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84" r:id="rId3"/>
    <p:sldId id="272" r:id="rId4"/>
    <p:sldId id="257" r:id="rId5"/>
    <p:sldId id="259" r:id="rId6"/>
    <p:sldId id="258" r:id="rId7"/>
    <p:sldId id="261" r:id="rId8"/>
    <p:sldId id="262" r:id="rId9"/>
    <p:sldId id="289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3" d="100"/>
          <a:sy n="103" d="100"/>
        </p:scale>
        <p:origin x="-52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6AD7C1-0CF0-9D4A-A2B8-3A05A61410B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209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23ECD-9880-D64F-AF4E-B492192A7556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0CD83-7634-C740-9F0D-DF461C118326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F629C-1E1E-2B47-A615-B724C9F4CCB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5472D-7535-0142-82D1-7930436FC96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06394-58A3-AA46-850A-06731AD84A8E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3EEB7-4168-5B4E-9A33-4027BA0B7647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B602A-109A-914C-81C0-147CD1A062B3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209C7-39C4-6E47-A33C-AA3BCE2FCB92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3A794B-3CFD-3A45-9BCC-0330B9B988BB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A8683-BADE-854B-98E4-32FEF76B5B7E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3CA13F-984F-CB42-825B-F8D97D356EF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7531-1466-814A-B5D8-9D77D88C175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79E7-F2CD-C344-82E7-DB0F7D62B95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E845BC-9D37-2742-8227-8A3BFBFB60FF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6A540-1700-D94C-A86F-F47696F72C8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D037-BC8E-9E46-97B9-A5BC8B75886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D579-155A-FE4B-82C7-4E6B38A20C1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CCD2-72DA-FD41-8219-60225A6F8B3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1A55-25CB-6544-A39F-7F9E8B673FB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E9B8EC-FDC9-C244-B545-E3304C562AC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E7574-037D-1141-9948-9EC63845A85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EFC1F6-FB84-354D-BD79-91689D9390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ES_tradnl" sz="5000" dirty="0" smtClean="0">
                <a:latin typeface="AveriaSerif-Bold"/>
                <a:cs typeface="AveriaSerif-Bold"/>
              </a:rPr>
              <a:t>H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ermenéutica I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>
                <a:latin typeface="Helvetica"/>
                <a:cs typeface="Helvetica"/>
              </a:rPr>
              <a:t>1:9 La regla infalible para interpretar la Biblia, es la Biblia misma, y por tanto, cuando hay dificultad respecto al sentido verdadero y pleno de un pasaje cualquiera (cuyo significado no es m</a:t>
            </a:r>
            <a:r>
              <a:rPr lang="es-ES_tradnl" altLang="ja-JP" sz="2800" dirty="0">
                <a:latin typeface="Helvetica"/>
                <a:cs typeface="Helvetica"/>
              </a:rPr>
              <a:t>úl</a:t>
            </a:r>
            <a:r>
              <a:rPr lang="es-ES_tradnl" sz="2800" dirty="0">
                <a:latin typeface="Helvetica"/>
                <a:cs typeface="Helvetica"/>
              </a:rPr>
              <a:t>tiple, sino uno solo), </a:t>
            </a:r>
            <a:r>
              <a:rPr lang="es-ES_tradnl" altLang="ja-JP" sz="2800" dirty="0">
                <a:latin typeface="Helvetica"/>
                <a:cs typeface="Helvetica"/>
              </a:rPr>
              <a:t>és</a:t>
            </a:r>
            <a:r>
              <a:rPr lang="es-ES_tradnl" sz="2800" dirty="0">
                <a:latin typeface="Helvetica"/>
                <a:cs typeface="Helvetica"/>
              </a:rPr>
              <a:t>te se debe buscar y establecer por otros pasajes que hablen con más claridad del asunto. (1) 1. Hechos 15:15,16; 2 Pedro 1:20,21.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/>
              <a:t>Confesi</a:t>
            </a:r>
            <a:r>
              <a:rPr lang="es-ES_tradnl" altLang="ja-JP" sz="3600"/>
              <a:t>ón de Fe de Westminster</a:t>
            </a:r>
            <a:r>
              <a:rPr lang="es-ES_tradnl" altLang="ja-JP"/>
              <a:t> 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Alejandr</a:t>
            </a:r>
            <a:r>
              <a:rPr lang="es-ES_tradnl" altLang="ja-JP" sz="2800" dirty="0">
                <a:latin typeface="Helvetica"/>
                <a:cs typeface="Helvetica"/>
              </a:rPr>
              <a:t>ina - alegórica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Antioqueña - textual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Medieval - cuádruple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Eclesiástica - tradicional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Herética - anti-tradicional e idiosincrásica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Luterana - cristológica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Calvinista - </a:t>
            </a:r>
            <a:r>
              <a:rPr lang="es-ES_tradnl" altLang="ja-JP" sz="2800" dirty="0" err="1">
                <a:latin typeface="Helvetica"/>
                <a:cs typeface="Helvetica"/>
              </a:rPr>
              <a:t>gramatico</a:t>
            </a:r>
            <a:r>
              <a:rPr lang="es-ES_tradnl" altLang="ja-JP" sz="2800" dirty="0">
                <a:latin typeface="Helvetica"/>
                <a:cs typeface="Helvetica"/>
              </a:rPr>
              <a:t>-histórica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sz="2800" dirty="0">
                <a:latin typeface="Helvetica"/>
                <a:cs typeface="Helvetica"/>
              </a:rPr>
              <a:t>Dogm</a:t>
            </a:r>
            <a:r>
              <a:rPr lang="es-ES_tradnl" altLang="ja-JP" sz="2800" dirty="0">
                <a:latin typeface="Helvetica"/>
                <a:cs typeface="Helvetica"/>
              </a:rPr>
              <a:t>ática - teológica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Redentor-histórica - historia de la redención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Modernista - crítica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altLang="ja-JP" sz="2800" dirty="0">
                <a:latin typeface="Helvetica"/>
                <a:cs typeface="Helvetica"/>
              </a:rPr>
              <a:t>Posmodernista - lector libre</a:t>
            </a:r>
            <a:endParaRPr lang="es-ES_tradnl" sz="2800" dirty="0">
              <a:latin typeface="Helvetica"/>
              <a:cs typeface="Helvetica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s-ES_tradnl" sz="3600" dirty="0">
                <a:latin typeface="Cambria"/>
                <a:cs typeface="Cambria"/>
              </a:rPr>
              <a:t>Escuelas de interpretaci</a:t>
            </a:r>
            <a:r>
              <a:rPr lang="es-ES_tradnl" altLang="ja-JP" sz="3600" dirty="0">
                <a:latin typeface="Cambria"/>
                <a:cs typeface="Cambria"/>
              </a:rPr>
              <a:t>ón</a:t>
            </a:r>
            <a:endParaRPr lang="es-ES_tradnl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s-ES_tradnl" dirty="0"/>
              <a:t>El c</a:t>
            </a:r>
            <a:r>
              <a:rPr lang="es-ES_tradnl" altLang="ja-JP" dirty="0"/>
              <a:t>írculo hermenéutico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286000" y="914400"/>
            <a:ext cx="46482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0600" y="28194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Partes del Texto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91200" y="2895600"/>
            <a:ext cx="211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Todo el Texto</a:t>
            </a:r>
          </a:p>
        </p:txBody>
      </p:sp>
      <p:cxnSp>
        <p:nvCxnSpPr>
          <p:cNvPr id="3081" name="AutoShape 9"/>
          <p:cNvCxnSpPr>
            <a:cxnSpLocks noChangeShapeType="1"/>
            <a:stCxn id="3076" idx="0"/>
            <a:endCxn id="3076" idx="0"/>
          </p:cNvCxnSpPr>
          <p:nvPr/>
        </p:nvCxnSpPr>
        <p:spPr bwMode="auto">
          <a:xfrm>
            <a:off x="4610100" y="91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648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286000" y="914400"/>
            <a:ext cx="46482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Partes del Texto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1676400"/>
            <a:ext cx="2111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Todo el Texto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can</a:t>
            </a:r>
            <a:r>
              <a:rPr lang="es-ES_tradnl" altLang="ja-JP" sz="1600"/>
              <a:t>ónico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Función en el libro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Género literario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Autor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original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histórico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endParaRPr lang="es-ES_tradnl"/>
          </a:p>
        </p:txBody>
      </p:sp>
      <p:cxnSp>
        <p:nvCxnSpPr>
          <p:cNvPr id="5126" name="AutoShape 6"/>
          <p:cNvCxnSpPr>
            <a:cxnSpLocks noChangeShapeType="1"/>
            <a:stCxn id="5122" idx="0"/>
            <a:endCxn id="5122" idx="0"/>
          </p:cNvCxnSpPr>
          <p:nvPr/>
        </p:nvCxnSpPr>
        <p:spPr bwMode="auto">
          <a:xfrm>
            <a:off x="4610100" y="91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648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286000" y="914400"/>
            <a:ext cx="46482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Partes del Texto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438400" y="3352800"/>
            <a:ext cx="2111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Todo el Texto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can</a:t>
            </a:r>
            <a:r>
              <a:rPr lang="es-ES_tradnl" altLang="ja-JP" sz="1600"/>
              <a:t>ónico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Función en el libro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Género literario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Autor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original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histórico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endParaRPr lang="es-ES_tradnl"/>
          </a:p>
        </p:txBody>
      </p:sp>
      <p:cxnSp>
        <p:nvCxnSpPr>
          <p:cNvPr id="4102" name="AutoShape 6"/>
          <p:cNvCxnSpPr>
            <a:cxnSpLocks noChangeShapeType="1"/>
            <a:stCxn id="4098" idx="0"/>
            <a:endCxn id="4098" idx="0"/>
          </p:cNvCxnSpPr>
          <p:nvPr/>
        </p:nvCxnSpPr>
        <p:spPr bwMode="auto">
          <a:xfrm>
            <a:off x="4610100" y="91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648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470525" y="1419225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34000" y="2438400"/>
            <a:ext cx="3505200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Nosotros los lectores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hist</a:t>
            </a:r>
            <a:r>
              <a:rPr lang="es-ES_tradnl" altLang="ja-JP" sz="1600"/>
              <a:t>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actual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Perspectivas personales o grupales</a:t>
            </a:r>
          </a:p>
          <a:p>
            <a:pPr>
              <a:spcBef>
                <a:spcPct val="50000"/>
              </a:spcBef>
            </a:pPr>
            <a:endParaRPr lang="es-ES_tradnl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286000" y="914400"/>
            <a:ext cx="46482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Partes del Texto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38400" y="3352800"/>
            <a:ext cx="2111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Todo el Texto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can</a:t>
            </a:r>
            <a:r>
              <a:rPr lang="es-ES_tradnl" altLang="ja-JP" sz="1600"/>
              <a:t>ónico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Función en el libro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Género literario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Autor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original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histórico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endParaRPr lang="es-ES_tradnl"/>
          </a:p>
        </p:txBody>
      </p:sp>
      <p:cxnSp>
        <p:nvCxnSpPr>
          <p:cNvPr id="12294" name="AutoShape 6"/>
          <p:cNvCxnSpPr>
            <a:cxnSpLocks noChangeShapeType="1"/>
            <a:stCxn id="12290" idx="0"/>
            <a:endCxn id="12290" idx="0"/>
          </p:cNvCxnSpPr>
          <p:nvPr/>
        </p:nvCxnSpPr>
        <p:spPr bwMode="auto">
          <a:xfrm>
            <a:off x="4610100" y="91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648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70525" y="1419225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953000" y="1143000"/>
            <a:ext cx="3733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Nosotros los lectores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hist</a:t>
            </a:r>
            <a:r>
              <a:rPr lang="es-ES_tradnl" altLang="ja-JP" sz="1600"/>
              <a:t>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actual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Perspectivas personales o grupales</a:t>
            </a:r>
            <a:endParaRPr lang="es-ES_tradnl" sz="16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86400" y="37338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El Esp</a:t>
            </a:r>
            <a:r>
              <a:rPr lang="es-ES_tradnl" altLang="ja-JP"/>
              <a:t>íritu Santo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2286000" y="914400"/>
            <a:ext cx="46482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Partes del Texto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438400" y="3352800"/>
            <a:ext cx="2111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Todo el Texto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can</a:t>
            </a:r>
            <a:r>
              <a:rPr lang="es-ES_tradnl" altLang="ja-JP" sz="1600"/>
              <a:t>ónico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Función en el libro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Género literario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Autor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original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histórico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endParaRPr lang="es-ES_tradnl"/>
          </a:p>
        </p:txBody>
      </p:sp>
      <p:cxnSp>
        <p:nvCxnSpPr>
          <p:cNvPr id="14342" name="AutoShape 6"/>
          <p:cNvCxnSpPr>
            <a:cxnSpLocks noChangeShapeType="1"/>
            <a:stCxn id="14338" idx="0"/>
            <a:endCxn id="14338" idx="0"/>
          </p:cNvCxnSpPr>
          <p:nvPr/>
        </p:nvCxnSpPr>
        <p:spPr bwMode="auto">
          <a:xfrm>
            <a:off x="4610100" y="914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6482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470525" y="1419225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48000" y="533400"/>
            <a:ext cx="35814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Nosotros los lectores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hist</a:t>
            </a:r>
            <a:r>
              <a:rPr lang="es-ES_tradnl" altLang="ja-JP" sz="1600"/>
              <a:t>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 actual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Perspectivas personales o grupales</a:t>
            </a:r>
            <a:endParaRPr lang="es-ES_tradnl" sz="160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876800" y="50292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El Esp</a:t>
            </a:r>
            <a:r>
              <a:rPr lang="es-ES_tradnl" altLang="ja-JP"/>
              <a:t>íritu Santo</a:t>
            </a:r>
            <a:endParaRPr lang="es-ES_tradnl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740400" y="2514600"/>
            <a:ext cx="3403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La iglesia</a:t>
            </a:r>
          </a:p>
          <a:p>
            <a:r>
              <a:rPr lang="es-ES_tradnl"/>
              <a:t>durante los siglos</a:t>
            </a:r>
          </a:p>
          <a:p>
            <a:pPr>
              <a:spcBef>
                <a:spcPct val="50000"/>
              </a:spcBef>
            </a:pPr>
            <a:r>
              <a:rPr lang="es-ES_tradnl" sz="1600"/>
              <a:t>Contexto hist</a:t>
            </a:r>
            <a:r>
              <a:rPr lang="es-ES_tradnl" altLang="ja-JP" sz="1600"/>
              <a:t>órico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Contexto cultural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Audiencia</a:t>
            </a:r>
          </a:p>
          <a:p>
            <a:pPr>
              <a:spcBef>
                <a:spcPct val="50000"/>
              </a:spcBef>
            </a:pPr>
            <a:r>
              <a:rPr lang="es-ES_tradnl" altLang="ja-JP" sz="1600"/>
              <a:t>Perspectivas personales o grupales</a:t>
            </a:r>
            <a:endParaRPr lang="es-ES_tradnl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_tradnl" dirty="0"/>
              <a:t>Principios b</a:t>
            </a:r>
            <a:r>
              <a:rPr lang="es-ES_tradnl" altLang="ja-JP" dirty="0"/>
              <a:t>ásicos</a:t>
            </a:r>
            <a:endParaRPr lang="es-ES_tradnl" dirty="0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066800" y="1676400"/>
            <a:ext cx="70104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s-ES_tradnl"/>
              <a:t>Solo la Biblia, como palabra de Dios, es infalible.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s-ES_tradnl"/>
              <a:t>No somos ni los </a:t>
            </a:r>
            <a:r>
              <a:rPr lang="es-ES_tradnl" altLang="ja-JP"/>
              <a:t>únicos </a:t>
            </a:r>
            <a:r>
              <a:rPr lang="es-ES_tradnl"/>
              <a:t>ni los primeros ni los mejores int</a:t>
            </a:r>
            <a:r>
              <a:rPr lang="es-ES_tradnl" altLang="ja-JP"/>
              <a:t>érpretes.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s-ES_tradnl" altLang="ja-JP"/>
              <a:t>L</a:t>
            </a:r>
            <a:r>
              <a:rPr lang="es-ES_tradnl"/>
              <a:t>a Biblia interpreta la Biblia.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s-ES_tradnl"/>
              <a:t>La analog</a:t>
            </a:r>
            <a:r>
              <a:rPr lang="es-ES_tradnl" altLang="ja-JP"/>
              <a:t>ía de la fe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s-ES_tradnl" altLang="ja-JP"/>
              <a:t>El contexto es primordial.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s-ES_tradnl" altLang="ja-JP"/>
              <a:t>Debemos interpretar con dependencia del Espíritu Santo, para la edificación del pueblo de Dios y para la gloria de Dios.</a:t>
            </a:r>
            <a:endParaRPr lang="es-ES_tradnl"/>
          </a:p>
          <a:p>
            <a:pPr marL="457200" indent="-457200">
              <a:buFont typeface="Arial" charset="0"/>
              <a:buAutoNum type="arabicPeriod"/>
            </a:pP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304</TotalTime>
  <Words>360</Words>
  <Application>Microsoft Macintosh PowerPoint</Application>
  <PresentationFormat>Presentación en pantalla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Papel</vt:lpstr>
      <vt:lpstr>Hermenéutica I</vt:lpstr>
      <vt:lpstr>Escuelas de interpretación</vt:lpstr>
      <vt:lpstr>El círculo hermenéutico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Principios básicos</vt:lpstr>
      <vt:lpstr>Confesión de Fe de Westminster 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círculo hermenéutico</dc:title>
  <dc:creator>Larry Trotter</dc:creator>
  <cp:lastModifiedBy>Carla Gallareta</cp:lastModifiedBy>
  <cp:revision>27</cp:revision>
  <dcterms:created xsi:type="dcterms:W3CDTF">2009-09-03T18:08:47Z</dcterms:created>
  <dcterms:modified xsi:type="dcterms:W3CDTF">2012-10-03T17:29:35Z</dcterms:modified>
</cp:coreProperties>
</file>