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31"/>
  </p:notesMasterIdLst>
  <p:sldIdLst>
    <p:sldId id="257" r:id="rId2"/>
    <p:sldId id="274"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5" d="100"/>
          <a:sy n="105" d="100"/>
        </p:scale>
        <p:origin x="-2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5632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563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5632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5632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EC4716AA-18E7-1446-A188-CD35592BF030}" type="slidenum">
              <a:rPr lang="es-ES_tradnl"/>
              <a:pPr/>
              <a:t>‹Nr.›</a:t>
            </a:fld>
            <a:endParaRPr lang="es-ES_tradnl"/>
          </a:p>
        </p:txBody>
      </p:sp>
    </p:spTree>
    <p:extLst>
      <p:ext uri="{BB962C8B-B14F-4D97-AF65-F5344CB8AC3E}">
        <p14:creationId xmlns:p14="http://schemas.microsoft.com/office/powerpoint/2010/main" val="18137144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83D83-813C-7B4C-B817-FEC1E8FFBCBB}" type="slidenum">
              <a:rPr lang="es-ES_tradnl"/>
              <a:pPr/>
              <a:t>1</a:t>
            </a:fld>
            <a:endParaRPr lang="es-ES_tradnl"/>
          </a:p>
        </p:txBody>
      </p:sp>
      <p:sp>
        <p:nvSpPr>
          <p:cNvPr id="573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EC2975-2880-7748-A686-31C9911688B8}" type="slidenum">
              <a:rPr lang="es-ES_tradnl"/>
              <a:pPr/>
              <a:t>10</a:t>
            </a:fld>
            <a:endParaRPr lang="es-ES_tradnl"/>
          </a:p>
        </p:txBody>
      </p:sp>
      <p:sp>
        <p:nvSpPr>
          <p:cNvPr id="67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02039-50AE-2946-A758-97AFE4DD0B2B}" type="slidenum">
              <a:rPr lang="es-ES_tradnl"/>
              <a:pPr/>
              <a:t>11</a:t>
            </a:fld>
            <a:endParaRPr lang="es-ES_tradnl"/>
          </a:p>
        </p:txBody>
      </p:sp>
      <p:sp>
        <p:nvSpPr>
          <p:cNvPr id="6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86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C71E7-0EF2-6A46-85FB-71BA2A998204}" type="slidenum">
              <a:rPr lang="es-ES_tradnl"/>
              <a:pPr/>
              <a:t>12</a:t>
            </a:fld>
            <a:endParaRPr lang="es-ES_tradnl"/>
          </a:p>
        </p:txBody>
      </p:sp>
      <p:sp>
        <p:nvSpPr>
          <p:cNvPr id="69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75651-67C1-3E47-8547-84F9B508FAED}" type="slidenum">
              <a:rPr lang="es-ES_tradnl"/>
              <a:pPr/>
              <a:t>13</a:t>
            </a:fld>
            <a:endParaRPr lang="es-ES_tradnl"/>
          </a:p>
        </p:txBody>
      </p:sp>
      <p:sp>
        <p:nvSpPr>
          <p:cNvPr id="706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6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E13ED-0217-E840-835C-C583BF4F2B7C}" type="slidenum">
              <a:rPr lang="es-ES_tradnl"/>
              <a:pPr/>
              <a:t>14</a:t>
            </a:fld>
            <a:endParaRPr lang="es-ES_tradnl"/>
          </a:p>
        </p:txBody>
      </p:sp>
      <p:sp>
        <p:nvSpPr>
          <p:cNvPr id="71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94991-ACFC-904D-9586-5B01476C65B7}" type="slidenum">
              <a:rPr lang="es-ES_tradnl"/>
              <a:pPr/>
              <a:t>15</a:t>
            </a:fld>
            <a:endParaRPr lang="es-ES_tradnl"/>
          </a:p>
        </p:txBody>
      </p:sp>
      <p:sp>
        <p:nvSpPr>
          <p:cNvPr id="727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27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C0770-E78C-674F-B291-6332049DBCA0}" type="slidenum">
              <a:rPr lang="es-ES_tradnl"/>
              <a:pPr/>
              <a:t>16</a:t>
            </a:fld>
            <a:endParaRPr lang="es-ES_tradnl"/>
          </a:p>
        </p:txBody>
      </p:sp>
      <p:sp>
        <p:nvSpPr>
          <p:cNvPr id="737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37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C16D7-F153-8F4A-8E55-C1DA805D76B1}" type="slidenum">
              <a:rPr lang="es-ES_tradnl"/>
              <a:pPr/>
              <a:t>17</a:t>
            </a:fld>
            <a:endParaRPr lang="es-ES_tradnl"/>
          </a:p>
        </p:txBody>
      </p:sp>
      <p:sp>
        <p:nvSpPr>
          <p:cNvPr id="757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7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60E73-CCFF-3741-BCAA-48901E42373D}" type="slidenum">
              <a:rPr lang="es-ES_tradnl"/>
              <a:pPr/>
              <a:t>18</a:t>
            </a:fld>
            <a:endParaRPr lang="es-ES_tradnl"/>
          </a:p>
        </p:txBody>
      </p:sp>
      <p:sp>
        <p:nvSpPr>
          <p:cNvPr id="768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8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F41A48-DC2C-6E43-8AD3-D434293A48F7}" type="slidenum">
              <a:rPr lang="es-ES_tradnl"/>
              <a:pPr/>
              <a:t>19</a:t>
            </a:fld>
            <a:endParaRPr lang="es-ES_tradnl"/>
          </a:p>
        </p:txBody>
      </p:sp>
      <p:sp>
        <p:nvSpPr>
          <p:cNvPr id="77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C6AFB-EF25-EE4B-94D2-A85CE3F2AD47}" type="slidenum">
              <a:rPr lang="es-ES_tradnl"/>
              <a:pPr/>
              <a:t>2</a:t>
            </a:fld>
            <a:endParaRPr lang="es-ES_tradnl"/>
          </a:p>
        </p:txBody>
      </p:sp>
      <p:sp>
        <p:nvSpPr>
          <p:cNvPr id="593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89F7C-0726-1242-927D-6A7892CE3171}" type="slidenum">
              <a:rPr lang="es-ES_tradnl"/>
              <a:pPr/>
              <a:t>20</a:t>
            </a:fld>
            <a:endParaRPr lang="es-ES_tradnl"/>
          </a:p>
        </p:txBody>
      </p:sp>
      <p:sp>
        <p:nvSpPr>
          <p:cNvPr id="788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88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7D92C-16D6-FF41-BA01-D536A8F3E103}" type="slidenum">
              <a:rPr lang="es-ES_tradnl"/>
              <a:pPr/>
              <a:t>21</a:t>
            </a:fld>
            <a:endParaRPr lang="es-ES_tradnl"/>
          </a:p>
        </p:txBody>
      </p:sp>
      <p:sp>
        <p:nvSpPr>
          <p:cNvPr id="798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9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9DEB4-3E4B-4E41-8917-710EF7879698}" type="slidenum">
              <a:rPr lang="es-ES_tradnl"/>
              <a:pPr/>
              <a:t>22</a:t>
            </a:fld>
            <a:endParaRPr lang="es-ES_tradnl"/>
          </a:p>
        </p:txBody>
      </p:sp>
      <p:sp>
        <p:nvSpPr>
          <p:cNvPr id="808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99BDF-A72D-4340-87A3-49A0F1B67F5B}" type="slidenum">
              <a:rPr lang="es-ES_tradnl"/>
              <a:pPr/>
              <a:t>23</a:t>
            </a:fld>
            <a:endParaRPr lang="es-ES_tradnl"/>
          </a:p>
        </p:txBody>
      </p:sp>
      <p:sp>
        <p:nvSpPr>
          <p:cNvPr id="819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9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C2D99-D1FE-A04F-AA31-94721C9500B8}" type="slidenum">
              <a:rPr lang="es-ES_tradnl"/>
              <a:pPr/>
              <a:t>24</a:t>
            </a:fld>
            <a:endParaRPr lang="es-ES_tradnl"/>
          </a:p>
        </p:txBody>
      </p:sp>
      <p:sp>
        <p:nvSpPr>
          <p:cNvPr id="829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359D0-A7F0-6347-922D-E673CE2BE33A}" type="slidenum">
              <a:rPr lang="es-ES_tradnl"/>
              <a:pPr/>
              <a:t>25</a:t>
            </a:fld>
            <a:endParaRPr lang="es-ES_tradnl"/>
          </a:p>
        </p:txBody>
      </p:sp>
      <p:sp>
        <p:nvSpPr>
          <p:cNvPr id="839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9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7398E-1F10-4846-8649-A72FF6984677}" type="slidenum">
              <a:rPr lang="es-ES_tradnl"/>
              <a:pPr/>
              <a:t>26</a:t>
            </a:fld>
            <a:endParaRPr lang="es-ES_tradnl"/>
          </a:p>
        </p:txBody>
      </p:sp>
      <p:sp>
        <p:nvSpPr>
          <p:cNvPr id="849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9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635EC-C225-C049-8C31-0A750F79FF90}" type="slidenum">
              <a:rPr lang="es-ES_tradnl"/>
              <a:pPr/>
              <a:t>27</a:t>
            </a:fld>
            <a:endParaRPr lang="es-ES_tradnl"/>
          </a:p>
        </p:txBody>
      </p:sp>
      <p:sp>
        <p:nvSpPr>
          <p:cNvPr id="860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0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1A81C-440A-1D44-9C86-0A1411FE70B7}" type="slidenum">
              <a:rPr lang="es-ES_tradnl"/>
              <a:pPr/>
              <a:t>28</a:t>
            </a:fld>
            <a:endParaRPr lang="es-ES_tradnl"/>
          </a:p>
        </p:txBody>
      </p:sp>
      <p:sp>
        <p:nvSpPr>
          <p:cNvPr id="870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70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61161-9CA6-EB41-A035-8764FB858C38}" type="slidenum">
              <a:rPr lang="es-ES_tradnl"/>
              <a:pPr/>
              <a:t>29</a:t>
            </a:fld>
            <a:endParaRPr lang="es-ES_tradnl"/>
          </a:p>
        </p:txBody>
      </p:sp>
      <p:sp>
        <p:nvSpPr>
          <p:cNvPr id="880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80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C3E9C9-502E-DB4B-8B98-3DFD1B486856}" type="slidenum">
              <a:rPr lang="es-ES_tradnl"/>
              <a:pPr/>
              <a:t>3</a:t>
            </a:fld>
            <a:endParaRPr lang="es-ES_tradnl"/>
          </a:p>
        </p:txBody>
      </p:sp>
      <p:sp>
        <p:nvSpPr>
          <p:cNvPr id="604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2FD2F8-C460-1740-BB6F-4679F16F3934}" type="slidenum">
              <a:rPr lang="es-ES_tradnl"/>
              <a:pPr/>
              <a:t>4</a:t>
            </a:fld>
            <a:endParaRPr lang="es-ES_tradnl"/>
          </a:p>
        </p:txBody>
      </p:sp>
      <p:sp>
        <p:nvSpPr>
          <p:cNvPr id="614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4F6D2-8087-8841-8AF5-D61AC0648A27}" type="slidenum">
              <a:rPr lang="es-ES_tradnl"/>
              <a:pPr/>
              <a:t>5</a:t>
            </a:fld>
            <a:endParaRPr lang="es-ES_tradnl"/>
          </a:p>
        </p:txBody>
      </p:sp>
      <p:sp>
        <p:nvSpPr>
          <p:cNvPr id="624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ECDC1-5034-4B42-9BDE-121574474A12}" type="slidenum">
              <a:rPr lang="es-ES_tradnl"/>
              <a:pPr/>
              <a:t>6</a:t>
            </a:fld>
            <a:endParaRPr lang="es-ES_tradnl"/>
          </a:p>
        </p:txBody>
      </p:sp>
      <p:sp>
        <p:nvSpPr>
          <p:cNvPr id="634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2AF01-ECAE-0849-9193-850E65AEF735}" type="slidenum">
              <a:rPr lang="es-ES_tradnl"/>
              <a:pPr/>
              <a:t>7</a:t>
            </a:fld>
            <a:endParaRPr lang="es-ES_tradnl"/>
          </a:p>
        </p:txBody>
      </p:sp>
      <p:sp>
        <p:nvSpPr>
          <p:cNvPr id="645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994818-1B79-B746-B339-DA8DB63B0835}" type="slidenum">
              <a:rPr lang="es-ES_tradnl"/>
              <a:pPr/>
              <a:t>8</a:t>
            </a:fld>
            <a:endParaRPr lang="es-ES_tradnl"/>
          </a:p>
        </p:txBody>
      </p:sp>
      <p:sp>
        <p:nvSpPr>
          <p:cNvPr id="655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FA268-CEC5-D04B-A02F-2681777FA1BE}" type="slidenum">
              <a:rPr lang="es-ES_tradnl"/>
              <a:pPr/>
              <a:t>9</a:t>
            </a:fld>
            <a:endParaRPr lang="es-ES_tradnl"/>
          </a:p>
        </p:txBody>
      </p:sp>
      <p:sp>
        <p:nvSpPr>
          <p:cNvPr id="665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991CBE3F-BCC2-BB41-986E-AEE1D91F0709}"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431968A-D9C9-CE44-B109-5DDC8396573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149416D-1404-8F47-8D00-80EEEC288FB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D93D64B4-3A2B-1449-912D-3B35B2FAF1D6}"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344B8DA-A088-1441-B7FC-CCD0E2C5B47A}"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65682CE2-BB14-9740-92BF-A626F84B4E31}"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DC4ED2E3-53F9-C946-AA70-E75CA8A1C3BF}"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290844A-950D-084C-A25F-2E7AE7C7F158}"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E7155BD-076A-3342-8921-F242E2E91C3D}"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40CB729B-DCCF-2F45-9CA2-67A9EBCCAE0C}"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363F1A76-205E-964B-B30F-C177293A40D5}"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D3A05EE-9758-144A-9786-9CF513F07A47}"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algn="ctr">
              <a:buFont typeface="Times" charset="0"/>
              <a:buNone/>
            </a:pPr>
            <a:r>
              <a:rPr lang="es-ES_tradnl"/>
              <a:t>Unidad 4 de Orozco</a:t>
            </a:r>
          </a:p>
        </p:txBody>
      </p:sp>
      <p:sp>
        <p:nvSpPr>
          <p:cNvPr id="3074" name="Rectangle 2"/>
          <p:cNvSpPr>
            <a:spLocks noGrp="1" noChangeArrowheads="1"/>
          </p:cNvSpPr>
          <p:nvPr>
            <p:ph type="ctrTitle"/>
          </p:nvPr>
        </p:nvSpPr>
        <p:spPr/>
        <p:txBody>
          <a:bodyPr/>
          <a:lstStyle/>
          <a:p>
            <a:r>
              <a:rPr lang="es-ES_tradnl" sz="5000" dirty="0">
                <a:latin typeface="AveriaSerif-Bold"/>
                <a:cs typeface="AveriaSerif-Bold"/>
              </a:rPr>
              <a:t>Aspectos de la Interpretaci</a:t>
            </a:r>
            <a:r>
              <a:rPr lang="es-ES_tradnl" altLang="ja-JP" sz="5000" dirty="0">
                <a:latin typeface="AveriaSerif-Bold"/>
                <a:cs typeface="AveriaSerif-Bold"/>
              </a:rPr>
              <a:t>ón</a:t>
            </a:r>
            <a:endParaRPr lang="es-ES_tradnl" sz="5000" dirty="0">
              <a:latin typeface="AveriaSerif-Bold"/>
              <a:cs typeface="AveriaSerif-Bold"/>
            </a:endParaRPr>
          </a:p>
        </p:txBody>
      </p:sp>
      <p:pic>
        <p:nvPicPr>
          <p:cNvPr id="6" name="Imagen 5"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4149080"/>
            <a:ext cx="3960440" cy="2664296"/>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marL="609600" indent="-609600">
              <a:buFont typeface="Arial" charset="0"/>
              <a:buAutoNum type="arabicPeriod"/>
            </a:pPr>
            <a:r>
              <a:rPr lang="es-ES_tradnl">
                <a:latin typeface="Helvetica"/>
                <a:cs typeface="Helvetica"/>
              </a:rPr>
              <a:t>Una concordancia de los idiomas originales o los n</a:t>
            </a:r>
            <a:r>
              <a:rPr lang="es-ES_tradnl" altLang="ja-JP">
                <a:latin typeface="Helvetica"/>
                <a:cs typeface="Helvetica"/>
              </a:rPr>
              <a:t>úmeros de Strong dan todas las instancias de una palabra en la Biblia.</a:t>
            </a:r>
          </a:p>
          <a:p>
            <a:pPr marL="609600" indent="-609600">
              <a:buFont typeface="Arial" charset="0"/>
              <a:buAutoNum type="arabicPeriod"/>
            </a:pPr>
            <a:r>
              <a:rPr lang="es-ES_tradnl" altLang="ja-JP">
                <a:latin typeface="Helvetica"/>
                <a:cs typeface="Helvetica"/>
              </a:rPr>
              <a:t>En cada una de las instancias, hay que aplicar los métodos anteriores para determinar su uso </a:t>
            </a:r>
            <a:r>
              <a:rPr lang="es-ES_tradnl" altLang="ja-JP" i="1">
                <a:latin typeface="Helvetica"/>
                <a:cs typeface="Helvetica"/>
              </a:rPr>
              <a:t>en cada caso.</a:t>
            </a:r>
            <a:endParaRPr lang="es-ES_tradnl">
              <a:latin typeface="Helvetica"/>
              <a:cs typeface="Helvetica"/>
            </a:endParaRPr>
          </a:p>
        </p:txBody>
      </p:sp>
      <p:sp>
        <p:nvSpPr>
          <p:cNvPr id="33794" name="Rectangle 2"/>
          <p:cNvSpPr>
            <a:spLocks noGrp="1" noChangeArrowheads="1"/>
          </p:cNvSpPr>
          <p:nvPr>
            <p:ph type="title"/>
          </p:nvPr>
        </p:nvSpPr>
        <p:spPr>
          <a:xfrm>
            <a:off x="228600" y="0"/>
            <a:ext cx="8915400" cy="1066800"/>
          </a:xfrm>
        </p:spPr>
        <p:txBody>
          <a:bodyPr/>
          <a:lstStyle/>
          <a:p>
            <a:r>
              <a:rPr lang="es-ES_tradnl"/>
              <a:t>La comparaci</a:t>
            </a:r>
            <a:r>
              <a:rPr lang="es-ES_tradnl" altLang="ja-JP">
                <a:latin typeface="Arial"/>
                <a:cs typeface="ＭＳ Ｐゴシック" charset="0"/>
              </a:rPr>
              <a:t>ón de palabras</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marL="609600" indent="-609600">
              <a:buFont typeface="Arial" charset="0"/>
              <a:buAutoNum type="arabicPeriod"/>
            </a:pPr>
            <a:r>
              <a:rPr lang="es-ES_tradnl" altLang="ja-JP" sz="2800">
                <a:latin typeface="Helvetica"/>
                <a:cs typeface="Helvetica"/>
              </a:rPr>
              <a:t>Strong también provee una lista de otras palabras en hebreo y griego que se traducen con la misma palabra en español.</a:t>
            </a:r>
          </a:p>
          <a:p>
            <a:pPr marL="609600" indent="-609600">
              <a:buFont typeface="Arial" charset="0"/>
              <a:buAutoNum type="arabicPeriod"/>
            </a:pPr>
            <a:r>
              <a:rPr lang="es-ES_tradnl" altLang="ja-JP" sz="2800">
                <a:latin typeface="Helvetica"/>
                <a:cs typeface="Helvetica"/>
              </a:rPr>
              <a:t>Por ejemplo, Strong indica que hay 10 palabras en hebreo y 4 palabras en griego que se traducen </a:t>
            </a:r>
            <a:r>
              <a:rPr lang="es-ES_tradnl" altLang="ja-JP" sz="2800" i="1">
                <a:latin typeface="Helvetica"/>
                <a:cs typeface="Helvetica"/>
              </a:rPr>
              <a:t>pecado.</a:t>
            </a:r>
          </a:p>
          <a:p>
            <a:pPr marL="609600" indent="-609600">
              <a:buFont typeface="Arial" charset="0"/>
              <a:buAutoNum type="arabicPeriod"/>
            </a:pPr>
            <a:r>
              <a:rPr lang="es-ES_tradnl" altLang="ja-JP" sz="2800">
                <a:latin typeface="Helvetica"/>
                <a:cs typeface="Helvetica"/>
              </a:rPr>
              <a:t>Algunas de estas son diferentes formas de la misma raíz, pero otras son palabras completamente distintas.</a:t>
            </a:r>
            <a:endParaRPr lang="es-ES_tradnl" sz="2800">
              <a:latin typeface="Helvetica"/>
              <a:cs typeface="Helvetica"/>
            </a:endParaRPr>
          </a:p>
        </p:txBody>
      </p:sp>
      <p:sp>
        <p:nvSpPr>
          <p:cNvPr id="34818" name="Rectangle 2"/>
          <p:cNvSpPr>
            <a:spLocks noGrp="1" noChangeArrowheads="1"/>
          </p:cNvSpPr>
          <p:nvPr>
            <p:ph type="title"/>
          </p:nvPr>
        </p:nvSpPr>
        <p:spPr>
          <a:xfrm>
            <a:off x="228600" y="0"/>
            <a:ext cx="8915400" cy="1066800"/>
          </a:xfrm>
        </p:spPr>
        <p:txBody>
          <a:bodyPr/>
          <a:lstStyle/>
          <a:p>
            <a:r>
              <a:rPr lang="es-ES_tradnl"/>
              <a:t>La comparaci</a:t>
            </a:r>
            <a:r>
              <a:rPr lang="es-ES_tradnl" altLang="ja-JP">
                <a:latin typeface="Arial"/>
                <a:cs typeface="ＭＳ Ｐゴシック" charset="0"/>
              </a:rPr>
              <a:t>ón de sinónimos</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tLang="ja-JP" sz="2800">
                <a:latin typeface="Helvetica"/>
                <a:cs typeface="Helvetica"/>
              </a:rPr>
              <a:t>Los léxicos de los idiomas originales suelen mencionar la relación de palabras hebreas o griegas con palabras de otros idiomas cercanos.</a:t>
            </a:r>
          </a:p>
          <a:p>
            <a:pPr marL="609600" indent="-609600">
              <a:lnSpc>
                <a:spcPct val="90000"/>
              </a:lnSpc>
              <a:buFont typeface="Arial" charset="0"/>
              <a:buAutoNum type="arabicPeriod"/>
            </a:pPr>
            <a:r>
              <a:rPr lang="es-ES_tradnl" altLang="ja-JP" sz="2800">
                <a:latin typeface="Helvetica"/>
                <a:cs typeface="Helvetica"/>
              </a:rPr>
              <a:t>Debemos ejercer el mismo cuidado que ejercemos con las etimologías.</a:t>
            </a:r>
          </a:p>
          <a:p>
            <a:pPr marL="609600" indent="-609600">
              <a:lnSpc>
                <a:spcPct val="90000"/>
              </a:lnSpc>
              <a:buFont typeface="Arial" charset="0"/>
              <a:buAutoNum type="arabicPeriod"/>
            </a:pPr>
            <a:r>
              <a:rPr lang="es-ES_tradnl" altLang="ja-JP" sz="2800">
                <a:latin typeface="Helvetica"/>
                <a:cs typeface="Helvetica"/>
              </a:rPr>
              <a:t>Estas comparaciones son más interesantes en casos de palabras prestadas por un idioma a otro, porque pueden indicar que introdujeron un nivel de especificidad que no existía en el léxico nativo.</a:t>
            </a:r>
            <a:endParaRPr lang="es-ES_tradnl" sz="2800">
              <a:latin typeface="Helvetica"/>
              <a:cs typeface="Helvetica"/>
            </a:endParaRPr>
          </a:p>
        </p:txBody>
      </p:sp>
      <p:sp>
        <p:nvSpPr>
          <p:cNvPr id="35842" name="Rectangle 2"/>
          <p:cNvSpPr>
            <a:spLocks noGrp="1" noChangeArrowheads="1"/>
          </p:cNvSpPr>
          <p:nvPr>
            <p:ph type="title"/>
          </p:nvPr>
        </p:nvSpPr>
        <p:spPr>
          <a:xfrm>
            <a:off x="228600" y="0"/>
            <a:ext cx="8915400" cy="1066800"/>
          </a:xfrm>
        </p:spPr>
        <p:txBody>
          <a:bodyPr/>
          <a:lstStyle/>
          <a:p>
            <a:r>
              <a:rPr lang="es-ES_tradnl"/>
              <a:t>La comparaci</a:t>
            </a:r>
            <a:r>
              <a:rPr lang="es-ES_tradnl" altLang="ja-JP">
                <a:latin typeface="Arial"/>
                <a:cs typeface="ＭＳ Ｐゴシック" charset="0"/>
              </a:rPr>
              <a:t>ón con cognadas</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752600"/>
            <a:ext cx="8229600" cy="4648200"/>
          </a:xfrm>
        </p:spPr>
        <p:txBody>
          <a:bodyPr>
            <a:normAutofit lnSpcReduction="10000"/>
          </a:bodyPr>
          <a:lstStyle/>
          <a:p>
            <a:pPr marL="609600" indent="-609600">
              <a:lnSpc>
                <a:spcPct val="90000"/>
              </a:lnSpc>
              <a:buFont typeface="Arial" charset="0"/>
              <a:buAutoNum type="arabicPeriod"/>
            </a:pPr>
            <a:r>
              <a:rPr lang="es-ES_tradnl" sz="2400">
                <a:latin typeface="Helvetica"/>
                <a:cs typeface="Helvetica"/>
              </a:rPr>
              <a:t>La sintaxis es la relaci</a:t>
            </a:r>
            <a:r>
              <a:rPr lang="es-ES_tradnl" altLang="ja-JP" sz="2400">
                <a:latin typeface="Helvetica"/>
                <a:cs typeface="Helvetica"/>
              </a:rPr>
              <a:t>ón entre las palabras en un enunciado.</a:t>
            </a:r>
          </a:p>
          <a:p>
            <a:pPr marL="609600" indent="-609600">
              <a:lnSpc>
                <a:spcPct val="90000"/>
              </a:lnSpc>
              <a:buFont typeface="Arial" charset="0"/>
              <a:buAutoNum type="arabicPeriod"/>
            </a:pPr>
            <a:r>
              <a:rPr lang="es-ES_tradnl" altLang="ja-JP" sz="2400">
                <a:latin typeface="Helvetica"/>
                <a:cs typeface="Helvetica"/>
              </a:rPr>
              <a:t>Cada idioma tiene su gramática, las reglas del uso normal del idioma.</a:t>
            </a:r>
          </a:p>
          <a:p>
            <a:pPr marL="609600" indent="-609600">
              <a:lnSpc>
                <a:spcPct val="90000"/>
              </a:lnSpc>
              <a:buFont typeface="Arial" charset="0"/>
              <a:buAutoNum type="arabicPeriod"/>
            </a:pPr>
            <a:r>
              <a:rPr lang="es-ES_tradnl" altLang="ja-JP" sz="2400">
                <a:latin typeface="Helvetica"/>
                <a:cs typeface="Helvetica"/>
              </a:rPr>
              <a:t>Para entender la sintaxis, hay que estudiar la gramática del idioma.</a:t>
            </a:r>
          </a:p>
          <a:p>
            <a:pPr marL="609600" indent="-609600">
              <a:lnSpc>
                <a:spcPct val="90000"/>
              </a:lnSpc>
              <a:buFont typeface="Arial" charset="0"/>
              <a:buAutoNum type="arabicPeriod"/>
            </a:pPr>
            <a:r>
              <a:rPr lang="es-ES_tradnl" altLang="ja-JP" sz="2400">
                <a:latin typeface="Helvetica"/>
                <a:cs typeface="Helvetica"/>
              </a:rPr>
              <a:t>Algunos elementos que tienen que identificar son las declinaciones, el número y el género de los sustantivos y los adjetivos y las conjugaciones de los verbos.</a:t>
            </a:r>
          </a:p>
          <a:p>
            <a:pPr marL="609600" indent="-609600">
              <a:lnSpc>
                <a:spcPct val="90000"/>
              </a:lnSpc>
              <a:buFont typeface="Arial" charset="0"/>
              <a:buAutoNum type="arabicPeriod"/>
            </a:pPr>
            <a:r>
              <a:rPr lang="es-ES_tradnl" altLang="ja-JP" sz="2400">
                <a:latin typeface="Helvetica"/>
                <a:cs typeface="Helvetica"/>
              </a:rPr>
              <a:t>Aunque no lleguemos a dominar la gramática de otro idioma, tenemos que tener cuidado de no imponer nuestra gramática sobre el otro idioma.</a:t>
            </a:r>
            <a:endParaRPr lang="es-ES_tradnl" sz="2400">
              <a:latin typeface="Helvetica"/>
              <a:cs typeface="Helvetica"/>
            </a:endParaRPr>
          </a:p>
        </p:txBody>
      </p:sp>
      <p:sp>
        <p:nvSpPr>
          <p:cNvPr id="36866" name="Rectangle 2"/>
          <p:cNvSpPr>
            <a:spLocks noGrp="1" noChangeArrowheads="1"/>
          </p:cNvSpPr>
          <p:nvPr>
            <p:ph type="title"/>
          </p:nvPr>
        </p:nvSpPr>
        <p:spPr>
          <a:xfrm>
            <a:off x="228600" y="0"/>
            <a:ext cx="8915400" cy="1066800"/>
          </a:xfrm>
        </p:spPr>
        <p:txBody>
          <a:bodyPr/>
          <a:lstStyle/>
          <a:p>
            <a:r>
              <a:rPr lang="es-ES_tradnl"/>
              <a:t>La sintaxis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marL="609600" indent="-609600">
              <a:buFont typeface="Arial" charset="0"/>
              <a:buAutoNum type="arabicPeriod"/>
            </a:pPr>
            <a:r>
              <a:rPr lang="es-ES_tradnl">
                <a:latin typeface="Helvetica"/>
                <a:cs typeface="Helvetica"/>
              </a:rPr>
              <a:t>El enunciado</a:t>
            </a:r>
          </a:p>
          <a:p>
            <a:pPr marL="609600" indent="-609600">
              <a:buFont typeface="Arial" charset="0"/>
              <a:buAutoNum type="arabicPeriod"/>
            </a:pPr>
            <a:r>
              <a:rPr lang="es-ES_tradnl">
                <a:latin typeface="Helvetica"/>
                <a:cs typeface="Helvetica"/>
              </a:rPr>
              <a:t>El p</a:t>
            </a:r>
            <a:r>
              <a:rPr lang="es-ES_tradnl" altLang="ja-JP">
                <a:latin typeface="Helvetica"/>
                <a:cs typeface="Helvetica"/>
              </a:rPr>
              <a:t>árrafo (que no necesariamente corresponde al párrafo en la R-V)</a:t>
            </a:r>
            <a:endParaRPr lang="es-ES_tradnl">
              <a:latin typeface="Helvetica"/>
              <a:cs typeface="Helvetica"/>
            </a:endParaRPr>
          </a:p>
          <a:p>
            <a:pPr marL="609600" indent="-609600">
              <a:buFont typeface="Arial" charset="0"/>
              <a:buAutoNum type="arabicPeriod"/>
            </a:pPr>
            <a:r>
              <a:rPr lang="es-ES_tradnl">
                <a:latin typeface="Helvetica"/>
                <a:cs typeface="Helvetica"/>
              </a:rPr>
              <a:t>La secci</a:t>
            </a:r>
            <a:r>
              <a:rPr lang="es-ES_tradnl" altLang="ja-JP">
                <a:latin typeface="Helvetica"/>
                <a:cs typeface="Helvetica"/>
              </a:rPr>
              <a:t>ón del libro</a:t>
            </a:r>
          </a:p>
          <a:p>
            <a:pPr marL="609600" indent="-609600">
              <a:buFont typeface="Arial" charset="0"/>
              <a:buAutoNum type="arabicPeriod"/>
            </a:pPr>
            <a:r>
              <a:rPr lang="es-ES_tradnl" altLang="ja-JP">
                <a:latin typeface="Helvetica"/>
                <a:cs typeface="Helvetica"/>
              </a:rPr>
              <a:t>El libro entero</a:t>
            </a:r>
          </a:p>
          <a:p>
            <a:pPr marL="609600" indent="-609600">
              <a:buFont typeface="Arial" charset="0"/>
              <a:buAutoNum type="arabicPeriod"/>
            </a:pPr>
            <a:r>
              <a:rPr lang="es-ES_tradnl" altLang="ja-JP">
                <a:latin typeface="Helvetica"/>
                <a:cs typeface="Helvetica"/>
              </a:rPr>
              <a:t>La ubicación en la Biblia</a:t>
            </a:r>
          </a:p>
          <a:p>
            <a:pPr marL="609600" indent="-609600">
              <a:buFont typeface="Arial" charset="0"/>
              <a:buAutoNum type="arabicPeriod"/>
            </a:pPr>
            <a:r>
              <a:rPr lang="es-ES_tradnl" altLang="ja-JP">
                <a:latin typeface="Helvetica"/>
                <a:cs typeface="Helvetica"/>
              </a:rPr>
              <a:t>Toda la Biblia</a:t>
            </a:r>
            <a:r>
              <a:rPr lang="es-ES_tradnl">
                <a:latin typeface="Helvetica"/>
                <a:cs typeface="Helvetica"/>
              </a:rPr>
              <a:t> </a:t>
            </a:r>
          </a:p>
        </p:txBody>
      </p:sp>
      <p:sp>
        <p:nvSpPr>
          <p:cNvPr id="37890" name="Rectangle 2"/>
          <p:cNvSpPr>
            <a:spLocks noGrp="1" noChangeArrowheads="1"/>
          </p:cNvSpPr>
          <p:nvPr>
            <p:ph type="title"/>
          </p:nvPr>
        </p:nvSpPr>
        <p:spPr/>
        <p:txBody>
          <a:bodyPr/>
          <a:lstStyle/>
          <a:p>
            <a:r>
              <a:rPr lang="es-ES_tradnl"/>
              <a:t>Los contextos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atin typeface="Helvetica"/>
                <a:cs typeface="Helvetica"/>
              </a:rPr>
              <a:t>Entre m</a:t>
            </a:r>
            <a:r>
              <a:rPr lang="es-ES_tradnl" altLang="ja-JP">
                <a:latin typeface="Helvetica"/>
                <a:cs typeface="Helvetica"/>
              </a:rPr>
              <a:t>ás cercano las instancias de una palabra o expresión en cuanto a sus contextos, más probable que tienen el mismo significado.</a:t>
            </a:r>
          </a:p>
          <a:p>
            <a:pPr marL="609600" indent="-609600">
              <a:lnSpc>
                <a:spcPct val="90000"/>
              </a:lnSpc>
              <a:buFont typeface="Arial" charset="0"/>
              <a:buAutoNum type="arabicPeriod"/>
            </a:pPr>
            <a:r>
              <a:rPr lang="es-ES_tradnl" altLang="ja-JP">
                <a:latin typeface="Helvetica"/>
                <a:cs typeface="Helvetica"/>
              </a:rPr>
              <a:t>Por ejemplo, podemos identificar los usos de una palabra o expresión en Romanos 3, en toda la carta a los Romanos, en las cartas de Pablo, en el NT y en la Biblia entera.</a:t>
            </a:r>
            <a:endParaRPr lang="es-ES_tradnl">
              <a:latin typeface="Helvetica"/>
              <a:cs typeface="Helvetica"/>
            </a:endParaRPr>
          </a:p>
        </p:txBody>
      </p:sp>
      <p:sp>
        <p:nvSpPr>
          <p:cNvPr id="38914" name="Rectangle 2"/>
          <p:cNvSpPr>
            <a:spLocks noGrp="1" noChangeArrowheads="1"/>
          </p:cNvSpPr>
          <p:nvPr>
            <p:ph type="title"/>
          </p:nvPr>
        </p:nvSpPr>
        <p:spPr/>
        <p:txBody>
          <a:bodyPr/>
          <a:lstStyle/>
          <a:p>
            <a:r>
              <a:rPr lang="es-ES_tradnl"/>
              <a:t>Los contextos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Adem</a:t>
            </a:r>
            <a:r>
              <a:rPr lang="es-ES_tradnl" altLang="ja-JP" sz="2800">
                <a:latin typeface="Helvetica"/>
                <a:cs typeface="Helvetica"/>
              </a:rPr>
              <a:t>ás de ser progresiva la revelación en la Biblia, también viene en diferentes géneros literarios.</a:t>
            </a:r>
          </a:p>
          <a:p>
            <a:pPr marL="609600" indent="-609600">
              <a:lnSpc>
                <a:spcPct val="90000"/>
              </a:lnSpc>
              <a:buFont typeface="Arial" charset="0"/>
              <a:buAutoNum type="arabicPeriod"/>
            </a:pPr>
            <a:r>
              <a:rPr lang="es-ES_tradnl" altLang="ja-JP" sz="2800">
                <a:latin typeface="Helvetica"/>
                <a:cs typeface="Helvetica"/>
              </a:rPr>
              <a:t>Cada género tiene sus estilo convencionales.</a:t>
            </a:r>
          </a:p>
          <a:p>
            <a:pPr marL="609600" indent="-609600">
              <a:lnSpc>
                <a:spcPct val="90000"/>
              </a:lnSpc>
              <a:buFont typeface="Arial" charset="0"/>
              <a:buAutoNum type="arabicPeriod"/>
            </a:pPr>
            <a:r>
              <a:rPr lang="es-ES_tradnl" altLang="ja-JP" sz="2800">
                <a:latin typeface="Helvetica"/>
                <a:cs typeface="Helvetica"/>
              </a:rPr>
              <a:t>El intérprete tiene que familiarizarse con estos estilos para no aplanar sus diferencias.</a:t>
            </a:r>
          </a:p>
          <a:p>
            <a:pPr marL="609600" indent="-609600">
              <a:lnSpc>
                <a:spcPct val="90000"/>
              </a:lnSpc>
              <a:buFont typeface="Arial" charset="0"/>
              <a:buAutoNum type="arabicPeriod"/>
            </a:pPr>
            <a:r>
              <a:rPr lang="es-ES_tradnl" altLang="ja-JP" sz="2800">
                <a:latin typeface="Helvetica"/>
                <a:cs typeface="Helvetica"/>
              </a:rPr>
              <a:t>Será parte del enfoque de otros cursos.</a:t>
            </a:r>
            <a:endParaRPr lang="es-ES_tradnl" sz="2800">
              <a:latin typeface="Helvetica"/>
              <a:cs typeface="Helvetica"/>
            </a:endParaRPr>
          </a:p>
        </p:txBody>
      </p:sp>
      <p:sp>
        <p:nvSpPr>
          <p:cNvPr id="39938" name="Rectangle 2"/>
          <p:cNvSpPr>
            <a:spLocks noGrp="1" noChangeArrowheads="1"/>
          </p:cNvSpPr>
          <p:nvPr>
            <p:ph type="title"/>
          </p:nvPr>
        </p:nvSpPr>
        <p:spPr/>
        <p:txBody>
          <a:bodyPr/>
          <a:lstStyle/>
          <a:p>
            <a:r>
              <a:rPr lang="es-ES_tradnl"/>
              <a:t>El g</a:t>
            </a:r>
            <a:r>
              <a:rPr lang="es-ES_tradnl" altLang="ja-JP">
                <a:latin typeface="Arial"/>
                <a:cs typeface="ＭＳ Ｐゴシック" charset="0"/>
              </a:rPr>
              <a:t>énero literario</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pPr marL="609600" indent="-609600">
              <a:buFont typeface="Arial" charset="0"/>
              <a:buAutoNum type="arabicPeriod"/>
            </a:pPr>
            <a:r>
              <a:rPr lang="es-ES_tradnl">
                <a:latin typeface="Helvetica"/>
                <a:cs typeface="Helvetica"/>
              </a:rPr>
              <a:t>Hay que conocer al autor si es posible identificarlo.</a:t>
            </a:r>
          </a:p>
          <a:p>
            <a:pPr marL="609600" indent="-609600">
              <a:buFont typeface="Arial" charset="0"/>
              <a:buAutoNum type="arabicPeriod"/>
            </a:pPr>
            <a:r>
              <a:rPr lang="es-ES_tradnl">
                <a:latin typeface="Helvetica"/>
                <a:cs typeface="Helvetica"/>
              </a:rPr>
              <a:t>Hay que reconstruir </a:t>
            </a:r>
            <a:r>
              <a:rPr lang="es-ES_tradnl" i="1">
                <a:latin typeface="Helvetica"/>
                <a:cs typeface="Helvetica"/>
              </a:rPr>
              <a:t>a la medida que sea posible</a:t>
            </a:r>
            <a:r>
              <a:rPr lang="es-ES_tradnl" altLang="ja-JP">
                <a:latin typeface="Helvetica"/>
                <a:cs typeface="Helvetica"/>
              </a:rPr>
              <a:t> </a:t>
            </a:r>
            <a:r>
              <a:rPr lang="es-ES_tradnl">
                <a:latin typeface="Helvetica"/>
                <a:cs typeface="Helvetica"/>
              </a:rPr>
              <a:t>el contexto hist</a:t>
            </a:r>
            <a:r>
              <a:rPr lang="es-ES_tradnl" altLang="ja-JP">
                <a:latin typeface="Helvetica"/>
                <a:cs typeface="Helvetica"/>
              </a:rPr>
              <a:t>órico en cual se escribió.</a:t>
            </a:r>
          </a:p>
          <a:p>
            <a:pPr marL="609600" indent="-609600">
              <a:buFont typeface="Arial" charset="0"/>
              <a:buAutoNum type="arabicPeriod"/>
            </a:pPr>
            <a:r>
              <a:rPr lang="es-ES_tradnl" altLang="ja-JP">
                <a:latin typeface="Helvetica"/>
                <a:cs typeface="Helvetica"/>
              </a:rPr>
              <a:t>Hay que determinar </a:t>
            </a:r>
            <a:r>
              <a:rPr lang="es-ES_tradnl" altLang="ja-JP" i="1">
                <a:latin typeface="Helvetica"/>
                <a:cs typeface="Helvetica"/>
              </a:rPr>
              <a:t>a la medida que sea posible</a:t>
            </a:r>
            <a:r>
              <a:rPr lang="es-ES_tradnl" altLang="ja-JP">
                <a:latin typeface="Helvetica"/>
                <a:cs typeface="Helvetica"/>
              </a:rPr>
              <a:t> las influencias que influyeron al autor y su escrito. </a:t>
            </a:r>
            <a:endParaRPr lang="es-ES_tradnl">
              <a:latin typeface="Helvetica"/>
              <a:cs typeface="Helvetica"/>
            </a:endParaRPr>
          </a:p>
        </p:txBody>
      </p:sp>
      <p:sp>
        <p:nvSpPr>
          <p:cNvPr id="43010"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histórica</a:t>
            </a:r>
            <a:endParaRPr lang="es-ES_trad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La interpretaci</a:t>
            </a:r>
            <a:r>
              <a:rPr lang="es-ES_tradnl" altLang="ja-JP" sz="2800">
                <a:latin typeface="Helvetica"/>
                <a:cs typeface="Helvetica"/>
              </a:rPr>
              <a:t>ón teológica es posible y necesaria por la analogía de la fe, la cual se basa en la convicción de que la Biblia enseña un cuerpo de doctrina.</a:t>
            </a:r>
          </a:p>
          <a:p>
            <a:pPr marL="609600" indent="-609600">
              <a:lnSpc>
                <a:spcPct val="90000"/>
              </a:lnSpc>
              <a:buFont typeface="Arial" charset="0"/>
              <a:buAutoNum type="arabicPeriod"/>
            </a:pPr>
            <a:r>
              <a:rPr lang="es-ES_tradnl" sz="2800">
                <a:latin typeface="Helvetica"/>
                <a:cs typeface="Helvetica"/>
              </a:rPr>
              <a:t>La teolog</a:t>
            </a:r>
            <a:r>
              <a:rPr lang="es-ES_tradnl" altLang="ja-JP" sz="2800">
                <a:latin typeface="Helvetica"/>
                <a:cs typeface="Helvetica"/>
              </a:rPr>
              <a:t>ía bíblica debe complementar la teología sistemática.</a:t>
            </a:r>
          </a:p>
          <a:p>
            <a:pPr marL="609600" indent="-609600">
              <a:lnSpc>
                <a:spcPct val="90000"/>
              </a:lnSpc>
              <a:buFont typeface="Arial" charset="0"/>
              <a:buAutoNum type="arabicPeriod"/>
            </a:pPr>
            <a:r>
              <a:rPr lang="es-ES_tradnl" sz="2800">
                <a:latin typeface="Helvetica"/>
                <a:cs typeface="Helvetica"/>
              </a:rPr>
              <a:t>Hay que tener cuidado de no imponer una doctrina en un lugar donde no se enseña.</a:t>
            </a:r>
          </a:p>
          <a:p>
            <a:pPr marL="609600" indent="-609600">
              <a:lnSpc>
                <a:spcPct val="90000"/>
              </a:lnSpc>
              <a:buFont typeface="Arial" charset="0"/>
              <a:buAutoNum type="arabicPeriod"/>
            </a:pPr>
            <a:r>
              <a:rPr lang="es-ES_tradnl" sz="2800">
                <a:latin typeface="Helvetica"/>
                <a:cs typeface="Helvetica"/>
              </a:rPr>
              <a:t>La interpretaci</a:t>
            </a:r>
            <a:r>
              <a:rPr lang="es-ES_tradnl" altLang="ja-JP" sz="2800">
                <a:latin typeface="Helvetica"/>
                <a:cs typeface="Helvetica"/>
              </a:rPr>
              <a:t>ón teológica sirve para protegernos de caer en interpretaciones erróneas.</a:t>
            </a:r>
            <a:endParaRPr lang="es-ES_tradnl" sz="2800">
              <a:latin typeface="Helvetica"/>
              <a:cs typeface="Helvetica"/>
            </a:endParaRPr>
          </a:p>
        </p:txBody>
      </p:sp>
      <p:sp>
        <p:nvSpPr>
          <p:cNvPr id="44034"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teológica</a:t>
            </a:r>
            <a:endParaRPr lang="es-ES_tradn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marL="609600" indent="-609600">
              <a:buFontTx/>
              <a:buNone/>
            </a:pPr>
            <a:r>
              <a:rPr lang="es-ES_tradnl">
                <a:latin typeface="Helvetica"/>
                <a:cs typeface="Helvetica"/>
              </a:rPr>
              <a:t>	Aunque todas las palabras son s</a:t>
            </a:r>
            <a:r>
              <a:rPr lang="es-ES_tradnl" altLang="ja-JP">
                <a:latin typeface="Helvetica"/>
                <a:cs typeface="Helvetica"/>
              </a:rPr>
              <a:t>ímbolos, nos referimos al uso de algún objeto en lugar de una descripción verbal.</a:t>
            </a:r>
          </a:p>
          <a:p>
            <a:pPr marL="609600" indent="-609600">
              <a:buFont typeface="Arial" charset="0"/>
              <a:buNone/>
            </a:pPr>
            <a:endParaRPr lang="es-ES_tradnl">
              <a:latin typeface="Helvetica"/>
              <a:cs typeface="Helvetica"/>
            </a:endParaRPr>
          </a:p>
        </p:txBody>
      </p:sp>
      <p:sp>
        <p:nvSpPr>
          <p:cNvPr id="45058"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marL="609600" indent="-609600">
              <a:buFont typeface="Arial" charset="0"/>
              <a:buAutoNum type="arabicPeriod"/>
            </a:pPr>
            <a:r>
              <a:rPr lang="es-ES_tradnl">
                <a:latin typeface="Helvetica"/>
                <a:cs typeface="Helvetica"/>
              </a:rPr>
              <a:t>La primera meta es recuperar el significado original del texto.</a:t>
            </a:r>
          </a:p>
          <a:p>
            <a:pPr marL="609600" indent="-609600">
              <a:buFont typeface="Arial" charset="0"/>
              <a:buAutoNum type="arabicPeriod"/>
            </a:pPr>
            <a:r>
              <a:rPr lang="es-ES_tradnl">
                <a:latin typeface="Helvetica"/>
                <a:cs typeface="Helvetica"/>
              </a:rPr>
              <a:t>Puede ser mejor hablar del sentido original en lugar del sentido </a:t>
            </a:r>
            <a:r>
              <a:rPr lang="ja-JP" altLang="es-ES_tradnl">
                <a:latin typeface="Helvetica"/>
                <a:cs typeface="Helvetica"/>
              </a:rPr>
              <a:t>“</a:t>
            </a:r>
            <a:r>
              <a:rPr lang="es-ES_tradnl">
                <a:latin typeface="Helvetica"/>
                <a:cs typeface="Helvetica"/>
              </a:rPr>
              <a:t>literal</a:t>
            </a:r>
            <a:r>
              <a:rPr lang="ja-JP" altLang="es-ES_tradnl">
                <a:latin typeface="Helvetica"/>
                <a:cs typeface="Helvetica"/>
              </a:rPr>
              <a:t>”</a:t>
            </a:r>
            <a:r>
              <a:rPr lang="es-ES_tradnl">
                <a:latin typeface="Helvetica"/>
                <a:cs typeface="Helvetica"/>
              </a:rPr>
              <a:t>.</a:t>
            </a:r>
          </a:p>
          <a:p>
            <a:pPr marL="609600" indent="-609600">
              <a:buFont typeface="Arial" charset="0"/>
              <a:buAutoNum type="arabicPeriod"/>
            </a:pPr>
            <a:r>
              <a:rPr lang="es-ES_tradnl">
                <a:latin typeface="Helvetica"/>
                <a:cs typeface="Helvetica"/>
              </a:rPr>
              <a:t>Empezamos con una consideraci</a:t>
            </a:r>
            <a:r>
              <a:rPr lang="es-ES_tradnl" altLang="ja-JP">
                <a:latin typeface="Helvetica"/>
                <a:cs typeface="Helvetica"/>
              </a:rPr>
              <a:t>ón del significado de las palabras.</a:t>
            </a:r>
            <a:endParaRPr lang="es-ES_tradnl">
              <a:latin typeface="Helvetica"/>
              <a:cs typeface="Helvetica"/>
            </a:endParaRPr>
          </a:p>
        </p:txBody>
      </p:sp>
      <p:sp>
        <p:nvSpPr>
          <p:cNvPr id="40962"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gramática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marL="609600" indent="-609600">
              <a:buFont typeface="Arial" charset="0"/>
              <a:buAutoNum type="arabicPeriod"/>
            </a:pPr>
            <a:r>
              <a:rPr lang="es-ES_tradnl" altLang="ja-JP" sz="2800">
                <a:latin typeface="Helvetica"/>
                <a:cs typeface="Helvetica"/>
              </a:rPr>
              <a:t>Observa las características del objeto que lo hacen apto para su uso como símbolo.</a:t>
            </a:r>
          </a:p>
          <a:p>
            <a:pPr marL="609600" indent="-609600">
              <a:buFont typeface="Arial" charset="0"/>
              <a:buChar char="•"/>
            </a:pPr>
            <a:r>
              <a:rPr lang="es-ES_tradnl" altLang="ja-JP" sz="2800">
                <a:latin typeface="Helvetica"/>
                <a:cs typeface="Helvetica"/>
              </a:rPr>
              <a:t>Por ejemplo, la característica del cordero importante en la expresión “Cordero de Dios” no es que sea blanco ni que tenga cuatro patas ni que su lana sea útil sino que fue un animal usado para sacrificios expiatorios.</a:t>
            </a:r>
          </a:p>
          <a:p>
            <a:pPr marL="609600" indent="-609600">
              <a:buFont typeface="Arial" charset="0"/>
              <a:buNone/>
            </a:pPr>
            <a:endParaRPr lang="es-ES_tradnl" sz="2800">
              <a:latin typeface="Helvetica"/>
              <a:cs typeface="Helvetica"/>
            </a:endParaRPr>
          </a:p>
        </p:txBody>
      </p:sp>
      <p:sp>
        <p:nvSpPr>
          <p:cNvPr id="46082"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marL="609600" indent="-609600">
              <a:buFont typeface="Arial" charset="0"/>
              <a:buNone/>
            </a:pPr>
            <a:r>
              <a:rPr lang="es-ES_tradnl" altLang="ja-JP" sz="2800" dirty="0">
                <a:latin typeface="Helvetica"/>
                <a:cs typeface="Helvetica"/>
              </a:rPr>
              <a:t>2.	Busca en el contexto la razón para usar el símbolo.</a:t>
            </a:r>
          </a:p>
          <a:p>
            <a:pPr marL="609600" indent="-609600">
              <a:buFont typeface="Arial" charset="0"/>
              <a:buChar char="•"/>
            </a:pPr>
            <a:r>
              <a:rPr lang="es-ES_tradnl" altLang="ja-JP" sz="2800" dirty="0">
                <a:latin typeface="Helvetica"/>
                <a:cs typeface="Helvetica"/>
              </a:rPr>
              <a:t>Por ejemplo, Juan el Bautista utilizó la expresión “Cordero de Dios” en un contexto judío hablando con personas acerca del arrepentimiento de sus pecados.  El explicó </a:t>
            </a:r>
            <a:r>
              <a:rPr lang="es-ES_tradnl" altLang="ja-JP" sz="2800" dirty="0" err="1">
                <a:latin typeface="Helvetica"/>
                <a:cs typeface="Helvetica"/>
              </a:rPr>
              <a:t>explicitamente</a:t>
            </a:r>
            <a:r>
              <a:rPr lang="es-ES_tradnl" altLang="ja-JP" sz="2800" dirty="0">
                <a:latin typeface="Helvetica"/>
                <a:cs typeface="Helvetica"/>
              </a:rPr>
              <a:t> que el Cordero “quita los pecados del mundo”.</a:t>
            </a:r>
          </a:p>
          <a:p>
            <a:pPr marL="609600" indent="-609600">
              <a:buFont typeface="Arial" charset="0"/>
              <a:buNone/>
            </a:pPr>
            <a:endParaRPr lang="es-ES_tradnl" sz="2800" dirty="0">
              <a:latin typeface="Helvetica"/>
              <a:cs typeface="Helvetica"/>
            </a:endParaRPr>
          </a:p>
        </p:txBody>
      </p:sp>
      <p:sp>
        <p:nvSpPr>
          <p:cNvPr id="47106"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484784"/>
            <a:ext cx="8229600" cy="4572000"/>
          </a:xfrm>
        </p:spPr>
        <p:txBody>
          <a:bodyPr/>
          <a:lstStyle/>
          <a:p>
            <a:pPr marL="609600" indent="-609600">
              <a:buFont typeface="Arial" charset="0"/>
              <a:buNone/>
            </a:pPr>
            <a:r>
              <a:rPr lang="es-ES_tradnl" altLang="ja-JP" sz="2800">
                <a:latin typeface="Helvetica"/>
                <a:cs typeface="Helvetica"/>
              </a:rPr>
              <a:t>3.	Expresa verbalmente la relación entre el símbolo y la verdad expresada.</a:t>
            </a:r>
          </a:p>
          <a:p>
            <a:pPr marL="609600" indent="-609600">
              <a:buFont typeface="Arial" charset="0"/>
              <a:buChar char="•"/>
            </a:pPr>
            <a:r>
              <a:rPr lang="es-ES_tradnl" altLang="ja-JP" sz="2800">
                <a:latin typeface="Helvetica"/>
                <a:cs typeface="Helvetica"/>
              </a:rPr>
              <a:t>Así como los corderos fueron sacrificados en el AT para perdón de los pecados de los judíos, Jesús fue sacrificado para el perdón de los pecados del mundo.</a:t>
            </a:r>
          </a:p>
          <a:p>
            <a:pPr marL="609600" indent="-609600">
              <a:buFont typeface="Arial" charset="0"/>
              <a:buNone/>
            </a:pPr>
            <a:endParaRPr lang="es-ES_tradnl" sz="2800">
              <a:latin typeface="Helvetica"/>
              <a:cs typeface="Helvetica"/>
            </a:endParaRPr>
          </a:p>
        </p:txBody>
      </p:sp>
      <p:sp>
        <p:nvSpPr>
          <p:cNvPr id="48130"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marL="609600" indent="-609600">
              <a:buFont typeface="Arial" charset="0"/>
              <a:buNone/>
            </a:pPr>
            <a:r>
              <a:rPr lang="es-ES_tradnl" altLang="ja-JP" sz="2800">
                <a:latin typeface="Helvetica"/>
                <a:cs typeface="Helvetica"/>
              </a:rPr>
              <a:t>4.	Determina lo que los oyentes o lectores originales habrían entendido y lo que los oyentes o lectores modernos tenemos que aprender.</a:t>
            </a:r>
          </a:p>
          <a:p>
            <a:pPr marL="609600" indent="-609600">
              <a:buFont typeface="Arial" charset="0"/>
              <a:buChar char="•"/>
            </a:pPr>
            <a:r>
              <a:rPr lang="es-ES_tradnl" altLang="ja-JP" sz="2800">
                <a:latin typeface="Helvetica"/>
                <a:cs typeface="Helvetica"/>
              </a:rPr>
              <a:t>Los judíos entendieron la enseñanza de AT sobre los sacrificios y el Día de expiación.  Nosotros tenemos que entender ese sistema de sacrificios.</a:t>
            </a:r>
          </a:p>
          <a:p>
            <a:pPr marL="609600" indent="-609600">
              <a:buFont typeface="Arial" charset="0"/>
              <a:buNone/>
            </a:pPr>
            <a:endParaRPr lang="es-ES_tradnl" sz="2800">
              <a:latin typeface="Helvetica"/>
              <a:cs typeface="Helvetica"/>
            </a:endParaRPr>
          </a:p>
        </p:txBody>
      </p:sp>
      <p:sp>
        <p:nvSpPr>
          <p:cNvPr id="49154"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pPr marL="609600" indent="-609600">
              <a:lnSpc>
                <a:spcPct val="90000"/>
              </a:lnSpc>
              <a:buFont typeface="Arial" charset="0"/>
              <a:buAutoNum type="arabicPeriod" startAt="5"/>
            </a:pPr>
            <a:r>
              <a:rPr lang="es-ES_tradnl" altLang="ja-JP" sz="2800">
                <a:latin typeface="Helvetica"/>
                <a:cs typeface="Helvetica"/>
              </a:rPr>
              <a:t>Hay que ser cuidadosos en nuestro nivel de certeza acerca del significado del símbolo.</a:t>
            </a:r>
          </a:p>
          <a:p>
            <a:pPr marL="609600" indent="-609600">
              <a:lnSpc>
                <a:spcPct val="90000"/>
              </a:lnSpc>
              <a:buFont typeface="Arial" charset="0"/>
              <a:buChar char="•"/>
            </a:pPr>
            <a:r>
              <a:rPr lang="es-ES_tradnl" altLang="ja-JP" sz="2800">
                <a:latin typeface="Helvetica"/>
                <a:cs typeface="Helvetica"/>
              </a:rPr>
              <a:t>Si los contextos lo explican claramente (como Juan hizo con “Cordero de Dios” y “quita los pecados del mundo”), podemos interpretar con mucha certeza.</a:t>
            </a:r>
          </a:p>
          <a:p>
            <a:pPr marL="609600" indent="-609600">
              <a:lnSpc>
                <a:spcPct val="90000"/>
              </a:lnSpc>
              <a:buFont typeface="Arial" charset="0"/>
              <a:buChar char="•"/>
            </a:pPr>
            <a:r>
              <a:rPr lang="es-ES_tradnl" altLang="ja-JP" sz="2800">
                <a:latin typeface="Helvetica"/>
                <a:cs typeface="Helvetica"/>
              </a:rPr>
              <a:t>Si los contextos no lo explican claramente (como 666), no debemos ser muy dogmáticos en nuestras interpretaciones.</a:t>
            </a:r>
          </a:p>
        </p:txBody>
      </p:sp>
      <p:sp>
        <p:nvSpPr>
          <p:cNvPr id="50178" name="Rectangle 2"/>
          <p:cNvSpPr>
            <a:spLocks noGrp="1" noChangeArrowheads="1"/>
          </p:cNvSpPr>
          <p:nvPr>
            <p:ph type="title"/>
          </p:nvPr>
        </p:nvSpPr>
        <p:spPr/>
        <p:txBody>
          <a:bodyPr/>
          <a:lstStyle/>
          <a:p>
            <a:r>
              <a:rPr lang="es-ES_tradnl"/>
              <a:t>La interpretaci</a:t>
            </a:r>
            <a:r>
              <a:rPr lang="es-ES_tradnl" altLang="ja-JP">
                <a:latin typeface="Arial"/>
                <a:cs typeface="ＭＳ Ｐゴシック" charset="0"/>
              </a:rPr>
              <a:t>ón de símbolos</a:t>
            </a:r>
            <a:endParaRPr lang="es-ES_tradn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tLang="ja-JP" sz="2400">
                <a:latin typeface="Helvetica"/>
                <a:cs typeface="Helvetica"/>
              </a:rPr>
              <a:t>Símil: comparación usando la palabra </a:t>
            </a:r>
            <a:r>
              <a:rPr lang="es-ES_tradnl" altLang="ja-JP" sz="2400" i="1">
                <a:latin typeface="Helvetica"/>
                <a:cs typeface="Helvetica"/>
              </a:rPr>
              <a:t>como - </a:t>
            </a:r>
            <a:r>
              <a:rPr lang="es-ES_tradnl" altLang="ja-JP" sz="2400">
                <a:latin typeface="Helvetica"/>
                <a:cs typeface="Helvetica"/>
              </a:rPr>
              <a:t>“Y queda la hija de Sion como enramada en viña, y como cabaña en melonar, como cuidad sitiada” (Is 1:8).</a:t>
            </a:r>
          </a:p>
          <a:p>
            <a:pPr marL="609600" indent="-609600">
              <a:lnSpc>
                <a:spcPct val="90000"/>
              </a:lnSpc>
              <a:buFont typeface="Arial" charset="0"/>
              <a:buAutoNum type="arabicPeriod"/>
            </a:pPr>
            <a:r>
              <a:rPr lang="es-ES_tradnl" altLang="ja-JP" sz="2400">
                <a:latin typeface="Helvetica"/>
                <a:cs typeface="Helvetica"/>
              </a:rPr>
              <a:t>Metáfora: comparación por medio de afirmación directa que describe una cosa en términos de otra - “Vosotros sois la sal de la tierra” (Mat 5:13).</a:t>
            </a:r>
          </a:p>
          <a:p>
            <a:pPr marL="609600" indent="-609600">
              <a:lnSpc>
                <a:spcPct val="90000"/>
              </a:lnSpc>
              <a:buFont typeface="Arial" charset="0"/>
              <a:buAutoNum type="arabicPeriod"/>
            </a:pPr>
            <a:r>
              <a:rPr lang="es-ES_tradnl" altLang="ja-JP" sz="2400">
                <a:latin typeface="Helvetica"/>
                <a:cs typeface="Helvetica"/>
              </a:rPr>
              <a:t>Metonimia: usar el nombre de una cosa por otra por una relación estrecha entre ellas - “la circuncisión” y “la incircuncisión”.</a:t>
            </a:r>
          </a:p>
          <a:p>
            <a:pPr marL="609600" indent="-609600">
              <a:lnSpc>
                <a:spcPct val="90000"/>
              </a:lnSpc>
              <a:buFont typeface="Arial" charset="0"/>
              <a:buAutoNum type="arabicPeriod"/>
            </a:pPr>
            <a:r>
              <a:rPr lang="es-ES_tradnl" altLang="ja-JP" sz="2400">
                <a:latin typeface="Helvetica"/>
                <a:cs typeface="Helvetica"/>
              </a:rPr>
              <a:t>Sinécdoque: una parte por el todo o todo por una parte - “se estremeció el corazón” (Isa7:2).</a:t>
            </a:r>
          </a:p>
        </p:txBody>
      </p:sp>
      <p:sp>
        <p:nvSpPr>
          <p:cNvPr id="51202" name="Rectangle 2"/>
          <p:cNvSpPr>
            <a:spLocks noGrp="1" noChangeArrowheads="1"/>
          </p:cNvSpPr>
          <p:nvPr>
            <p:ph type="title"/>
          </p:nvPr>
        </p:nvSpPr>
        <p:spPr/>
        <p:txBody>
          <a:bodyPr/>
          <a:lstStyle/>
          <a:p>
            <a:r>
              <a:rPr lang="es-ES_tradnl"/>
              <a:t>Figuras literarias breves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pPr marL="609600" indent="-609600">
              <a:lnSpc>
                <a:spcPct val="90000"/>
              </a:lnSpc>
              <a:buFont typeface="Arial" charset="0"/>
              <a:buAutoNum type="arabicPeriod" startAt="5"/>
            </a:pPr>
            <a:r>
              <a:rPr lang="es-ES_tradnl" altLang="ja-JP" sz="2400">
                <a:latin typeface="Helvetica"/>
                <a:cs typeface="Helvetica"/>
              </a:rPr>
              <a:t>Personificación: hablar de una cosa como si fuera persona - “Y la Escritura, previendo que Dios había de justificar por la fe a los gentiles, dio de antemano la Buena Nueva a Abraham” (Gal 3:8).</a:t>
            </a:r>
          </a:p>
          <a:p>
            <a:pPr marL="609600" indent="-609600">
              <a:lnSpc>
                <a:spcPct val="90000"/>
              </a:lnSpc>
              <a:buFont typeface="Arial" charset="0"/>
              <a:buAutoNum type="arabicPeriod" startAt="5"/>
            </a:pPr>
            <a:r>
              <a:rPr lang="es-ES_tradnl" altLang="ja-JP" sz="2400">
                <a:latin typeface="Helvetica"/>
                <a:cs typeface="Helvetica"/>
              </a:rPr>
              <a:t>Elipsis: se omite parte de una idea, la cual el lector tiene que suplir - “Pues para que sepáis que el Hijo del Hombre tiene autoridad en la tierra para perdonar pecados, (dijo al paralítico):” - Mar 2:10.</a:t>
            </a:r>
          </a:p>
          <a:p>
            <a:pPr marL="609600" indent="-609600">
              <a:lnSpc>
                <a:spcPct val="90000"/>
              </a:lnSpc>
              <a:buFont typeface="Arial" charset="0"/>
              <a:buAutoNum type="arabicPeriod" startAt="5"/>
            </a:pPr>
            <a:r>
              <a:rPr lang="es-ES_tradnl" altLang="ja-JP" sz="2400">
                <a:latin typeface="Helvetica"/>
                <a:cs typeface="Helvetica"/>
              </a:rPr>
              <a:t>Eufemismo: cuando se usa una expresión más delicada para describir algo desagradable - “los que durmieron en Él” (I Tes 4:14).</a:t>
            </a:r>
          </a:p>
        </p:txBody>
      </p:sp>
      <p:sp>
        <p:nvSpPr>
          <p:cNvPr id="52226" name="Rectangle 2"/>
          <p:cNvSpPr>
            <a:spLocks noGrp="1" noChangeArrowheads="1"/>
          </p:cNvSpPr>
          <p:nvPr>
            <p:ph type="title"/>
          </p:nvPr>
        </p:nvSpPr>
        <p:spPr/>
        <p:txBody>
          <a:bodyPr/>
          <a:lstStyle/>
          <a:p>
            <a:r>
              <a:rPr lang="es-ES_tradnl"/>
              <a:t>Figuras literarias breves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marL="609600" indent="-609600">
              <a:lnSpc>
                <a:spcPct val="90000"/>
              </a:lnSpc>
              <a:buFont typeface="Arial" charset="0"/>
              <a:buAutoNum type="arabicPeriod" startAt="8"/>
            </a:pPr>
            <a:r>
              <a:rPr lang="es-ES_tradnl" altLang="ja-JP" sz="2400">
                <a:latin typeface="Helvetica"/>
                <a:cs typeface="Helvetica"/>
              </a:rPr>
              <a:t>Lítotes: afirmar negando lo opuesto (muy común en Lucas y Hechos) - “seréis bautizados con el Espíritu Santo dentro de no muchos días” (Hch 1:5).</a:t>
            </a:r>
          </a:p>
          <a:p>
            <a:pPr marL="609600" indent="-609600">
              <a:lnSpc>
                <a:spcPct val="90000"/>
              </a:lnSpc>
              <a:buFont typeface="Arial" charset="0"/>
              <a:buAutoNum type="arabicPeriod" startAt="8"/>
            </a:pPr>
            <a:r>
              <a:rPr lang="es-ES_tradnl" altLang="ja-JP" sz="2400">
                <a:latin typeface="Helvetica"/>
                <a:cs typeface="Helvetica"/>
              </a:rPr>
              <a:t>Hipérbole: exageración conciente para causar un efecto - “pienso que ni aun en el mundo cabrían los libros que habrían de escribir” (Juan 21:25).</a:t>
            </a:r>
          </a:p>
          <a:p>
            <a:pPr marL="609600" indent="-609600">
              <a:lnSpc>
                <a:spcPct val="90000"/>
              </a:lnSpc>
              <a:buFont typeface="Arial" charset="0"/>
              <a:buAutoNum type="arabicPeriod" startAt="8"/>
            </a:pPr>
            <a:r>
              <a:rPr lang="es-ES_tradnl" altLang="ja-JP" sz="2400">
                <a:latin typeface="Helvetica"/>
                <a:cs typeface="Helvetica"/>
              </a:rPr>
              <a:t>Ironía: expresar lo opuesto a lo que las palabras normalmente indicarían - </a:t>
            </a:r>
            <a:r>
              <a:rPr lang="ja-JP" altLang="es-ES_tradnl" sz="2400">
                <a:latin typeface="Helvetica"/>
                <a:cs typeface="Helvetica"/>
              </a:rPr>
              <a:t>“</a:t>
            </a:r>
            <a:r>
              <a:rPr lang="es-ES_tradnl" sz="2400">
                <a:latin typeface="Helvetica"/>
                <a:cs typeface="Helvetica"/>
              </a:rPr>
              <a:t>Porque ¿en qué habéis sido menos que las otras iglesias, sino en que yo mismo no os he sido carga? ¡Perdonadme este agravio!</a:t>
            </a:r>
            <a:r>
              <a:rPr lang="ja-JP" altLang="es-ES_tradnl" sz="2400">
                <a:latin typeface="Helvetica"/>
                <a:cs typeface="Helvetica"/>
              </a:rPr>
              <a:t>”</a:t>
            </a:r>
            <a:r>
              <a:rPr lang="es-ES_tradnl" sz="2400">
                <a:latin typeface="Helvetica"/>
                <a:cs typeface="Helvetica"/>
              </a:rPr>
              <a:t> (II Cor 12:13).</a:t>
            </a:r>
            <a:endParaRPr lang="es-ES_tradnl" altLang="ja-JP" sz="2800">
              <a:latin typeface="Helvetica"/>
              <a:cs typeface="Helvetica"/>
            </a:endParaRPr>
          </a:p>
        </p:txBody>
      </p:sp>
      <p:sp>
        <p:nvSpPr>
          <p:cNvPr id="53250" name="Rectangle 2"/>
          <p:cNvSpPr>
            <a:spLocks noGrp="1" noChangeArrowheads="1"/>
          </p:cNvSpPr>
          <p:nvPr>
            <p:ph type="title"/>
          </p:nvPr>
        </p:nvSpPr>
        <p:spPr/>
        <p:txBody>
          <a:bodyPr/>
          <a:lstStyle/>
          <a:p>
            <a:r>
              <a:rPr lang="es-ES_tradnl"/>
              <a:t>Figuras literarias breves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altLang="ja-JP" sz="2800" dirty="0">
                <a:latin typeface="Helvetica"/>
                <a:cs typeface="Helvetica"/>
              </a:rPr>
              <a:t>Orozco menciona otras figuras breves, opacas y extensas que deben estudiar.</a:t>
            </a:r>
          </a:p>
          <a:p>
            <a:pPr marL="609600" indent="-609600">
              <a:lnSpc>
                <a:spcPct val="90000"/>
              </a:lnSpc>
              <a:buFont typeface="Arial" charset="0"/>
              <a:buAutoNum type="arabicPeriod"/>
            </a:pPr>
            <a:r>
              <a:rPr lang="es-ES_tradnl" altLang="ja-JP" sz="2800" dirty="0">
                <a:latin typeface="Helvetica"/>
                <a:cs typeface="Helvetica"/>
              </a:rPr>
              <a:t>Vamos a estudiar algunas de las más importantes cuando lleguemos a otros cursos.</a:t>
            </a:r>
          </a:p>
          <a:p>
            <a:pPr marL="609600" indent="-609600">
              <a:lnSpc>
                <a:spcPct val="90000"/>
              </a:lnSpc>
              <a:buFont typeface="Arial" charset="0"/>
              <a:buAutoNum type="arabicPeriod"/>
            </a:pPr>
            <a:r>
              <a:rPr lang="es-ES_tradnl" altLang="ja-JP" sz="2800" dirty="0">
                <a:latin typeface="Helvetica"/>
                <a:cs typeface="Helvetica"/>
              </a:rPr>
              <a:t>Por ejemplo, estudiando los evangelios, exploraremos las parábolas.</a:t>
            </a:r>
          </a:p>
          <a:p>
            <a:pPr marL="609600" indent="-609600">
              <a:lnSpc>
                <a:spcPct val="90000"/>
              </a:lnSpc>
              <a:buFont typeface="Arial" charset="0"/>
              <a:buAutoNum type="arabicPeriod"/>
            </a:pPr>
            <a:r>
              <a:rPr lang="es-ES_tradnl" altLang="ja-JP" sz="2800" dirty="0">
                <a:latin typeface="Helvetica"/>
                <a:cs typeface="Helvetica"/>
              </a:rPr>
              <a:t>Estudiando la poesía hebrea, examinaremos el paralelismo.</a:t>
            </a:r>
          </a:p>
        </p:txBody>
      </p:sp>
      <p:sp>
        <p:nvSpPr>
          <p:cNvPr id="54274" name="Rectangle 2"/>
          <p:cNvSpPr>
            <a:spLocks noGrp="1" noChangeArrowheads="1"/>
          </p:cNvSpPr>
          <p:nvPr>
            <p:ph type="title"/>
          </p:nvPr>
        </p:nvSpPr>
        <p:spPr/>
        <p:txBody>
          <a:bodyPr/>
          <a:lstStyle/>
          <a:p>
            <a:r>
              <a:rPr lang="es-ES_tradnl"/>
              <a:t>Otras figuras literarias</a:t>
            </a:r>
          </a:p>
        </p:txBody>
      </p:sp>
      <p:sp>
        <p:nvSpPr>
          <p:cNvPr id="54276" name="Rectangle 4"/>
          <p:cNvSpPr>
            <a:spLocks noChangeArrowheads="1"/>
          </p:cNvSpPr>
          <p:nvPr/>
        </p:nvSpPr>
        <p:spPr bwMode="auto">
          <a:xfrm>
            <a:off x="7113588" y="1820863"/>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457200" y="1828800"/>
            <a:ext cx="8229600" cy="4525963"/>
          </a:xfrm>
        </p:spPr>
        <p:txBody>
          <a:bodyPr/>
          <a:lstStyle/>
          <a:p>
            <a:pPr marL="609600" indent="-609600">
              <a:lnSpc>
                <a:spcPct val="90000"/>
              </a:lnSpc>
              <a:buFont typeface="Arial" charset="0"/>
              <a:buAutoNum type="arabicPeriod"/>
            </a:pPr>
            <a:r>
              <a:rPr lang="es-ES_tradnl" sz="2600" dirty="0">
                <a:latin typeface="Helvetica"/>
                <a:cs typeface="Helvetica"/>
              </a:rPr>
              <a:t>Revisen los acetatos 7-13 de esta presentaci</a:t>
            </a:r>
            <a:r>
              <a:rPr lang="es-ES_tradnl" altLang="ja-JP" sz="2600" dirty="0">
                <a:latin typeface="Helvetica"/>
                <a:cs typeface="Helvetica"/>
              </a:rPr>
              <a:t>ón sobre el uso de palabras.</a:t>
            </a:r>
            <a:endParaRPr lang="es-ES_tradnl" sz="2600" dirty="0">
              <a:latin typeface="Helvetica"/>
              <a:cs typeface="Helvetica"/>
            </a:endParaRPr>
          </a:p>
          <a:p>
            <a:pPr marL="609600" indent="-609600">
              <a:lnSpc>
                <a:spcPct val="90000"/>
              </a:lnSpc>
              <a:buFont typeface="Arial" charset="0"/>
              <a:buAutoNum type="arabicPeriod"/>
            </a:pPr>
            <a:r>
              <a:rPr lang="es-ES_tradnl" sz="2600" dirty="0">
                <a:latin typeface="Helvetica"/>
                <a:cs typeface="Helvetica"/>
              </a:rPr>
              <a:t>Usando los n</a:t>
            </a:r>
            <a:r>
              <a:rPr lang="es-ES_tradnl" altLang="ja-JP" sz="2600" dirty="0">
                <a:latin typeface="Helvetica"/>
                <a:cs typeface="Helvetica"/>
              </a:rPr>
              <a:t>úmeros de </a:t>
            </a:r>
            <a:r>
              <a:rPr lang="es-ES_tradnl" altLang="ja-JP" sz="2600" dirty="0" err="1">
                <a:latin typeface="Helvetica"/>
                <a:cs typeface="Helvetica"/>
              </a:rPr>
              <a:t>Strong</a:t>
            </a:r>
            <a:r>
              <a:rPr lang="es-ES_tradnl" altLang="ja-JP" sz="2600" dirty="0">
                <a:latin typeface="Helvetica"/>
                <a:cs typeface="Helvetica"/>
              </a:rPr>
              <a:t>, </a:t>
            </a:r>
            <a:r>
              <a:rPr lang="es-ES_tradnl" sz="2600" dirty="0">
                <a:latin typeface="Helvetica"/>
                <a:cs typeface="Helvetica"/>
              </a:rPr>
              <a:t>escoge una palabra hebrea o griega que no se utiliza muchas veces en la Biblia (10 o menos). </a:t>
            </a:r>
            <a:r>
              <a:rPr lang="es-ES_tradnl" sz="2600" dirty="0" err="1">
                <a:latin typeface="Helvetica"/>
                <a:cs typeface="Helvetica"/>
              </a:rPr>
              <a:t>Strong</a:t>
            </a:r>
            <a:r>
              <a:rPr lang="es-ES_tradnl" sz="2600" dirty="0">
                <a:latin typeface="Helvetica"/>
                <a:cs typeface="Helvetica"/>
              </a:rPr>
              <a:t> en ingl</a:t>
            </a:r>
            <a:r>
              <a:rPr lang="es-ES_tradnl" altLang="ja-JP" sz="2600" dirty="0">
                <a:latin typeface="Helvetica"/>
                <a:cs typeface="Helvetica"/>
              </a:rPr>
              <a:t>és: </a:t>
            </a:r>
            <a:r>
              <a:rPr lang="es-ES_tradnl" sz="2600" dirty="0">
                <a:latin typeface="Helvetica"/>
                <a:cs typeface="Helvetica"/>
              </a:rPr>
              <a:t>http://</a:t>
            </a:r>
            <a:r>
              <a:rPr lang="es-ES_tradnl" sz="2600" dirty="0" err="1">
                <a:latin typeface="Helvetica"/>
                <a:cs typeface="Helvetica"/>
              </a:rPr>
              <a:t>www.eliyah.com</a:t>
            </a:r>
            <a:r>
              <a:rPr lang="es-ES_tradnl" sz="2600" dirty="0">
                <a:latin typeface="Helvetica"/>
                <a:cs typeface="Helvetica"/>
              </a:rPr>
              <a:t>/</a:t>
            </a:r>
            <a:r>
              <a:rPr lang="es-ES_tradnl" sz="2600" dirty="0" err="1">
                <a:latin typeface="Helvetica"/>
                <a:cs typeface="Helvetica"/>
              </a:rPr>
              <a:t>lexicon.html</a:t>
            </a:r>
            <a:endParaRPr lang="es-ES_tradnl" sz="2600" dirty="0">
              <a:latin typeface="Helvetica"/>
              <a:cs typeface="Helvetica"/>
            </a:endParaRPr>
          </a:p>
          <a:p>
            <a:pPr marL="609600" indent="-609600">
              <a:lnSpc>
                <a:spcPct val="90000"/>
              </a:lnSpc>
              <a:buFont typeface="Arial" charset="0"/>
              <a:buAutoNum type="arabicPeriod"/>
            </a:pPr>
            <a:r>
              <a:rPr lang="es-ES_tradnl" sz="2600" dirty="0">
                <a:latin typeface="Helvetica"/>
                <a:cs typeface="Helvetica"/>
              </a:rPr>
              <a:t>Compara los contextos de todas las instancias en las cuales se usa.</a:t>
            </a:r>
          </a:p>
          <a:p>
            <a:pPr marL="609600" indent="-609600">
              <a:lnSpc>
                <a:spcPct val="90000"/>
              </a:lnSpc>
              <a:buFont typeface="Arial" charset="0"/>
              <a:buAutoNum type="arabicPeriod"/>
            </a:pPr>
            <a:r>
              <a:rPr lang="es-ES_tradnl" sz="2600" dirty="0">
                <a:latin typeface="Helvetica"/>
                <a:cs typeface="Helvetica"/>
              </a:rPr>
              <a:t>Escribe un ensayo de una p</a:t>
            </a:r>
            <a:r>
              <a:rPr lang="es-ES_tradnl" altLang="ja-JP" sz="2600" dirty="0">
                <a:latin typeface="Helvetica"/>
                <a:cs typeface="Helvetica"/>
              </a:rPr>
              <a:t>ágina reportando lo que descubriste acerca de su(s) uso(s).</a:t>
            </a:r>
          </a:p>
        </p:txBody>
      </p:sp>
      <p:sp>
        <p:nvSpPr>
          <p:cNvPr id="55298" name="Rectangle 2"/>
          <p:cNvSpPr>
            <a:spLocks noGrp="1" noChangeArrowheads="1"/>
          </p:cNvSpPr>
          <p:nvPr>
            <p:ph type="title"/>
          </p:nvPr>
        </p:nvSpPr>
        <p:spPr/>
        <p:txBody>
          <a:bodyPr/>
          <a:lstStyle/>
          <a:p>
            <a:r>
              <a:rPr lang="es-ES_tradnl"/>
              <a:t>Tarea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p:txBody>
          <a:bodyPr/>
          <a:lstStyle/>
          <a:p>
            <a:pPr marL="609600" indent="-609600">
              <a:buFont typeface="Arial" charset="0"/>
              <a:buAutoNum type="arabicPeriod"/>
            </a:pPr>
            <a:r>
              <a:rPr lang="es-ES_tradnl" sz="2800">
                <a:latin typeface="Helvetica"/>
                <a:cs typeface="Helvetica"/>
              </a:rPr>
              <a:t>Hay que evitar la falacia del sentido </a:t>
            </a:r>
            <a:r>
              <a:rPr lang="es-ES_tradnl" altLang="ja-JP" sz="2800">
                <a:latin typeface="Helvetica"/>
                <a:cs typeface="Helvetica"/>
              </a:rPr>
              <a:t>único de las palabras.</a:t>
            </a:r>
          </a:p>
          <a:p>
            <a:pPr marL="609600" indent="-609600">
              <a:buFont typeface="Arial" charset="0"/>
              <a:buAutoNum type="arabicPeriod"/>
            </a:pPr>
            <a:r>
              <a:rPr lang="es-ES_tradnl" altLang="ja-JP" sz="2800">
                <a:latin typeface="Helvetica"/>
                <a:cs typeface="Helvetica"/>
              </a:rPr>
              <a:t>Los diccionarios y los léxicos nos dan la denotación de las palabras.</a:t>
            </a:r>
          </a:p>
          <a:p>
            <a:pPr marL="609600" indent="-609600">
              <a:buFont typeface="Arial" charset="0"/>
              <a:buAutoNum type="arabicPeriod"/>
            </a:pPr>
            <a:r>
              <a:rPr lang="es-ES_tradnl" altLang="ja-JP" sz="2800">
                <a:latin typeface="Helvetica"/>
                <a:cs typeface="Helvetica"/>
              </a:rPr>
              <a:t>Fueron descriptivos antes de ser “prescriptivos”.</a:t>
            </a:r>
          </a:p>
          <a:p>
            <a:pPr marL="609600" indent="-609600">
              <a:buFont typeface="Arial" charset="0"/>
              <a:buAutoNum type="arabicPeriod"/>
            </a:pPr>
            <a:r>
              <a:rPr lang="es-ES_tradnl" altLang="ja-JP" sz="2800">
                <a:latin typeface="Helvetica"/>
                <a:cs typeface="Helvetica"/>
              </a:rPr>
              <a:t>Describen el uso de las palabras antes de determinar como deben utilizarse.</a:t>
            </a:r>
          </a:p>
          <a:p>
            <a:pPr marL="609600" indent="-609600">
              <a:buFont typeface="Arial" charset="0"/>
              <a:buAutoNum type="arabicPeriod"/>
            </a:pPr>
            <a:r>
              <a:rPr lang="es-ES_tradnl" altLang="ja-JP" sz="2800">
                <a:latin typeface="Helvetica"/>
                <a:cs typeface="Helvetica"/>
              </a:rPr>
              <a:t>El significado de una palabra es su uso.</a:t>
            </a:r>
            <a:endParaRPr lang="es-ES_tradnl" sz="2800">
              <a:latin typeface="Helvetica"/>
              <a:cs typeface="Helvetica"/>
            </a:endParaRPr>
          </a:p>
        </p:txBody>
      </p:sp>
      <p:sp>
        <p:nvSpPr>
          <p:cNvPr id="1026" name="Rectangle 2"/>
          <p:cNvSpPr>
            <a:spLocks noGrp="1" noChangeArrowheads="1"/>
          </p:cNvSpPr>
          <p:nvPr>
            <p:ph type="title"/>
          </p:nvPr>
        </p:nvSpPr>
        <p:spPr/>
        <p:txBody>
          <a:bodyPr/>
          <a:lstStyle/>
          <a:p>
            <a:r>
              <a:rPr lang="es-ES_tradnl"/>
              <a:t>El significado de las palabras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6" name="Text Box 12"/>
          <p:cNvSpPr txBox="1">
            <a:spLocks noGrp="1" noChangeArrowheads="1"/>
          </p:cNvSpPr>
          <p:nvPr>
            <p:ph idx="1"/>
          </p:nvPr>
        </p:nvSpPr>
        <p:spPr>
          <a:xfrm>
            <a:off x="457200" y="1828800"/>
            <a:ext cx="8229600" cy="4525963"/>
          </a:xfrm>
          <a:ln/>
        </p:spPr>
        <p:txBody>
          <a:bodyPr/>
          <a:lstStyle/>
          <a:p>
            <a:pPr eaLnBrk="0" hangingPunct="0">
              <a:spcBef>
                <a:spcPct val="0"/>
              </a:spcBef>
              <a:buClrTx/>
              <a:buFontTx/>
              <a:buNone/>
            </a:pPr>
            <a:endParaRPr lang="es-ES" sz="2400">
              <a:latin typeface="Arial" charset="0"/>
              <a:cs typeface="ＭＳ Ｐゴシック" charset="0"/>
            </a:endParaRPr>
          </a:p>
        </p:txBody>
      </p:sp>
      <p:sp>
        <p:nvSpPr>
          <p:cNvPr id="21506" name="Rectangle 2"/>
          <p:cNvSpPr>
            <a:spLocks noGrp="1" noChangeArrowheads="1"/>
          </p:cNvSpPr>
          <p:nvPr>
            <p:ph type="title"/>
          </p:nvPr>
        </p:nvSpPr>
        <p:spPr/>
        <p:txBody>
          <a:bodyPr>
            <a:normAutofit fontScale="90000"/>
          </a:bodyPr>
          <a:lstStyle/>
          <a:p>
            <a:r>
              <a:rPr lang="es-ES_tradnl"/>
              <a:t>Tri</a:t>
            </a:r>
            <a:r>
              <a:rPr lang="es-ES_tradnl" altLang="ja-JP">
                <a:latin typeface="Arial"/>
                <a:cs typeface="ＭＳ Ｐゴシック" charset="0"/>
              </a:rPr>
              <a:t>ángulo de I. A. Richards y C. K. Ogden (1923)</a:t>
            </a:r>
            <a:endParaRPr lang="es-ES_tradnl" sz="3600">
              <a:latin typeface="Arial" charset="0"/>
              <a:cs typeface="ＭＳ Ｐゴシック" charset="0"/>
            </a:endParaRPr>
          </a:p>
        </p:txBody>
      </p:sp>
      <p:sp>
        <p:nvSpPr>
          <p:cNvPr id="21510" name="Line 6"/>
          <p:cNvSpPr>
            <a:spLocks noChangeShapeType="1"/>
          </p:cNvSpPr>
          <p:nvPr/>
        </p:nvSpPr>
        <p:spPr bwMode="auto">
          <a:xfrm flipV="1">
            <a:off x="3124200" y="2971800"/>
            <a:ext cx="144780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1511" name="Line 7"/>
          <p:cNvSpPr>
            <a:spLocks noChangeShapeType="1"/>
          </p:cNvSpPr>
          <p:nvPr/>
        </p:nvSpPr>
        <p:spPr bwMode="auto">
          <a:xfrm>
            <a:off x="4572000" y="2971800"/>
            <a:ext cx="152400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1512" name="Line 8"/>
          <p:cNvSpPr>
            <a:spLocks noChangeShapeType="1"/>
          </p:cNvSpPr>
          <p:nvPr/>
        </p:nvSpPr>
        <p:spPr bwMode="auto">
          <a:xfrm>
            <a:off x="3124200" y="53340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1513" name="Text Box 9"/>
          <p:cNvSpPr txBox="1">
            <a:spLocks noChangeArrowheads="1"/>
          </p:cNvSpPr>
          <p:nvPr/>
        </p:nvSpPr>
        <p:spPr bwMode="auto">
          <a:xfrm>
            <a:off x="2743200" y="2438400"/>
            <a:ext cx="3657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s-ES_tradnl"/>
              <a:t>Pensamiento o referencia</a:t>
            </a:r>
          </a:p>
        </p:txBody>
      </p:sp>
      <p:sp>
        <p:nvSpPr>
          <p:cNvPr id="21514" name="Text Box 10"/>
          <p:cNvSpPr txBox="1">
            <a:spLocks noChangeArrowheads="1"/>
          </p:cNvSpPr>
          <p:nvPr/>
        </p:nvSpPr>
        <p:spPr bwMode="auto">
          <a:xfrm>
            <a:off x="5318125" y="5305425"/>
            <a:ext cx="15224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s-ES_tradnl"/>
              <a:t>Referente</a:t>
            </a:r>
          </a:p>
        </p:txBody>
      </p:sp>
      <p:sp>
        <p:nvSpPr>
          <p:cNvPr id="21517" name="Text Box 13"/>
          <p:cNvSpPr txBox="1">
            <a:spLocks noChangeArrowheads="1"/>
          </p:cNvSpPr>
          <p:nvPr/>
        </p:nvSpPr>
        <p:spPr bwMode="auto">
          <a:xfrm>
            <a:off x="2498725" y="5305425"/>
            <a:ext cx="1301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s-ES_tradnl"/>
              <a:t>S</a:t>
            </a:r>
            <a:r>
              <a:rPr lang="es-ES_tradnl" altLang="ja-JP"/>
              <a:t>ímbolo</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marL="609600" indent="-609600">
              <a:buFont typeface="Arial" charset="0"/>
              <a:buAutoNum type="arabicPeriod"/>
            </a:pPr>
            <a:r>
              <a:rPr lang="es-ES_tradnl" sz="2400">
                <a:latin typeface="Helvetica"/>
                <a:cs typeface="Helvetica"/>
              </a:rPr>
              <a:t>Los diccionarios y los l</a:t>
            </a:r>
            <a:r>
              <a:rPr lang="es-ES_tradnl" altLang="ja-JP" sz="2400">
                <a:latin typeface="Helvetica"/>
                <a:cs typeface="Helvetica"/>
              </a:rPr>
              <a:t>éxicos se enfocan en la relación entre el símbolo y el referente.</a:t>
            </a:r>
          </a:p>
          <a:p>
            <a:pPr marL="609600" indent="-609600">
              <a:buFont typeface="Arial" charset="0"/>
              <a:buAutoNum type="arabicPeriod"/>
            </a:pPr>
            <a:r>
              <a:rPr lang="es-ES_tradnl" altLang="ja-JP" sz="2400">
                <a:latin typeface="Helvetica"/>
                <a:cs typeface="Helvetica"/>
              </a:rPr>
              <a:t>Esta relación normalmente arbitrario, fijado por el uso.</a:t>
            </a:r>
          </a:p>
          <a:p>
            <a:pPr marL="609600" indent="-609600">
              <a:buFont typeface="Arial" charset="0"/>
              <a:buAutoNum type="arabicPeriod"/>
            </a:pPr>
            <a:r>
              <a:rPr lang="es-ES_tradnl" altLang="ja-JP" sz="2400">
                <a:latin typeface="Helvetica"/>
                <a:cs typeface="Helvetica"/>
              </a:rPr>
              <a:t>La meta de la hermenéutica es intentar descubrir con qué pensamiento(s) el usuario asociaba un símbolo.</a:t>
            </a:r>
          </a:p>
          <a:p>
            <a:pPr marL="609600" indent="-609600">
              <a:buFont typeface="Arial" charset="0"/>
              <a:buAutoNum type="arabicPeriod"/>
            </a:pPr>
            <a:r>
              <a:rPr lang="es-ES_tradnl" sz="2400">
                <a:latin typeface="Helvetica"/>
                <a:cs typeface="Helvetica"/>
              </a:rPr>
              <a:t>Cuando decimos, </a:t>
            </a:r>
            <a:r>
              <a:rPr lang="ja-JP" altLang="es-ES_tradnl" sz="2400">
                <a:latin typeface="Helvetica"/>
                <a:cs typeface="Helvetica"/>
              </a:rPr>
              <a:t>“</a:t>
            </a:r>
            <a:r>
              <a:rPr lang="es-ES_tradnl" sz="2400">
                <a:latin typeface="Helvetica"/>
                <a:cs typeface="Helvetica"/>
              </a:rPr>
              <a:t>esta palabra significaba</a:t>
            </a:r>
            <a:r>
              <a:rPr lang="ja-JP" altLang="es-ES_tradnl" sz="2400">
                <a:latin typeface="Helvetica"/>
                <a:cs typeface="Helvetica"/>
              </a:rPr>
              <a:t>”</a:t>
            </a:r>
            <a:r>
              <a:rPr lang="es-ES_tradnl" sz="2400">
                <a:latin typeface="Helvetica"/>
                <a:cs typeface="Helvetica"/>
              </a:rPr>
              <a:t>, queremos decir, </a:t>
            </a:r>
            <a:r>
              <a:rPr lang="ja-JP" altLang="es-ES_tradnl" sz="2400">
                <a:latin typeface="Helvetica"/>
                <a:cs typeface="Helvetica"/>
              </a:rPr>
              <a:t>“</a:t>
            </a:r>
            <a:r>
              <a:rPr lang="es-ES_tradnl" sz="2400">
                <a:latin typeface="Helvetica"/>
                <a:cs typeface="Helvetica"/>
              </a:rPr>
              <a:t>esta palabra se asocia en las mentes de los usuarios con tal cosa</a:t>
            </a:r>
            <a:r>
              <a:rPr lang="ja-JP" altLang="es-ES_tradnl" sz="2400">
                <a:latin typeface="Helvetica"/>
                <a:cs typeface="Helvetica"/>
              </a:rPr>
              <a:t>”</a:t>
            </a:r>
            <a:r>
              <a:rPr lang="es-ES_tradnl" sz="2400">
                <a:latin typeface="Helvetica"/>
                <a:cs typeface="Helvetica"/>
              </a:rPr>
              <a:t>.</a:t>
            </a:r>
          </a:p>
        </p:txBody>
      </p:sp>
      <p:sp>
        <p:nvSpPr>
          <p:cNvPr id="26626" name="Rectangle 2"/>
          <p:cNvSpPr>
            <a:spLocks noGrp="1" noChangeArrowheads="1"/>
          </p:cNvSpPr>
          <p:nvPr>
            <p:ph type="title"/>
          </p:nvPr>
        </p:nvSpPr>
        <p:spPr/>
        <p:txBody>
          <a:bodyPr/>
          <a:lstStyle/>
          <a:p>
            <a:r>
              <a:rPr lang="es-ES_tradnl"/>
              <a:t>Tri</a:t>
            </a:r>
            <a:r>
              <a:rPr lang="es-ES_tradnl" altLang="ja-JP">
                <a:latin typeface="Arial"/>
                <a:cs typeface="ＭＳ Ｐゴシック" charset="0"/>
              </a:rPr>
              <a:t>ángulo Richard y Ogden</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874838"/>
            <a:ext cx="8458200" cy="4525962"/>
          </a:xfrm>
        </p:spPr>
        <p:txBody>
          <a:bodyPr/>
          <a:lstStyle/>
          <a:p>
            <a:pPr marL="609600" indent="-609600">
              <a:lnSpc>
                <a:spcPct val="90000"/>
              </a:lnSpc>
              <a:buFont typeface="Arial" charset="0"/>
              <a:buAutoNum type="arabicPeriod"/>
            </a:pPr>
            <a:r>
              <a:rPr lang="es-ES_tradnl" sz="2800" dirty="0">
                <a:latin typeface="Helvetica"/>
                <a:cs typeface="Helvetica"/>
              </a:rPr>
              <a:t>Podemos estudiar la etimolog</a:t>
            </a:r>
            <a:r>
              <a:rPr lang="es-ES_tradnl" altLang="ja-JP" sz="2800" dirty="0">
                <a:latin typeface="Helvetica"/>
                <a:cs typeface="Helvetica"/>
              </a:rPr>
              <a:t>ía (el origen) de una palabra.</a:t>
            </a:r>
          </a:p>
          <a:p>
            <a:pPr marL="609600" indent="-609600">
              <a:lnSpc>
                <a:spcPct val="90000"/>
              </a:lnSpc>
              <a:buFont typeface="Arial" charset="0"/>
              <a:buAutoNum type="arabicPeriod"/>
            </a:pPr>
            <a:r>
              <a:rPr lang="es-ES_tradnl" altLang="ja-JP" sz="2800" dirty="0">
                <a:latin typeface="Helvetica"/>
                <a:cs typeface="Helvetica"/>
              </a:rPr>
              <a:t>Sin embargo, su uso actual es de mayor importancia que su etimología.</a:t>
            </a:r>
          </a:p>
          <a:p>
            <a:pPr marL="609600" indent="-609600">
              <a:lnSpc>
                <a:spcPct val="90000"/>
              </a:lnSpc>
              <a:buFont typeface="Arial" charset="0"/>
              <a:buAutoNum type="arabicPeriod"/>
            </a:pPr>
            <a:r>
              <a:rPr lang="es-ES_tradnl" altLang="ja-JP" sz="2800" dirty="0">
                <a:latin typeface="Helvetica"/>
                <a:cs typeface="Helvetica"/>
              </a:rPr>
              <a:t>Por ejemplo, </a:t>
            </a:r>
            <a:r>
              <a:rPr lang="es-ES_tradnl" altLang="ja-JP" sz="2800" i="1" dirty="0">
                <a:latin typeface="Helvetica"/>
                <a:cs typeface="Helvetica"/>
              </a:rPr>
              <a:t>iglesia</a:t>
            </a:r>
            <a:r>
              <a:rPr lang="es-ES_tradnl" altLang="ja-JP" sz="2800" dirty="0">
                <a:latin typeface="Helvetica"/>
                <a:cs typeface="Helvetica"/>
              </a:rPr>
              <a:t> vino de </a:t>
            </a:r>
            <a:r>
              <a:rPr lang="es-ES_tradnl" altLang="ja-JP" sz="2800" dirty="0">
                <a:latin typeface="Helvetica"/>
                <a:cs typeface="Helvetica"/>
                <a:sym typeface="Symbol" charset="0"/>
              </a:rPr>
              <a:t></a:t>
            </a:r>
            <a:r>
              <a:rPr lang="es-ES_tradnl" altLang="ja-JP" sz="2800" dirty="0">
                <a:latin typeface="Helvetica"/>
                <a:cs typeface="Helvetica"/>
              </a:rPr>
              <a:t>, la cual fue formada de </a:t>
            </a:r>
            <a:r>
              <a:rPr lang="es-ES_tradnl" altLang="ja-JP" sz="2800" dirty="0">
                <a:latin typeface="Helvetica"/>
                <a:cs typeface="Helvetica"/>
                <a:sym typeface="Symbol" charset="0"/>
              </a:rPr>
              <a:t></a:t>
            </a:r>
            <a:r>
              <a:rPr lang="es-ES_tradnl" altLang="ja-JP" sz="2800" dirty="0">
                <a:latin typeface="Helvetica"/>
                <a:cs typeface="Helvetica"/>
              </a:rPr>
              <a:t> y </a:t>
            </a:r>
            <a:r>
              <a:rPr lang="es-ES_tradnl" altLang="ja-JP" sz="2800" dirty="0">
                <a:latin typeface="Helvetica"/>
                <a:cs typeface="Helvetica"/>
                <a:sym typeface="Symbol" charset="0"/>
              </a:rPr>
              <a:t></a:t>
            </a:r>
            <a:r>
              <a:rPr lang="es-ES_tradnl" altLang="ja-JP" sz="2800" dirty="0">
                <a:latin typeface="Helvetica"/>
                <a:cs typeface="Helvetica"/>
              </a:rPr>
              <a:t>.</a:t>
            </a:r>
          </a:p>
          <a:p>
            <a:pPr marL="609600" indent="-609600">
              <a:lnSpc>
                <a:spcPct val="90000"/>
              </a:lnSpc>
              <a:buFont typeface="Arial" charset="0"/>
              <a:buAutoNum type="arabicPeriod"/>
            </a:pPr>
            <a:r>
              <a:rPr lang="es-ES_tradnl" altLang="ja-JP" sz="2800" dirty="0">
                <a:latin typeface="Helvetica"/>
                <a:cs typeface="Helvetica"/>
              </a:rPr>
              <a:t>Sin embargo, su etimología no afecta su uso actual.</a:t>
            </a:r>
          </a:p>
          <a:p>
            <a:pPr marL="609600" indent="-609600">
              <a:lnSpc>
                <a:spcPct val="90000"/>
              </a:lnSpc>
              <a:buFont typeface="Arial" charset="0"/>
              <a:buAutoNum type="arabicPeriod"/>
            </a:pPr>
            <a:r>
              <a:rPr lang="es-ES_tradnl" sz="2800" dirty="0">
                <a:latin typeface="Helvetica"/>
                <a:cs typeface="Helvetica"/>
              </a:rPr>
              <a:t>Antes de enfatizar la etimolog</a:t>
            </a:r>
            <a:r>
              <a:rPr lang="es-ES_tradnl" altLang="ja-JP" sz="2800" dirty="0">
                <a:latin typeface="Helvetica"/>
                <a:cs typeface="Helvetica"/>
              </a:rPr>
              <a:t>ía, debemos asegurar que afectaban su uso en el NT.</a:t>
            </a:r>
            <a:endParaRPr lang="es-ES_tradnl" sz="2800" dirty="0">
              <a:latin typeface="Helvetica"/>
              <a:cs typeface="Helvetica"/>
            </a:endParaRPr>
          </a:p>
        </p:txBody>
      </p:sp>
      <p:sp>
        <p:nvSpPr>
          <p:cNvPr id="27650" name="Rectangle 2"/>
          <p:cNvSpPr>
            <a:spLocks noGrp="1" noChangeArrowheads="1"/>
          </p:cNvSpPr>
          <p:nvPr>
            <p:ph type="title"/>
          </p:nvPr>
        </p:nvSpPr>
        <p:spPr/>
        <p:txBody>
          <a:bodyPr/>
          <a:lstStyle/>
          <a:p>
            <a:r>
              <a:rPr lang="es-ES_tradnl" sz="4000"/>
              <a:t>La etimolog</a:t>
            </a:r>
            <a:r>
              <a:rPr lang="es-ES_tradnl" altLang="ja-JP" sz="4000">
                <a:latin typeface="Arial"/>
                <a:cs typeface="ＭＳ Ｐゴシック" charset="0"/>
              </a:rPr>
              <a:t>ía </a:t>
            </a:r>
            <a:r>
              <a:rPr lang="es-ES_tradnl" sz="4000"/>
              <a:t>de una palabra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marL="609600" indent="-609600">
              <a:lnSpc>
                <a:spcPct val="90000"/>
              </a:lnSpc>
              <a:buFont typeface="Arial" charset="0"/>
              <a:buAutoNum type="arabicPeriod"/>
            </a:pPr>
            <a:r>
              <a:rPr lang="es-ES_tradnl" sz="2800">
                <a:latin typeface="Helvetica"/>
                <a:cs typeface="Helvetica"/>
              </a:rPr>
              <a:t>A veces el autor da una definici</a:t>
            </a:r>
            <a:r>
              <a:rPr lang="es-ES_tradnl" altLang="ja-JP" sz="2800">
                <a:latin typeface="Helvetica"/>
                <a:cs typeface="Helvetica"/>
              </a:rPr>
              <a:t>ón - “El pecado es infracción de la ley” (I Juan 3:4).</a:t>
            </a:r>
          </a:p>
          <a:p>
            <a:pPr marL="609600" indent="-609600">
              <a:lnSpc>
                <a:spcPct val="90000"/>
              </a:lnSpc>
            </a:pPr>
            <a:r>
              <a:rPr lang="es-ES_tradnl" altLang="ja-JP" sz="2800">
                <a:latin typeface="Helvetica"/>
                <a:cs typeface="Helvetica"/>
              </a:rPr>
              <a:t>Esta definición es de más utilidad que un estudio de la etimología de la palabra 		</a:t>
            </a:r>
            <a:r>
              <a:rPr lang="es-ES_tradnl" altLang="ja-JP" sz="2800">
                <a:latin typeface="Helvetica"/>
                <a:cs typeface="Helvetica"/>
                <a:sym typeface="Symbol" charset="0"/>
              </a:rPr>
              <a:t></a:t>
            </a:r>
            <a:r>
              <a:rPr lang="es-ES_tradnl" altLang="ja-JP" sz="2800">
                <a:latin typeface="Helvetica"/>
                <a:cs typeface="Helvetica"/>
              </a:rPr>
              <a:t>(perder el blanco).</a:t>
            </a:r>
            <a:endParaRPr lang="es-ES_tradnl" altLang="ja-JP" sz="2800">
              <a:latin typeface="Helvetica"/>
              <a:cs typeface="Helvetica"/>
              <a:sym typeface="Symbol" charset="0"/>
            </a:endParaRPr>
          </a:p>
          <a:p>
            <a:pPr marL="609600" indent="-609600">
              <a:lnSpc>
                <a:spcPct val="90000"/>
              </a:lnSpc>
            </a:pPr>
            <a:r>
              <a:rPr lang="es-ES_tradnl" sz="2800">
                <a:latin typeface="Helvetica"/>
                <a:cs typeface="Helvetica"/>
              </a:rPr>
              <a:t>Sin embargo, en Romanos 3:23, la etimolog</a:t>
            </a:r>
            <a:r>
              <a:rPr lang="es-ES_tradnl" altLang="ja-JP" sz="2800">
                <a:latin typeface="Helvetica"/>
                <a:cs typeface="Helvetica"/>
              </a:rPr>
              <a:t>ía puede ser más transparente: “Todos pecaron, y están destituidos [cayeron cortos] de la Gloria de Dios”.</a:t>
            </a:r>
            <a:endParaRPr lang="es-ES_tradnl" sz="2800">
              <a:latin typeface="Helvetica"/>
              <a:cs typeface="Helvetica"/>
            </a:endParaRPr>
          </a:p>
        </p:txBody>
      </p:sp>
      <p:sp>
        <p:nvSpPr>
          <p:cNvPr id="28674" name="Rectangle 2"/>
          <p:cNvSpPr>
            <a:spLocks noGrp="1" noChangeArrowheads="1"/>
          </p:cNvSpPr>
          <p:nvPr>
            <p:ph type="title"/>
          </p:nvPr>
        </p:nvSpPr>
        <p:spPr/>
        <p:txBody>
          <a:bodyPr/>
          <a:lstStyle/>
          <a:p>
            <a:r>
              <a:rPr lang="es-ES_tradnl" sz="3200"/>
              <a:t>Como determinar el uso de una palabra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marL="609600" indent="-609600">
              <a:lnSpc>
                <a:spcPct val="90000"/>
              </a:lnSpc>
              <a:buFont typeface="Arial" charset="0"/>
              <a:buAutoNum type="arabicPeriod" startAt="2"/>
            </a:pPr>
            <a:r>
              <a:rPr lang="es-ES_tradnl" sz="2400">
                <a:latin typeface="Helvetica"/>
                <a:cs typeface="Helvetica"/>
              </a:rPr>
              <a:t>El contexto inmediato de la palabra revela su uso.</a:t>
            </a:r>
          </a:p>
          <a:p>
            <a:pPr marL="609600" indent="-609600">
              <a:lnSpc>
                <a:spcPct val="90000"/>
              </a:lnSpc>
            </a:pPr>
            <a:r>
              <a:rPr lang="es-ES_tradnl" sz="2400">
                <a:latin typeface="Helvetica"/>
                <a:cs typeface="Helvetica"/>
              </a:rPr>
              <a:t>El contexto es determinante.</a:t>
            </a:r>
          </a:p>
          <a:p>
            <a:pPr marL="609600" indent="-609600">
              <a:lnSpc>
                <a:spcPct val="90000"/>
              </a:lnSpc>
            </a:pPr>
            <a:r>
              <a:rPr lang="es-ES_tradnl" sz="2400">
                <a:latin typeface="Helvetica"/>
                <a:cs typeface="Helvetica"/>
              </a:rPr>
              <a:t>Por ejemplo, en Romanos 3, Pablo us</a:t>
            </a:r>
            <a:r>
              <a:rPr lang="es-ES_tradnl" altLang="ja-JP" sz="2400">
                <a:latin typeface="Helvetica"/>
                <a:cs typeface="Helvetica"/>
              </a:rPr>
              <a:t>ó la palabra ley (</a:t>
            </a:r>
            <a:r>
              <a:rPr lang="es-ES_tradnl" altLang="ja-JP" sz="2400">
                <a:latin typeface="Helvetica"/>
                <a:cs typeface="Helvetica"/>
                <a:sym typeface="Symbol" charset="0"/>
              </a:rPr>
              <a:t></a:t>
            </a:r>
            <a:r>
              <a:rPr lang="es-ES_tradnl" altLang="ja-JP" sz="2400">
                <a:latin typeface="Helvetica"/>
                <a:cs typeface="Helvetica"/>
              </a:rPr>
              <a:t>) en dos sentidos: mandamiento y principio (27).</a:t>
            </a:r>
          </a:p>
          <a:p>
            <a:pPr marL="609600" indent="-609600">
              <a:lnSpc>
                <a:spcPct val="90000"/>
              </a:lnSpc>
              <a:buFont typeface="Arial" charset="0"/>
              <a:buAutoNum type="arabicPeriod" startAt="3"/>
            </a:pPr>
            <a:r>
              <a:rPr lang="es-ES_tradnl" altLang="ja-JP" sz="2400">
                <a:latin typeface="Helvetica"/>
                <a:cs typeface="Helvetica"/>
              </a:rPr>
              <a:t>La naturaleza del tema (el contexto más amplio) revela su uso.</a:t>
            </a:r>
          </a:p>
          <a:p>
            <a:pPr marL="609600" indent="-609600">
              <a:lnSpc>
                <a:spcPct val="90000"/>
              </a:lnSpc>
            </a:pPr>
            <a:r>
              <a:rPr lang="es-ES_tradnl" altLang="ja-JP" sz="2400">
                <a:latin typeface="Helvetica"/>
                <a:cs typeface="Helvetica"/>
              </a:rPr>
              <a:t>Por ejemplo, en II Corintios 5:1-2, Pablo usa las palabras </a:t>
            </a:r>
            <a:r>
              <a:rPr lang="es-ES_tradnl" altLang="ja-JP" sz="2400" i="1">
                <a:latin typeface="Helvetica"/>
                <a:cs typeface="Helvetica"/>
              </a:rPr>
              <a:t>morada</a:t>
            </a:r>
            <a:r>
              <a:rPr lang="es-ES_tradnl" altLang="ja-JP" sz="2400">
                <a:latin typeface="Helvetica"/>
                <a:cs typeface="Helvetica"/>
              </a:rPr>
              <a:t>, </a:t>
            </a:r>
            <a:r>
              <a:rPr lang="es-ES_tradnl" altLang="ja-JP" sz="2400" i="1">
                <a:latin typeface="Helvetica"/>
                <a:cs typeface="Helvetica"/>
              </a:rPr>
              <a:t>tabernáculo</a:t>
            </a:r>
            <a:r>
              <a:rPr lang="es-ES_tradnl" altLang="ja-JP" sz="2400">
                <a:latin typeface="Helvetica"/>
                <a:cs typeface="Helvetica"/>
              </a:rPr>
              <a:t>, </a:t>
            </a:r>
            <a:r>
              <a:rPr lang="es-ES_tradnl" altLang="ja-JP" sz="2400" i="1">
                <a:latin typeface="Helvetica"/>
                <a:cs typeface="Helvetica"/>
              </a:rPr>
              <a:t>edificio </a:t>
            </a:r>
            <a:r>
              <a:rPr lang="es-ES_tradnl" altLang="ja-JP" sz="2400">
                <a:latin typeface="Helvetica"/>
                <a:cs typeface="Helvetica"/>
              </a:rPr>
              <a:t> y </a:t>
            </a:r>
            <a:r>
              <a:rPr lang="es-ES_tradnl" altLang="ja-JP" sz="2400" i="1">
                <a:latin typeface="Helvetica"/>
                <a:cs typeface="Helvetica"/>
              </a:rPr>
              <a:t>habitación</a:t>
            </a:r>
            <a:r>
              <a:rPr lang="es-ES_tradnl" altLang="ja-JP" sz="2400">
                <a:latin typeface="Helvetica"/>
                <a:cs typeface="Helvetica"/>
              </a:rPr>
              <a:t> para referirse a nuestro cuerpo (v 6).</a:t>
            </a:r>
          </a:p>
        </p:txBody>
      </p:sp>
      <p:sp>
        <p:nvSpPr>
          <p:cNvPr id="29698" name="Rectangle 2"/>
          <p:cNvSpPr>
            <a:spLocks noGrp="1" noChangeArrowheads="1"/>
          </p:cNvSpPr>
          <p:nvPr>
            <p:ph type="title"/>
          </p:nvPr>
        </p:nvSpPr>
        <p:spPr/>
        <p:txBody>
          <a:bodyPr/>
          <a:lstStyle/>
          <a:p>
            <a:r>
              <a:rPr lang="es-ES_tradnl" sz="3200"/>
              <a:t>Como determinar el uso de una palabra</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marL="609600" indent="-609600">
              <a:lnSpc>
                <a:spcPct val="90000"/>
              </a:lnSpc>
              <a:buFont typeface="Arial" charset="0"/>
              <a:buAutoNum type="arabicPeriod" startAt="4"/>
            </a:pPr>
            <a:r>
              <a:rPr lang="es-ES_tradnl" altLang="ja-JP" sz="2400">
                <a:latin typeface="Helvetica"/>
                <a:cs typeface="Helvetica"/>
              </a:rPr>
              <a:t>El contraste revela el uso.</a:t>
            </a:r>
          </a:p>
          <a:p>
            <a:pPr marL="609600" indent="-609600">
              <a:lnSpc>
                <a:spcPct val="90000"/>
              </a:lnSpc>
            </a:pPr>
            <a:r>
              <a:rPr lang="es-ES_tradnl" altLang="ja-JP" sz="2400">
                <a:latin typeface="Helvetica"/>
                <a:cs typeface="Helvetica"/>
              </a:rPr>
              <a:t>Por ejemplo, las expresiones “conforme a la carne” o “conforme al Espíritu” ayudan a definirse mutuamente por medio del contraste (Rom 8:5-8).</a:t>
            </a:r>
          </a:p>
          <a:p>
            <a:pPr marL="609600" indent="-609600">
              <a:lnSpc>
                <a:spcPct val="90000"/>
              </a:lnSpc>
              <a:buFont typeface="Times" charset="0"/>
              <a:buNone/>
            </a:pPr>
            <a:r>
              <a:rPr lang="es-ES_tradnl" altLang="ja-JP" sz="2400">
                <a:latin typeface="Helvetica"/>
                <a:cs typeface="Helvetica"/>
              </a:rPr>
              <a:t>5.	El paralelismo revela el uso, sobre todo en la poesía hebrea (considerada después).</a:t>
            </a:r>
          </a:p>
        </p:txBody>
      </p:sp>
      <p:sp>
        <p:nvSpPr>
          <p:cNvPr id="31746" name="Rectangle 2"/>
          <p:cNvSpPr>
            <a:spLocks noGrp="1" noChangeArrowheads="1"/>
          </p:cNvSpPr>
          <p:nvPr>
            <p:ph type="title"/>
          </p:nvPr>
        </p:nvSpPr>
        <p:spPr/>
        <p:txBody>
          <a:bodyPr/>
          <a:lstStyle/>
          <a:p>
            <a:r>
              <a:rPr lang="es-ES_tradnl" sz="3200"/>
              <a:t>Como determinar el uso de una palabra</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Papel.thmx</Template>
  <TotalTime>363</TotalTime>
  <Words>1730</Words>
  <Application>Microsoft Macintosh PowerPoint</Application>
  <PresentationFormat>Presentación en pantalla (4:3)</PresentationFormat>
  <Paragraphs>152</Paragraphs>
  <Slides>29</Slides>
  <Notes>29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Arial</vt:lpstr>
      <vt:lpstr>ＭＳ Ｐゴシック</vt:lpstr>
      <vt:lpstr>Lucida Grande</vt:lpstr>
      <vt:lpstr>Times</vt:lpstr>
      <vt:lpstr>Wingdings</vt:lpstr>
      <vt:lpstr>Symbol</vt:lpstr>
      <vt:lpstr>Papel</vt:lpstr>
      <vt:lpstr>Aspectos de la Interpretación</vt:lpstr>
      <vt:lpstr>La interpretación gramática</vt:lpstr>
      <vt:lpstr>El significado de las palabras</vt:lpstr>
      <vt:lpstr>Triángulo de I. A. Richards y C. K. Ogden (1923)</vt:lpstr>
      <vt:lpstr>Triángulo Richard y Ogden</vt:lpstr>
      <vt:lpstr>La etimología de una palabra</vt:lpstr>
      <vt:lpstr>Como determinar el uso de una palabra</vt:lpstr>
      <vt:lpstr>Como determinar el uso de una palabra</vt:lpstr>
      <vt:lpstr>Como determinar el uso de una palabra</vt:lpstr>
      <vt:lpstr>La comparación de palabras</vt:lpstr>
      <vt:lpstr>La comparación de sinónimos</vt:lpstr>
      <vt:lpstr>La comparación con cognadas</vt:lpstr>
      <vt:lpstr>La sintaxis</vt:lpstr>
      <vt:lpstr>Los contextos</vt:lpstr>
      <vt:lpstr>Los contextos</vt:lpstr>
      <vt:lpstr>El género literario</vt:lpstr>
      <vt:lpstr>La interpretación histórica</vt:lpstr>
      <vt:lpstr>La interpretación teológica</vt:lpstr>
      <vt:lpstr>La interpretación de símbolos</vt:lpstr>
      <vt:lpstr>La interpretación de símbolos</vt:lpstr>
      <vt:lpstr>La interpretación de símbolos</vt:lpstr>
      <vt:lpstr>La interpretación de símbolos</vt:lpstr>
      <vt:lpstr>La interpretación de símbolos</vt:lpstr>
      <vt:lpstr>La interpretación de símbolos</vt:lpstr>
      <vt:lpstr>Figuras literarias breves</vt:lpstr>
      <vt:lpstr>Figuras literarias breves</vt:lpstr>
      <vt:lpstr>Figuras literarias breves</vt:lpstr>
      <vt:lpstr>Otras figuras literarias</vt:lpstr>
      <vt:lpstr>Tarea</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de la Interpretación</dc:title>
  <dc:creator>Larry Trotter</dc:creator>
  <cp:lastModifiedBy>Carla Gallareta</cp:lastModifiedBy>
  <cp:revision>36</cp:revision>
  <dcterms:created xsi:type="dcterms:W3CDTF">2009-09-25T21:10:28Z</dcterms:created>
  <dcterms:modified xsi:type="dcterms:W3CDTF">2012-09-28T20:01:26Z</dcterms:modified>
</cp:coreProperties>
</file>