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29"/>
  </p:notesMasterIdLst>
  <p:sldIdLst>
    <p:sldId id="257" r:id="rId2"/>
    <p:sldId id="258" r:id="rId3"/>
    <p:sldId id="263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68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7" r:id="rId28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-11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D7C7FB-58B6-034B-B78A-2A730031A7F7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8565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00AAC-9568-7A46-9C66-96D52F03AAF4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AE558-02F0-C54D-9F7C-D96D0A835C68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E5C351-7DA3-A642-80EA-01967251853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5889-E0D3-0D42-84E6-A33AF56E315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A84-AB0F-4540-BBE5-FCE6633EC01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A4BFCA-F176-024A-8FC8-C31DCD69BE0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F04D9-FC83-A04A-B970-88E6DAA910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EFD2-8738-F449-828C-7AA07EF6FBD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71ABA-15D0-4C46-A0AD-344001E6610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B4D6-6E89-FE47-8B67-2B5D67284D5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8FE8-D14B-DD4A-AE92-17F2D8F32DE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F974EC-875B-2348-95A2-A56B5437591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763B69-F3D3-6740-8DB9-EBF94675D7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0EA0FDF-C170-3341-B7F2-27FAB142516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kumimoji="0" lang="es-ES_tradnl" dirty="0" smtClean="0"/>
              <a:t>Unidad </a:t>
            </a:r>
            <a:r>
              <a:rPr kumimoji="0" lang="es-ES_tradnl" dirty="0"/>
              <a:t>5 de Orozco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s-ES_tradnl" sz="5000" dirty="0">
                <a:latin typeface="AveriaSerif-Bold"/>
                <a:cs typeface="AveriaSerif-Bold"/>
              </a:rPr>
              <a:t>Errores exeg</a:t>
            </a:r>
            <a:r>
              <a:rPr kumimoji="0" lang="es-ES_tradnl" altLang="ja-JP" sz="5000" dirty="0">
                <a:latin typeface="AveriaSerif-Bold"/>
                <a:cs typeface="AveriaSerif-Bold"/>
              </a:rPr>
              <a:t>éticos</a:t>
            </a:r>
            <a:endParaRPr kumimoji="0"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293096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_tradnl" sz="2800">
                <a:latin typeface="Helvetica"/>
                <a:cs typeface="Helvetica"/>
              </a:rPr>
              <a:t>Tratar dos palabras como si fueran exactamente iguales.</a:t>
            </a:r>
          </a:p>
          <a:p>
            <a:pPr lvl="1">
              <a:buFont typeface="Times" charset="0"/>
              <a:buChar char="•"/>
            </a:pPr>
            <a:r>
              <a:rPr lang="es-ES_tradnl" sz="2400">
                <a:latin typeface="Helvetica"/>
                <a:cs typeface="Helvetica"/>
              </a:rPr>
              <a:t>A veces dos palabras en hebreo o griego son traducidas por una palabra en español.</a:t>
            </a:r>
          </a:p>
          <a:p>
            <a:pPr lvl="1">
              <a:buFont typeface="Times" charset="0"/>
              <a:buChar char="•"/>
            </a:pPr>
            <a:r>
              <a:rPr lang="es-ES_tradnl" sz="2400">
                <a:latin typeface="Helvetica"/>
                <a:cs typeface="Helvetica"/>
              </a:rPr>
              <a:t>En Strong, pueden ver las diferentes palabras hebreas y griegas traducidas por un vocablo español.</a:t>
            </a:r>
            <a:r>
              <a:rPr lang="es-ES_tradnl" altLang="ja-JP" sz="2400">
                <a:latin typeface="Helvetica"/>
                <a:cs typeface="Helvetica"/>
              </a:rPr>
              <a:t> </a:t>
            </a:r>
            <a:endParaRPr lang="es-ES_tradnl" sz="2400">
              <a:latin typeface="Helvetica"/>
              <a:cs typeface="Helvetica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altLang="ja-JP" sz="4000"/>
              <a:t>Confusión con los sinónimos</a:t>
            </a:r>
            <a:endParaRPr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2800">
                <a:latin typeface="Helvetica"/>
                <a:cs typeface="Helvetica"/>
              </a:rPr>
              <a:t>Tratar dos palabras casi iguales como si tuvieran significados muy distintos.</a:t>
            </a:r>
            <a:endParaRPr lang="es-ES_tradnl" sz="2400">
              <a:latin typeface="Helvetica"/>
              <a:cs typeface="Helvetica"/>
            </a:endParaRPr>
          </a:p>
          <a:p>
            <a:pPr lvl="1">
              <a:lnSpc>
                <a:spcPct val="90000"/>
              </a:lnSpc>
              <a:buFont typeface="Times" charset="0"/>
              <a:buChar char="•"/>
            </a:pPr>
            <a:r>
              <a:rPr lang="es-ES_tradnl" sz="2400">
                <a:latin typeface="Helvetica"/>
                <a:cs typeface="Helvetica"/>
              </a:rPr>
              <a:t>Un ejemplo com</a:t>
            </a:r>
            <a:r>
              <a:rPr lang="es-ES_tradnl" altLang="ja-JP" sz="2400">
                <a:latin typeface="Helvetica"/>
                <a:cs typeface="Helvetica"/>
              </a:rPr>
              <a:t>ún es la supuesta diferencia entre agapeo (</a:t>
            </a:r>
            <a:r>
              <a:rPr lang="es-ES_tradnl" altLang="ja-JP" sz="2400">
                <a:latin typeface="Helvetica"/>
                <a:cs typeface="Helvetica"/>
                <a:sym typeface="Symbol" charset="0"/>
              </a:rPr>
              <a:t></a:t>
            </a:r>
            <a:r>
              <a:rPr lang="es-ES_tradnl" altLang="ja-JP" sz="2400">
                <a:latin typeface="Helvetica"/>
                <a:cs typeface="Helvetica"/>
              </a:rPr>
              <a:t> y fileo (</a:t>
            </a:r>
            <a:r>
              <a:rPr lang="es-ES_tradnl" altLang="ja-JP" sz="2400">
                <a:latin typeface="Helvetica"/>
                <a:cs typeface="Helvetica"/>
                <a:sym typeface="Symbol" charset="0"/>
              </a:rPr>
              <a:t></a:t>
            </a:r>
            <a:r>
              <a:rPr lang="es-ES_tradnl" altLang="ja-JP" sz="2400">
                <a:latin typeface="Helvetica"/>
                <a:cs typeface="Helvetica"/>
              </a:rPr>
              <a:t>.</a:t>
            </a:r>
          </a:p>
          <a:p>
            <a:pPr lvl="1">
              <a:lnSpc>
                <a:spcPct val="90000"/>
              </a:lnSpc>
              <a:buFont typeface="Times" charset="0"/>
              <a:buChar char="•"/>
            </a:pPr>
            <a:r>
              <a:rPr lang="es-ES_tradnl" sz="2400">
                <a:latin typeface="Helvetica"/>
                <a:cs typeface="Helvetica"/>
              </a:rPr>
              <a:t>Esta diferencia es imposible sostener, porque se utilizan muchas veces intercambiablemente.</a:t>
            </a:r>
            <a:endParaRPr lang="es-ES_tradnl" sz="2000">
              <a:latin typeface="Helvetica"/>
              <a:cs typeface="Helvetica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altLang="ja-JP" sz="4000"/>
              <a:t>Confusión con los sinónimos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ja-JP" altLang="es-ES_tradnl">
                <a:latin typeface="Helvetica"/>
                <a:cs typeface="Helvetica"/>
              </a:rPr>
              <a:t>“</a:t>
            </a:r>
            <a:r>
              <a:rPr lang="es-ES_tradnl">
                <a:latin typeface="Helvetica"/>
                <a:cs typeface="Helvetica"/>
              </a:rPr>
              <a:t>El int</a:t>
            </a:r>
            <a:r>
              <a:rPr lang="es-ES_tradnl" altLang="ja-JP">
                <a:latin typeface="Helvetica"/>
                <a:cs typeface="Helvetica"/>
              </a:rPr>
              <a:t>érprete falla en apreciar el rango total de una palabra.”</a:t>
            </a:r>
            <a:endParaRPr lang="es-ES_tradnl" altLang="ja-JP" sz="2400">
              <a:latin typeface="Helvetica"/>
              <a:cs typeface="Helvetica"/>
            </a:endParaRPr>
          </a:p>
          <a:p>
            <a:pPr lvl="1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En Hechos 28:8, Pablo sanó (</a:t>
            </a:r>
            <a:r>
              <a:rPr lang="es-ES_tradnl" altLang="ja-JP" sz="2400">
                <a:latin typeface="Helvetica"/>
                <a:cs typeface="Helvetica"/>
                <a:sym typeface="Symbol" charset="0"/>
              </a:rPr>
              <a:t></a:t>
            </a:r>
            <a:r>
              <a:rPr lang="es-ES_tradnl" altLang="ja-JP" sz="2400">
                <a:latin typeface="Helvetica"/>
                <a:cs typeface="Helvetica"/>
              </a:rPr>
              <a:t>) al padre de Publio y en 28:9, otros fueron sanados 			(</a:t>
            </a:r>
            <a:r>
              <a:rPr lang="es-ES_tradnl" altLang="ja-JP" sz="2400">
                <a:latin typeface="Helvetica"/>
                <a:cs typeface="Helvetica"/>
                <a:sym typeface="Symbol" charset="0"/>
              </a:rPr>
              <a:t></a:t>
            </a:r>
            <a:r>
              <a:rPr lang="es-ES_tradnl" altLang="ja-JP" sz="2400">
                <a:latin typeface="Helvetica"/>
                <a:cs typeface="Helvetica"/>
              </a:rPr>
              <a:t>).</a:t>
            </a:r>
          </a:p>
          <a:p>
            <a:pPr lvl="1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Un predicador dijo que Pablo sanó milagrosamente al primero, y el Dr. Lucas trató medicamente a los demás.</a:t>
            </a:r>
          </a:p>
          <a:p>
            <a:pPr lvl="1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Sin embargo, </a:t>
            </a:r>
            <a:r>
              <a:rPr lang="es-ES_tradnl" altLang="ja-JP" sz="2400">
                <a:latin typeface="Helvetica"/>
                <a:cs typeface="Helvetica"/>
                <a:sym typeface="Symbol" charset="0"/>
              </a:rPr>
              <a:t></a:t>
            </a:r>
            <a:r>
              <a:rPr lang="es-ES_tradnl" altLang="ja-JP" sz="2400">
                <a:latin typeface="Helvetica"/>
                <a:cs typeface="Helvetica"/>
              </a:rPr>
              <a:t> muchas veces se usa para referirse a sanidades milagrosas - Mateo 4:23.</a:t>
            </a:r>
            <a:endParaRPr lang="es-ES_tradnl" sz="2000">
              <a:latin typeface="Helvetica"/>
              <a:cs typeface="Helvetica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marL="838200" indent="-838200"/>
            <a:r>
              <a:rPr lang="es-ES_tradnl" sz="3200"/>
              <a:t>Restricción ileg</a:t>
            </a:r>
            <a:r>
              <a:rPr lang="es-ES_tradnl" altLang="ja-JP" sz="3200"/>
              <a:t>ítima </a:t>
            </a:r>
            <a:r>
              <a:rPr lang="es-ES_tradnl" sz="3200"/>
              <a:t>de significado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91000"/>
          </a:xfrm>
        </p:spPr>
        <p:txBody>
          <a:bodyPr/>
          <a:lstStyle/>
          <a:p>
            <a:r>
              <a:rPr lang="ja-JP" altLang="es-ES_tradnl" sz="2800">
                <a:latin typeface="Helvetica"/>
                <a:cs typeface="Helvetica"/>
              </a:rPr>
              <a:t>“</a:t>
            </a:r>
            <a:r>
              <a:rPr lang="es-ES_tradnl" sz="2800">
                <a:latin typeface="Helvetica"/>
                <a:cs typeface="Helvetica"/>
              </a:rPr>
              <a:t>Suponer que el significado de una palabra </a:t>
            </a:r>
            <a:r>
              <a:rPr lang="es-ES_tradnl" altLang="ja-JP" sz="2800">
                <a:latin typeface="Helvetica"/>
                <a:cs typeface="Helvetica"/>
              </a:rPr>
              <a:t>(o frase) en un contexto específico es mucho más amplio que lo que el contexto permite y que uno puede traer todo el rango semántico de la palabra al contexto.”</a:t>
            </a:r>
          </a:p>
          <a:p>
            <a:r>
              <a:rPr lang="es-ES_tradnl" altLang="ja-JP" sz="2800">
                <a:latin typeface="Helvetica"/>
                <a:cs typeface="Helvetica"/>
              </a:rPr>
              <a:t>Normalmente es un abuso de los léxicos, los cuales dan más de un significado.</a:t>
            </a:r>
          </a:p>
          <a:p>
            <a:pPr>
              <a:buFontTx/>
              <a:buNone/>
            </a:pPr>
            <a:endParaRPr lang="es-ES_tradnl" altLang="ja-JP" sz="2000">
              <a:latin typeface="Helvetica"/>
              <a:cs typeface="Helvetica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marL="838200" indent="-838200"/>
            <a:r>
              <a:rPr lang="es-ES_tradnl" sz="3200"/>
              <a:t>Expansi</a:t>
            </a:r>
            <a:r>
              <a:rPr lang="es-ES_tradnl" altLang="ja-JP" sz="3200"/>
              <a:t>ón</a:t>
            </a:r>
            <a:r>
              <a:rPr lang="es-ES_tradnl" sz="3200"/>
              <a:t> ileg</a:t>
            </a:r>
            <a:r>
              <a:rPr lang="es-ES_tradnl" altLang="ja-JP" sz="3200"/>
              <a:t>ítima </a:t>
            </a:r>
            <a:r>
              <a:rPr lang="es-ES_tradnl" sz="3200"/>
              <a:t>de significado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ja-JP" sz="2800">
                <a:latin typeface="Helvetica"/>
                <a:cs typeface="Helvetica"/>
              </a:rPr>
              <a:t>Según Bauer, la palabra </a:t>
            </a:r>
            <a:r>
              <a:rPr lang="es-ES_tradnl" altLang="ja-JP" sz="2800">
                <a:latin typeface="Helvetica"/>
                <a:cs typeface="Helvetica"/>
                <a:sym typeface="Symbol" charset="0"/>
              </a:rPr>
              <a:t></a:t>
            </a:r>
            <a:r>
              <a:rPr lang="es-ES_tradnl" altLang="ja-JP" sz="2800">
                <a:latin typeface="Helvetica"/>
                <a:cs typeface="Helvetica"/>
              </a:rPr>
              <a:t> puede significar no usado, previamente desconocido, extraño, nuevo o superior al antiguo.</a:t>
            </a:r>
          </a:p>
          <a:p>
            <a:pPr>
              <a:lnSpc>
                <a:spcPct val="90000"/>
              </a:lnSpc>
            </a:pPr>
            <a:r>
              <a:rPr lang="es-ES_tradnl" altLang="ja-JP" sz="2800">
                <a:latin typeface="Helvetica"/>
                <a:cs typeface="Helvetica"/>
              </a:rPr>
              <a:t>Los “odres nuevos” son odres no usados - Mateo 9:17,</a:t>
            </a:r>
          </a:p>
          <a:p>
            <a:pPr>
              <a:lnSpc>
                <a:spcPct val="90000"/>
              </a:lnSpc>
            </a:pPr>
            <a:r>
              <a:rPr lang="es-ES_tradnl" altLang="ja-JP" sz="2800">
                <a:latin typeface="Helvetica"/>
                <a:cs typeface="Helvetica"/>
              </a:rPr>
              <a:t>Los atienses se interesaban en “algo nuevo”, cosas previamente desconocidas, novedades - Hechos 17:21.</a:t>
            </a:r>
          </a:p>
          <a:p>
            <a:pPr>
              <a:lnSpc>
                <a:spcPct val="90000"/>
              </a:lnSpc>
            </a:pPr>
            <a:r>
              <a:rPr lang="es-ES_tradnl" altLang="ja-JP" sz="2800">
                <a:latin typeface="Helvetica"/>
                <a:cs typeface="Helvetica"/>
              </a:rPr>
              <a:t>El “Nuevo Pacto” es más reciente y superior al Antiguo Pacto.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marL="838200" indent="-838200"/>
            <a:r>
              <a:rPr lang="es-ES_tradnl" sz="3200"/>
              <a:t>Expansi</a:t>
            </a:r>
            <a:r>
              <a:rPr lang="es-ES_tradnl" altLang="ja-JP" sz="3200"/>
              <a:t>ón</a:t>
            </a:r>
            <a:r>
              <a:rPr lang="es-ES_tradnl" sz="3200"/>
              <a:t> ileg</a:t>
            </a:r>
            <a:r>
              <a:rPr lang="es-ES_tradnl" altLang="ja-JP" sz="3200"/>
              <a:t>ítima </a:t>
            </a:r>
            <a:r>
              <a:rPr lang="es-ES_tradnl" sz="3200"/>
              <a:t>de significado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ja-JP" sz="2800">
                <a:latin typeface="Helvetica"/>
                <a:cs typeface="Helvetica"/>
              </a:rPr>
              <a:t>No sería correcto aplicar todos estos sentidos a todos los contextos.</a:t>
            </a:r>
          </a:p>
          <a:p>
            <a:pPr>
              <a:lnSpc>
                <a:spcPct val="90000"/>
              </a:lnSpc>
            </a:pPr>
            <a:r>
              <a:rPr lang="es-ES_tradnl" altLang="ja-JP" sz="2800">
                <a:latin typeface="Helvetica"/>
                <a:cs typeface="Helvetica"/>
              </a:rPr>
              <a:t>¡Los puntos del bosquejo del sermón no deben salir de las definiciones posibles en el léxico!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marL="838200" indent="-838200"/>
            <a:r>
              <a:rPr lang="es-ES_tradnl" sz="3200"/>
              <a:t>Expansi</a:t>
            </a:r>
            <a:r>
              <a:rPr lang="es-ES_tradnl" altLang="ja-JP" sz="3200"/>
              <a:t>ón</a:t>
            </a:r>
            <a:r>
              <a:rPr lang="es-ES_tradnl" sz="3200"/>
              <a:t> ileg</a:t>
            </a:r>
            <a:r>
              <a:rPr lang="es-ES_tradnl" altLang="ja-JP" sz="3200"/>
              <a:t>ítima </a:t>
            </a:r>
            <a:r>
              <a:rPr lang="es-ES_tradnl" sz="3200"/>
              <a:t>de significado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848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ja-JP" sz="2800">
                <a:latin typeface="Helvetica"/>
                <a:cs typeface="Helvetica"/>
              </a:rPr>
              <a:t>Asumir falsamente que el uso predominante de una palabra (o concepto) de un autor en un libro (o su literatura) sea basicamente el mismo en los otros autores bíblicos.</a:t>
            </a:r>
          </a:p>
          <a:p>
            <a:pPr>
              <a:lnSpc>
                <a:spcPct val="90000"/>
              </a:lnSpc>
            </a:pPr>
            <a:r>
              <a:rPr lang="es-ES_tradnl" altLang="ja-JP" sz="2800">
                <a:latin typeface="Helvetica"/>
                <a:cs typeface="Helvetica"/>
              </a:rPr>
              <a:t>Por ejemplo, no debemos simplemente asumir que el autor del Salmo 119 y el apóstol Pablo hayan usado las palabras hrfwOt (toráh) y </a:t>
            </a:r>
            <a:r>
              <a:rPr lang="es-ES_tradnl" altLang="ja-JP" sz="2800">
                <a:latin typeface="Helvetica"/>
                <a:cs typeface="Helvetica"/>
                <a:sym typeface="Symbol" charset="0"/>
              </a:rPr>
              <a:t></a:t>
            </a:r>
            <a:r>
              <a:rPr lang="es-ES_tradnl" altLang="ja-JP" sz="2800">
                <a:latin typeface="Helvetica"/>
                <a:cs typeface="Helvetica"/>
              </a:rPr>
              <a:t>(nomos) en exactamente el mismo sentido.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 marL="838200" indent="-838200"/>
            <a:r>
              <a:rPr lang="es-ES_tradnl" sz="3200"/>
              <a:t>Olvido de autor</a:t>
            </a:r>
            <a:r>
              <a:rPr lang="es-ES_tradnl" altLang="ja-JP" sz="3200"/>
              <a:t>ía y </a:t>
            </a:r>
            <a:r>
              <a:rPr lang="es-ES_tradnl" sz="3200"/>
              <a:t>g</a:t>
            </a:r>
            <a:r>
              <a:rPr lang="es-ES_tradnl" altLang="ja-JP" sz="3200"/>
              <a:t>éneros literarios</a:t>
            </a:r>
            <a:endParaRPr lang="es-ES_tradnl"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Es recomendable que todos estudien la lógica formal para poder reconocer y evitar las falacias formales e informales.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La lista de errores que Orozco presenta son formas de argumentar que son ilegítimas, aunque no sean precisamente falacias formales.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Orozco presenta 15 fallas en la argumentación.</a:t>
            </a:r>
            <a:endParaRPr lang="es-ES_tradnl" altLang="ja-JP" sz="2000">
              <a:latin typeface="Helvetica"/>
              <a:cs typeface="Helvetica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en la argumentaci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Falsas disyunciones - esto o aquello</a:t>
            </a:r>
            <a:endParaRPr lang="es-ES_tradnl" altLang="ja-JP" sz="2400">
              <a:latin typeface="Helvetica"/>
              <a:cs typeface="Helvetica"/>
            </a:endParaRP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Orozco da como ejemplo el argumento de los dispensacionalistas que separan la vida eterna de la vida del discípulo, oponiendo la gracia y la obligación en una forma absoluta.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No reconocer distinciones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Suele pasar con declaraciones categóricas que dicen “todo” o “ninguno”, pero el texto da restricciones.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Por ejemplo, Romanos 5:18 dice “vino a todos los hombres la justificación de vida”, pero el contexto no permite una interpretación universalista.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en la argumentaci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latin typeface="Helvetica"/>
                <a:cs typeface="Helvetica"/>
              </a:rPr>
              <a:t>Apelar a evidencia selectiva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Hay que tener cuidado de no seleccionar evidencia para conformar el texto a nuestra preferencia.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Es una cuestión no solo de argumentación sino también de integridad.</a:t>
            </a:r>
            <a:endParaRPr lang="es-ES_tradnl" altLang="ja-JP" sz="200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latin typeface="Helvetica"/>
                <a:cs typeface="Helvetica"/>
              </a:rPr>
              <a:t>Silogismos incorrectos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Aquí entra el estudio de la lógica formal.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sz="2400">
                <a:latin typeface="Helvetica"/>
                <a:cs typeface="Helvetica"/>
              </a:rPr>
              <a:t>En Lucas 17:3, dice: </a:t>
            </a:r>
            <a:r>
              <a:rPr lang="ja-JP" altLang="es-ES_tradnl" sz="2400">
                <a:latin typeface="Helvetica"/>
                <a:cs typeface="Helvetica"/>
              </a:rPr>
              <a:t>“</a:t>
            </a:r>
            <a:r>
              <a:rPr lang="es-ES_tradnl" sz="2400">
                <a:latin typeface="Helvetica"/>
                <a:cs typeface="Helvetica"/>
              </a:rPr>
              <a:t>Si tu hermano pecare contra ti, repréndele; y si se arrepintiere, perdónale.</a:t>
            </a:r>
            <a:r>
              <a:rPr lang="ja-JP" altLang="es-ES_tradnl" sz="2400">
                <a:latin typeface="Helvetica"/>
                <a:cs typeface="Helvetica"/>
              </a:rPr>
              <a:t>”</a:t>
            </a:r>
            <a:endParaRPr lang="es-ES_tradnl" sz="2400">
              <a:latin typeface="Helvetica"/>
              <a:cs typeface="Helvetica"/>
            </a:endParaRP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sz="2400">
                <a:latin typeface="Helvetica"/>
                <a:cs typeface="Helvetica"/>
              </a:rPr>
              <a:t>¿Qu</a:t>
            </a:r>
            <a:r>
              <a:rPr lang="es-ES_tradnl" altLang="ja-JP" sz="2400">
                <a:latin typeface="Helvetica"/>
                <a:cs typeface="Helvetica"/>
              </a:rPr>
              <a:t>é dice acerca de si no se arrepiente?</a:t>
            </a:r>
            <a:endParaRPr lang="es-ES_tradnl" altLang="ja-JP">
              <a:latin typeface="Helvetica"/>
              <a:cs typeface="Helvetica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en la argumentaci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Helvetica"/>
                <a:cs typeface="Helvetica"/>
              </a:rPr>
              <a:t>Mal uso de la etimolog</a:t>
            </a:r>
            <a:r>
              <a:rPr lang="es-ES_tradnl" altLang="ja-JP" sz="2800">
                <a:latin typeface="Helvetica"/>
                <a:cs typeface="Helvetica"/>
              </a:rPr>
              <a:t>ía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Anacronismo en semántica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Significados desconocidos o poco probables en el contexto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Importación de significados técnicos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Confusión entre sinónimos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Helvetica"/>
                <a:cs typeface="Helvetica"/>
              </a:rPr>
              <a:t>Restricción ileg</a:t>
            </a:r>
            <a:r>
              <a:rPr lang="es-ES_tradnl" altLang="ja-JP" sz="2800">
                <a:latin typeface="Helvetica"/>
                <a:cs typeface="Helvetica"/>
              </a:rPr>
              <a:t>ítima </a:t>
            </a:r>
            <a:r>
              <a:rPr lang="es-ES_tradnl" sz="2800">
                <a:latin typeface="Helvetica"/>
                <a:cs typeface="Helvetica"/>
              </a:rPr>
              <a:t>de significado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Helvetica"/>
                <a:cs typeface="Helvetica"/>
              </a:rPr>
              <a:t>Expansi</a:t>
            </a:r>
            <a:r>
              <a:rPr lang="es-ES_tradnl" altLang="ja-JP" sz="2800">
                <a:latin typeface="Helvetica"/>
                <a:cs typeface="Helvetica"/>
              </a:rPr>
              <a:t>ón ilegítima de significado</a:t>
            </a:r>
            <a:endParaRPr lang="es-ES_tradnl" sz="280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>
                <a:latin typeface="Helvetica"/>
                <a:cs typeface="Helvetica"/>
              </a:rPr>
              <a:t>Olvido de los g</a:t>
            </a:r>
            <a:r>
              <a:rPr lang="es-ES_tradnl" altLang="ja-JP" sz="2800">
                <a:latin typeface="Helvetica"/>
                <a:cs typeface="Helvetica"/>
              </a:rPr>
              <a:t>éneros literarios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/>
              <a:t>Malos usos de palabras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5.	Inferencias negativas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Es asumir que una declaración positiva necesariamente implique su inverso.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Ver el ejemplo anterior.</a:t>
            </a:r>
            <a:endParaRPr lang="es-ES_tradnl" altLang="ja-JP" sz="2000">
              <a:latin typeface="Helvetica"/>
              <a:cs typeface="Helvetica"/>
            </a:endParaRP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>
                <a:latin typeface="Helvetica"/>
                <a:cs typeface="Helvetica"/>
              </a:rPr>
              <a:t>Confusión de trasfondo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En lugar de ir al contexto histórico, traer el texto inmediatamente a nuestro contexto.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Por ejemplo, aplicar a México promesas para Israel.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endParaRPr lang="es-ES_tradnl" altLang="ja-JP">
              <a:latin typeface="Helvetica"/>
              <a:cs typeface="Helvetica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en la argumentaci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7.	Preguntas tendenciosas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Por ejemplo, en Juan 2, hacer la pregunta: “Como hijo fiel, ¿no hará Jesús todo lo que le pide su madre?”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8"/>
            </a:pPr>
            <a:r>
              <a:rPr lang="es-ES_tradnl" altLang="ja-JP" sz="2800">
                <a:latin typeface="Helvetica"/>
                <a:cs typeface="Helvetica"/>
              </a:rPr>
              <a:t>Apelar meramente a las emociones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La vehemencia no es sustituto por un argumento legítimo.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None/>
            </a:pPr>
            <a:endParaRPr lang="es-ES_tradnl" altLang="ja-JP">
              <a:latin typeface="Helvetica"/>
              <a:cs typeface="Helvetica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en la argumentaci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9.	Generalizaciones y simplificaciones ilegítimas 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Es común cuando alguien descubre que un texto es </a:t>
            </a:r>
            <a:r>
              <a:rPr lang="es-ES_tradnl" altLang="ja-JP" sz="2400" i="1">
                <a:latin typeface="Helvetica"/>
                <a:cs typeface="Helvetica"/>
              </a:rPr>
              <a:t>la clave</a:t>
            </a:r>
            <a:r>
              <a:rPr lang="es-ES_tradnl" altLang="ja-JP" sz="2400">
                <a:latin typeface="Helvetica"/>
                <a:cs typeface="Helvetica"/>
              </a:rPr>
              <a:t> de la vida cristiana o el ministerio exitoso, o la seguridad económica, o el matrimonio feliz, etc.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10.	Asociaciones mentales ilegítimas 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Es ligar textos que tienen conexiones ligeras o imaginarias.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Puede resultar de un mal uso de la concordancia, haciendo conexiones entre todos los versículos que usan cierta palabra, aunque los contextos son muy diferentes.</a:t>
            </a:r>
            <a:endParaRPr lang="es-ES_tradnl" altLang="ja-JP">
              <a:latin typeface="Helvetica"/>
              <a:cs typeface="Helvetica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en la argumentaci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11.	Enunciados falsos (leyendas urbanas)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Parece que la leyenda de la cuerda amarrada en la pierna del sumo sacerdote originó en la época medieval. 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Hay que investigar las fuentes antes de contar una anécdota como verídica.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12.	Non sequitur 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Conclusiones que no siguen de la evidencia.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Por ejemplo: Como el aspirar a ser anciano de iglesia es bueno, todos deben aspirar a ser ancianos.</a:t>
            </a:r>
            <a:endParaRPr lang="es-ES_tradnl" altLang="ja-JP">
              <a:latin typeface="Helvetica"/>
              <a:cs typeface="Helvetica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en la argumentaci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13.	Arrogancia o burla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La burla no es sustituto por un argumento legítimo.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4"/>
            </a:pPr>
            <a:r>
              <a:rPr lang="es-ES_tradnl" altLang="ja-JP" sz="2800">
                <a:latin typeface="Helvetica"/>
                <a:cs typeface="Helvetica"/>
              </a:rPr>
              <a:t>Abuso de palabras como </a:t>
            </a:r>
            <a:r>
              <a:rPr lang="es-ES_tradnl" altLang="ja-JP" sz="2800" i="1">
                <a:latin typeface="Helvetica"/>
                <a:cs typeface="Helvetica"/>
              </a:rPr>
              <a:t>obviamente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Implicitamente cuestiona la inteligencia de la persona que no está de acuerdo con la conclusión o no la ve como algo obvio.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Una aseveración segura no es sustituto por un argumento legítimo.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5"/>
            </a:pPr>
            <a:r>
              <a:rPr lang="es-ES_tradnl" altLang="ja-JP" sz="2800">
                <a:latin typeface="Helvetica"/>
                <a:cs typeface="Helvetica"/>
              </a:rPr>
              <a:t>Apelar meramente a</a:t>
            </a:r>
            <a:r>
              <a:rPr lang="es-ES_tradnl" altLang="ja-JP">
                <a:latin typeface="Helvetica"/>
                <a:cs typeface="Helvetica"/>
              </a:rPr>
              <a:t> autoridades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Hay que estudiar el texto primero, luego leer los comentarios de otros.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en la argumentaci</a:t>
            </a:r>
            <a:r>
              <a:rPr lang="es-ES_tradnl" altLang="ja-JP" sz="3600"/>
              <a:t>ón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Ignorar el género literario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Los cursos bíblicos del próximo año investigarán las características de los diversos géneros.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latin typeface="Helvetica"/>
                <a:cs typeface="Helvetica"/>
              </a:rPr>
              <a:t>Argumentos de silencio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Cuando el contexto parece exigir más información, el silencio puede ser significativo.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Posiblemente sea significativo el hecho de que Esdras no relató que la gloria de Dios haya llenado el templo reconstruido.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Sin embargo, en general, es peligroso basar un argumento sobre lo que el texto </a:t>
            </a:r>
            <a:r>
              <a:rPr lang="es-ES_tradnl" altLang="ja-JP" sz="2400" i="1">
                <a:latin typeface="Helvetica"/>
                <a:cs typeface="Helvetica"/>
              </a:rPr>
              <a:t>no</a:t>
            </a:r>
            <a:r>
              <a:rPr lang="es-ES_tradnl" altLang="ja-JP" sz="2400">
                <a:latin typeface="Helvetica"/>
                <a:cs typeface="Helvetica"/>
              </a:rPr>
              <a:t> dice.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diversas</a:t>
            </a:r>
            <a:endParaRPr lang="es-ES_tradn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1534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3.	Mal uso de la estadística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Las estadísticas pueden ilustrar un hecho, pero son fáciles de manipular.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Las estadísticas acerca de palabras bíblicas puede distorsionar la realidad de su importancia.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4.	Distinguir entre lo descriptivo y lo prescriptivo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El hecho de que algo se relata no quiere decir que sea un mandato que seguir.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Es especialmente difícil en la interpretación de Hechos.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¿Cuáles aspectos de lo que pasó son normativas?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Fallas diversas</a:t>
            </a:r>
            <a:endParaRPr lang="es-ES_tradn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48600" cy="4038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Analiza la exégesis de un texto bíblico en algún comentario, sermón o estudio bíblico.  ¡Puedes usar algún sermón o estudio bíblico que tú has dado!</a:t>
            </a:r>
          </a:p>
          <a:p>
            <a:pPr marL="609600" indent="-609600">
              <a:buFontTx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Identifica el error o los errores exegéticos que el intérprete cometió.</a:t>
            </a:r>
          </a:p>
          <a:p>
            <a:pPr marL="609600" indent="-609600">
              <a:buFontTx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Escribe un ensayo de una página en el cual identificas el error y explicas porqué lo consideras un error.</a:t>
            </a:r>
          </a:p>
          <a:p>
            <a:pPr marL="609600" indent="-609600">
              <a:buFontTx/>
              <a:buAutoNum type="arabicPeriod"/>
            </a:pPr>
            <a:r>
              <a:rPr lang="es-ES_tradnl" altLang="ja-JP" sz="2400">
                <a:latin typeface="Helvetica"/>
                <a:cs typeface="Helvetica"/>
              </a:rPr>
              <a:t>Usa tu conocimiento de errores exegéticos para ser mejor intérprete no mejor crítico de otros!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 sz="3600"/>
              <a:t>Tarea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959350"/>
          </a:xfrm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>
                <a:latin typeface="Helvetica"/>
                <a:cs typeface="Helvetica"/>
              </a:rPr>
              <a:t>Es suponer que el significado actual de una palabra y el origen de esa palabra son iguales o por lo menos que el significado actual sigue reflejando el origen.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sz="2800">
                <a:latin typeface="Helvetica"/>
                <a:cs typeface="Helvetica"/>
              </a:rPr>
              <a:t>La palabra </a:t>
            </a:r>
            <a:r>
              <a:rPr lang="es-ES_tradnl" sz="2800" i="1">
                <a:latin typeface="Helvetica"/>
                <a:cs typeface="Helvetica"/>
              </a:rPr>
              <a:t>bikini</a:t>
            </a:r>
            <a:r>
              <a:rPr lang="es-ES_tradnl" sz="2800">
                <a:latin typeface="Helvetica"/>
                <a:cs typeface="Helvetica"/>
              </a:rPr>
              <a:t> ya no tiene nada que ver con las islas donde los EEUU hicieron sus experimentos de la bomba at</a:t>
            </a:r>
            <a:r>
              <a:rPr lang="es-ES_tradnl" altLang="ja-JP" sz="2800">
                <a:latin typeface="Helvetica"/>
                <a:cs typeface="Helvetica"/>
              </a:rPr>
              <a:t>ómica.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>
                <a:latin typeface="Helvetica"/>
                <a:cs typeface="Helvetica"/>
              </a:rPr>
              <a:t>La palabra </a:t>
            </a:r>
            <a:r>
              <a:rPr lang="es-ES_tradnl" altLang="ja-JP" sz="2800" i="1">
                <a:latin typeface="Helvetica"/>
                <a:cs typeface="Helvetica"/>
              </a:rPr>
              <a:t>helicóptero</a:t>
            </a:r>
            <a:r>
              <a:rPr lang="es-ES_tradnl" altLang="ja-JP" sz="2800">
                <a:latin typeface="Helvetica"/>
                <a:cs typeface="Helvetica"/>
              </a:rPr>
              <a:t> ya no produce en nuestras mentes las ideas de espiral (</a:t>
            </a:r>
            <a:r>
              <a:rPr lang="es-ES_tradnl" altLang="ja-JP" sz="2800" i="1">
                <a:latin typeface="Helvetica"/>
                <a:cs typeface="Helvetica"/>
              </a:rPr>
              <a:t>helikos</a:t>
            </a:r>
            <a:r>
              <a:rPr lang="es-ES_tradnl" altLang="ja-JP" sz="2800">
                <a:latin typeface="Helvetica"/>
                <a:cs typeface="Helvetica"/>
              </a:rPr>
              <a:t>) y ala (</a:t>
            </a:r>
            <a:r>
              <a:rPr lang="es-ES_tradnl" altLang="ja-JP" sz="2800" i="1">
                <a:latin typeface="Helvetica"/>
                <a:cs typeface="Helvetica"/>
              </a:rPr>
              <a:t>pteron</a:t>
            </a:r>
            <a:r>
              <a:rPr lang="es-ES_tradnl" altLang="ja-JP" sz="2800">
                <a:latin typeface="Helvetica"/>
                <a:cs typeface="Helvetica"/>
              </a:rPr>
              <a:t>).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s-ES_tradnl" altLang="ja-JP" sz="2800" i="1">
                <a:latin typeface="Helvetica"/>
                <a:cs typeface="Helvetica"/>
              </a:rPr>
              <a:t>Economía</a:t>
            </a:r>
            <a:r>
              <a:rPr lang="es-ES_tradnl" altLang="ja-JP" sz="2800">
                <a:latin typeface="Helvetica"/>
                <a:cs typeface="Helvetica"/>
              </a:rPr>
              <a:t> ya no significa la ley (nomos) de la casa (oikos).</a:t>
            </a:r>
            <a:endParaRPr lang="es-ES_tradnl" sz="2800">
              <a:latin typeface="Helvetica"/>
              <a:cs typeface="Helvetica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/>
              <a:t>Mal uso de la etimolog</a:t>
            </a:r>
            <a:r>
              <a:rPr lang="es-ES_tradnl" altLang="ja-JP"/>
              <a:t>ía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619625"/>
          </a:xfrm>
        </p:spPr>
        <p:txBody>
          <a:bodyPr>
            <a:spAutoFit/>
          </a:bodyPr>
          <a:lstStyle/>
          <a:p>
            <a:pPr marL="609600" indent="-609600">
              <a:buFontTx/>
              <a:buNone/>
            </a:pPr>
            <a:r>
              <a:rPr lang="es-ES_tradnl" sz="2800">
                <a:latin typeface="Helvetica"/>
                <a:cs typeface="Helvetica"/>
              </a:rPr>
              <a:t>Hechos 14:23: </a:t>
            </a:r>
            <a:r>
              <a:rPr lang="es-ES_tradnl" sz="2800" i="1">
                <a:latin typeface="Helvetica"/>
                <a:cs typeface="Helvetica"/>
              </a:rPr>
              <a:t>Constituyeron</a:t>
            </a:r>
            <a:r>
              <a:rPr lang="es-ES_tradnl" sz="2800">
                <a:latin typeface="Helvetica"/>
                <a:cs typeface="Helvetica"/>
              </a:rPr>
              <a:t> ancianos en cada iglesia y, después de orar y de ayunar, los encomendaron al Señor en quien habían creído.</a:t>
            </a:r>
          </a:p>
          <a:p>
            <a:pPr marL="609600" indent="-609600">
              <a:buFontTx/>
              <a:buNone/>
            </a:pPr>
            <a:r>
              <a:rPr lang="es-ES_tradnl" sz="2800">
                <a:latin typeface="Helvetica"/>
                <a:cs typeface="Helvetica"/>
              </a:rPr>
              <a:t>LBA dice </a:t>
            </a:r>
            <a:r>
              <a:rPr lang="es-ES_tradnl" sz="2800" i="1">
                <a:latin typeface="Helvetica"/>
                <a:cs typeface="Helvetica"/>
              </a:rPr>
              <a:t>designaron</a:t>
            </a:r>
            <a:r>
              <a:rPr lang="es-ES_tradnl" sz="2800">
                <a:latin typeface="Helvetica"/>
                <a:cs typeface="Helvetica"/>
              </a:rPr>
              <a:t> y NVI dice </a:t>
            </a:r>
            <a:r>
              <a:rPr lang="es-ES_tradnl" sz="2800" i="1">
                <a:latin typeface="Helvetica"/>
                <a:cs typeface="Helvetica"/>
              </a:rPr>
              <a:t>nombraron</a:t>
            </a:r>
            <a:r>
              <a:rPr lang="es-ES_tradnl" sz="2800">
                <a:latin typeface="Helvetica"/>
                <a:cs typeface="Helvetica"/>
              </a:rPr>
              <a:t>.</a:t>
            </a:r>
          </a:p>
          <a:p>
            <a:pPr marL="609600" indent="-609600">
              <a:buFontTx/>
              <a:buNone/>
            </a:pPr>
            <a:r>
              <a:rPr lang="es-ES_tradnl" sz="2800">
                <a:latin typeface="Helvetica"/>
                <a:cs typeface="Helvetica"/>
              </a:rPr>
              <a:t>La palabra en griego es χειροτονησαντες, formada de la palabra χειρ (mano).</a:t>
            </a:r>
          </a:p>
          <a:p>
            <a:pPr marL="609600" indent="-609600">
              <a:buFontTx/>
              <a:buNone/>
            </a:pPr>
            <a:r>
              <a:rPr lang="es-ES_tradnl" sz="2800">
                <a:latin typeface="Helvetica"/>
                <a:cs typeface="Helvetica"/>
              </a:rPr>
              <a:t>Seg</a:t>
            </a:r>
            <a:r>
              <a:rPr lang="es-ES_tradnl" altLang="ja-JP" sz="2800">
                <a:latin typeface="Helvetica"/>
                <a:cs typeface="Helvetica"/>
              </a:rPr>
              <a:t>ún el léxico de Bauer, significaba elegir levantando las manos y luego elección general a un oficio.</a:t>
            </a:r>
            <a:endParaRPr lang="es-ES_tradnl" sz="2800">
              <a:latin typeface="Helvetica"/>
              <a:cs typeface="Helvetica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s-ES_tradnl"/>
              <a:t>Mal uso de la etimolog</a:t>
            </a:r>
            <a:r>
              <a:rPr lang="es-ES_tradnl" altLang="ja-JP"/>
              <a:t>ía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latin typeface="Helvetica"/>
                <a:cs typeface="Helvetica"/>
              </a:rPr>
              <a:t>De </a:t>
            </a:r>
            <a:r>
              <a:rPr lang="es-ES_tradnl" sz="2400" i="1">
                <a:latin typeface="Helvetica"/>
                <a:cs typeface="Helvetica"/>
              </a:rPr>
              <a:t>La iglesia apost</a:t>
            </a:r>
            <a:r>
              <a:rPr lang="es-ES_tradnl" altLang="ja-JP" sz="2400" i="1">
                <a:latin typeface="Helvetica"/>
                <a:cs typeface="Helvetica"/>
              </a:rPr>
              <a:t>ólica, ¿cuál es? </a:t>
            </a:r>
            <a:r>
              <a:rPr lang="es-ES_tradnl" altLang="ja-JP" sz="2400">
                <a:latin typeface="Helvetica"/>
                <a:cs typeface="Helvetica"/>
              </a:rPr>
              <a:t>(1856)</a:t>
            </a:r>
          </a:p>
          <a:p>
            <a:pPr>
              <a:lnSpc>
                <a:spcPct val="90000"/>
              </a:lnSpc>
            </a:pPr>
            <a:r>
              <a:rPr lang="ja-JP" altLang="es-ES_tradnl" sz="2400">
                <a:latin typeface="Helvetica"/>
                <a:cs typeface="Helvetica"/>
              </a:rPr>
              <a:t>“</a:t>
            </a:r>
            <a:r>
              <a:rPr lang="es-ES_tradnl" sz="2400">
                <a:latin typeface="Helvetica"/>
                <a:cs typeface="Helvetica"/>
              </a:rPr>
              <a:t>Pues, el significado original de la palabra en el original es elegir por medio de una muestra de las manos</a:t>
            </a:r>
            <a:r>
              <a:rPr lang="ja-JP" altLang="es-ES_tradnl" sz="2400">
                <a:latin typeface="Helvetica"/>
                <a:cs typeface="Helvetica"/>
              </a:rPr>
              <a:t>”</a:t>
            </a:r>
            <a:r>
              <a:rPr lang="es-ES_tradnl" sz="2400">
                <a:latin typeface="Helvetica"/>
                <a:cs typeface="Helvetica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s-ES_tradnl" sz="2400">
                <a:latin typeface="Helvetica"/>
                <a:cs typeface="Helvetica"/>
              </a:rPr>
              <a:t>La conclusi</a:t>
            </a:r>
            <a:r>
              <a:rPr lang="es-ES_tradnl" altLang="ja-JP" sz="2400">
                <a:latin typeface="Helvetica"/>
                <a:cs typeface="Helvetica"/>
              </a:rPr>
              <a:t>ón es que los ancianos deben ser elegidos por un voto popular.</a:t>
            </a:r>
          </a:p>
          <a:p>
            <a:pPr>
              <a:lnSpc>
                <a:spcPct val="90000"/>
              </a:lnSpc>
            </a:pPr>
            <a:r>
              <a:rPr lang="es-ES_tradnl" altLang="ja-JP" sz="2400">
                <a:latin typeface="Helvetica"/>
                <a:cs typeface="Helvetica"/>
              </a:rPr>
              <a:t>Bauer observa que en Hechos 14:23 los apóstoles son los sujetos y no fue un voto popular.</a:t>
            </a:r>
          </a:p>
          <a:p>
            <a:pPr>
              <a:lnSpc>
                <a:spcPct val="90000"/>
              </a:lnSpc>
            </a:pPr>
            <a:r>
              <a:rPr lang="es-ES_tradnl" altLang="ja-JP" sz="2400">
                <a:latin typeface="Helvetica"/>
                <a:cs typeface="Helvetica"/>
              </a:rPr>
              <a:t>El voto popular puede ser la mejor manera de elegir a los ancianos, pero la base de la práctica no es la etimología de una palabra. </a:t>
            </a:r>
            <a:endParaRPr lang="es-ES_tradnl" sz="2400">
              <a:latin typeface="Helvetica"/>
              <a:cs typeface="Helvetica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s-ES_tradnl"/>
              <a:t>Mal uso de la etimolog</a:t>
            </a:r>
            <a:r>
              <a:rPr lang="es-ES_tradnl" altLang="ja-JP"/>
              <a:t>ía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2800" dirty="0">
                <a:latin typeface="Helvetica"/>
                <a:cs typeface="Helvetica"/>
              </a:rPr>
              <a:t>Es dar </a:t>
            </a:r>
            <a:r>
              <a:rPr lang="ja-JP" altLang="es-ES_tradnl" sz="2800" dirty="0">
                <a:latin typeface="Helvetica"/>
                <a:cs typeface="Helvetica"/>
              </a:rPr>
              <a:t>“</a:t>
            </a:r>
            <a:r>
              <a:rPr lang="es-ES_tradnl" sz="2800" dirty="0">
                <a:latin typeface="Helvetica"/>
                <a:cs typeface="Helvetica"/>
              </a:rPr>
              <a:t>un significado de un tiempo (usualmente el contemporáneo) a una palabra de </a:t>
            </a:r>
            <a:r>
              <a:rPr lang="es-ES_tradnl" sz="2800" i="1" dirty="0">
                <a:latin typeface="Helvetica"/>
                <a:cs typeface="Helvetica"/>
              </a:rPr>
              <a:t>otro</a:t>
            </a:r>
            <a:r>
              <a:rPr lang="es-ES_tradnl" sz="2800" dirty="0">
                <a:latin typeface="Helvetica"/>
                <a:cs typeface="Helvetica"/>
              </a:rPr>
              <a:t> tiempo</a:t>
            </a:r>
            <a:r>
              <a:rPr lang="ja-JP" altLang="es-ES_tradnl" sz="2800" dirty="0">
                <a:latin typeface="Helvetica"/>
                <a:cs typeface="Helvetica"/>
              </a:rPr>
              <a:t>”</a:t>
            </a:r>
            <a:r>
              <a:rPr lang="es-ES_tradnl" sz="2800" dirty="0">
                <a:latin typeface="Helvetica"/>
                <a:cs typeface="Helvetica"/>
              </a:rPr>
              <a:t>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s-ES_tradnl" sz="2400" dirty="0">
                <a:latin typeface="Helvetica"/>
                <a:cs typeface="Helvetica"/>
              </a:rPr>
              <a:t>Escuch</a:t>
            </a:r>
            <a:r>
              <a:rPr lang="es-ES_tradnl" altLang="ja-JP" sz="2400" dirty="0">
                <a:latin typeface="Helvetica"/>
                <a:cs typeface="Helvetica"/>
              </a:rPr>
              <a:t>é a un clérigo católico romano justificar el sacerdocio romano apelando a los sacerdotes levitas en Hebreos.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s-ES_tradnl" altLang="ja-JP" sz="2400" dirty="0">
                <a:latin typeface="Helvetica"/>
                <a:cs typeface="Helvetica"/>
              </a:rPr>
              <a:t>En Colosenses 1:26 Pablo escribió del misterio 	(</a:t>
            </a:r>
            <a:r>
              <a:rPr lang="es-ES_tradnl" altLang="ja-JP" sz="2400" dirty="0">
                <a:latin typeface="Helvetica"/>
                <a:cs typeface="Helvetica"/>
                <a:sym typeface="Symbol" charset="0"/>
              </a:rPr>
              <a:t></a:t>
            </a:r>
            <a:r>
              <a:rPr lang="es-ES_tradnl" altLang="ja-JP" sz="2400" dirty="0">
                <a:latin typeface="Helvetica"/>
                <a:cs typeface="Helvetica"/>
              </a:rPr>
              <a:t>) del evangelio como algo antes desconocido y ahora revelado.  Sería incorrecto aplicarle nuestra idea de un misterio como algo más allá de nuestra comprensión.</a:t>
            </a:r>
            <a:endParaRPr lang="es-ES_tradnl" sz="2400" dirty="0">
              <a:latin typeface="Helvetica"/>
              <a:cs typeface="Helvetica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s-ES_tradnl" sz="4000"/>
              <a:t>Anacronismo en la sem</a:t>
            </a:r>
            <a:r>
              <a:rPr lang="es-ES_tradnl" altLang="ja-JP" sz="4000"/>
              <a:t>ántica</a:t>
            </a:r>
            <a:r>
              <a:rPr lang="es-ES_tradnl" sz="4000"/>
              <a:t> </a:t>
            </a:r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3732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2800" dirty="0">
                <a:latin typeface="Helvetica"/>
                <a:cs typeface="Helvetica"/>
              </a:rPr>
              <a:t>Significados desconocidos en el tiempo de texto bajo consideraci</a:t>
            </a:r>
            <a:r>
              <a:rPr lang="es-ES_tradnl" altLang="ja-JP" sz="2800" dirty="0">
                <a:latin typeface="Helvetica"/>
                <a:cs typeface="Helvetica"/>
              </a:rPr>
              <a:t>ón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_tradnl" altLang="ja-JP" sz="2400" dirty="0">
                <a:latin typeface="Helvetica"/>
                <a:cs typeface="Helvetica"/>
              </a:rPr>
              <a:t>Hay que asegurar que la definición del léxico corresponde a su uso bíblico y no a otro tiempo.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altLang="ja-JP" sz="2800" dirty="0">
                <a:latin typeface="Helvetica"/>
                <a:cs typeface="Helvetica"/>
              </a:rPr>
              <a:t>Significados poco probables o imposibles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_tradnl" altLang="ja-JP" sz="2400" dirty="0">
                <a:latin typeface="Helvetica"/>
                <a:cs typeface="Helvetica"/>
                <a:sym typeface="Symbol" charset="0"/>
              </a:rPr>
              <a:t></a:t>
            </a:r>
            <a:r>
              <a:rPr lang="es-ES_tradnl" altLang="ja-JP" sz="2400" dirty="0">
                <a:latin typeface="Helvetica"/>
                <a:cs typeface="Helvetica"/>
              </a:rPr>
              <a:t>significaba cargado, difícil, pesado, importante o cruel.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_tradnl" altLang="ja-JP" sz="2400" dirty="0">
                <a:latin typeface="Helvetica"/>
                <a:cs typeface="Helvetica"/>
              </a:rPr>
              <a:t>En Mateo 23:23, Jesús dijo: “dejáis lo más importante [</a:t>
            </a:r>
            <a:r>
              <a:rPr lang="es-ES_tradnl" altLang="ja-JP" sz="2400" dirty="0">
                <a:latin typeface="Helvetica"/>
                <a:cs typeface="Helvetica"/>
                <a:sym typeface="Symbol" charset="0"/>
              </a:rPr>
              <a:t>βα</a:t>
            </a:r>
            <a:r>
              <a:rPr lang="es-ES_tradnl" altLang="ja-JP" sz="2400" dirty="0" err="1">
                <a:latin typeface="Helvetica"/>
                <a:cs typeface="Helvetica"/>
                <a:sym typeface="Symbol" charset="0"/>
              </a:rPr>
              <a:t>ρυτερ</a:t>
            </a:r>
            <a:r>
              <a:rPr lang="es-ES_tradnl" altLang="ja-JP" sz="2400" dirty="0">
                <a:latin typeface="Helvetica"/>
                <a:cs typeface="Helvetica"/>
                <a:sym typeface="Symbol" charset="0"/>
              </a:rPr>
              <a:t>α</a:t>
            </a:r>
            <a:r>
              <a:rPr lang="es-ES_tradnl" altLang="ja-JP" sz="2400" dirty="0">
                <a:latin typeface="Helvetica"/>
                <a:cs typeface="Helvetica"/>
              </a:rPr>
              <a:t>] de la ley: la justicia, la misericordia y la fe.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_tradnl" altLang="ja-JP" sz="2400" dirty="0">
                <a:latin typeface="Helvetica"/>
                <a:cs typeface="Helvetica"/>
              </a:rPr>
              <a:t>No sería correcto traducir “lo más cruel de la ley”.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001000" cy="701675"/>
          </a:xfrm>
        </p:spPr>
        <p:txBody>
          <a:bodyPr>
            <a:normAutofit fontScale="90000"/>
          </a:bodyPr>
          <a:lstStyle/>
          <a:p>
            <a:r>
              <a:rPr lang="es-ES_tradnl" sz="4000"/>
              <a:t>Significados desconocidos o poco probables en el contexto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altLang="ja-JP" sz="2400">
                <a:latin typeface="Helvetica"/>
                <a:cs typeface="Helvetica"/>
              </a:rPr>
              <a:t>Muchas veces es la aplicación de un significado técnico de la teología sistemática en todas las instancias de una palabra.</a:t>
            </a:r>
          </a:p>
          <a:p>
            <a:pPr lvl="1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La palabra </a:t>
            </a:r>
            <a:r>
              <a:rPr lang="es-ES_tradnl" altLang="ja-JP" sz="2400">
                <a:latin typeface="Helvetica"/>
                <a:cs typeface="Helvetica"/>
                <a:sym typeface="Symbol" charset="0"/>
              </a:rPr>
              <a:t></a:t>
            </a:r>
            <a:r>
              <a:rPr lang="es-ES_tradnl" altLang="ja-JP" sz="2400">
                <a:latin typeface="Helvetica"/>
                <a:cs typeface="Helvetica"/>
              </a:rPr>
              <a:t> aparece 10 veces en el NT.</a:t>
            </a:r>
          </a:p>
          <a:p>
            <a:pPr lvl="1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En la RV 1960, 8 veces es traducida </a:t>
            </a:r>
            <a:r>
              <a:rPr lang="es-ES_tradnl" altLang="ja-JP" sz="2400" i="1">
                <a:latin typeface="Helvetica"/>
                <a:cs typeface="Helvetica"/>
              </a:rPr>
              <a:t>santificación</a:t>
            </a:r>
            <a:r>
              <a:rPr lang="es-ES_tradnl" altLang="ja-JP" sz="2400">
                <a:latin typeface="Helvetica"/>
                <a:cs typeface="Helvetica"/>
              </a:rPr>
              <a:t> y 2 veces </a:t>
            </a:r>
            <a:r>
              <a:rPr lang="es-ES_tradnl" altLang="ja-JP" sz="2400" i="1">
                <a:latin typeface="Helvetica"/>
                <a:cs typeface="Helvetica"/>
              </a:rPr>
              <a:t>santidad</a:t>
            </a:r>
            <a:r>
              <a:rPr lang="es-ES_tradnl" altLang="ja-JP" sz="2400">
                <a:latin typeface="Helvetica"/>
                <a:cs typeface="Helvetica"/>
              </a:rPr>
              <a:t>.</a:t>
            </a:r>
          </a:p>
          <a:p>
            <a:pPr lvl="1">
              <a:lnSpc>
                <a:spcPct val="90000"/>
              </a:lnSpc>
              <a:buFont typeface="Times" charset="0"/>
              <a:buChar char="•"/>
            </a:pPr>
            <a:r>
              <a:rPr lang="es-ES_tradnl" altLang="ja-JP" sz="2400">
                <a:latin typeface="Helvetica"/>
                <a:cs typeface="Helvetica"/>
              </a:rPr>
              <a:t>En la teología sistemática, la santificación es definida como “una obra de la libre gracia de Dios por la cual todo nuestro ser es restablecido a la imagen de Dios y somos hechos capaces de morir más y más al pecado y de vivir para la justicia” (Catecismo Menor 35).</a:t>
            </a:r>
            <a:endParaRPr lang="es-ES_tradnl" sz="2000">
              <a:latin typeface="Helvetica"/>
              <a:cs typeface="Helvetica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s-ES_tradnl" sz="2800"/>
              <a:t>Importaci</a:t>
            </a:r>
            <a:r>
              <a:rPr lang="es-ES_tradnl" altLang="ja-JP" sz="2800"/>
              <a:t>ón de significados técnicos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latin typeface="Helvetica"/>
                <a:cs typeface="Helvetica"/>
              </a:rPr>
              <a:t>3 pues la voluntad de Dios es vuestra </a:t>
            </a:r>
            <a:r>
              <a:rPr lang="es-ES_tradnl" sz="2400" b="1">
                <a:latin typeface="Helvetica"/>
                <a:cs typeface="Helvetica"/>
              </a:rPr>
              <a:t>santificación</a:t>
            </a:r>
            <a:r>
              <a:rPr lang="es-ES_tradnl" sz="2400">
                <a:latin typeface="Helvetica"/>
                <a:cs typeface="Helvetica"/>
              </a:rPr>
              <a:t>; que os apartéis de fornicación;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latin typeface="Helvetica"/>
                <a:cs typeface="Helvetica"/>
              </a:rPr>
              <a:t>4 que cada uno de vosotros sepa tener su propia esposa en </a:t>
            </a:r>
            <a:r>
              <a:rPr lang="es-ES_tradnl" sz="2400" b="1">
                <a:latin typeface="Helvetica"/>
                <a:cs typeface="Helvetica"/>
              </a:rPr>
              <a:t>santidad</a:t>
            </a:r>
            <a:r>
              <a:rPr lang="es-ES_tradnl" sz="2400">
                <a:latin typeface="Helvetica"/>
                <a:cs typeface="Helvetica"/>
              </a:rPr>
              <a:t> y honor;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latin typeface="Helvetica"/>
                <a:cs typeface="Helvetica"/>
              </a:rPr>
              <a:t>5 no en pasión de concupiscencia, como los gentiles que no conocen a Dios;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latin typeface="Helvetica"/>
                <a:cs typeface="Helvetica"/>
              </a:rPr>
              <a:t>6 que ninguno agravie ni engañe en nada a su hermano; porque el Señor es vengador de todo esto, como ya os hemos dicho y testificado.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>
                <a:latin typeface="Helvetica"/>
                <a:cs typeface="Helvetica"/>
              </a:rPr>
              <a:t>7 Pues no nos ha llamado Dios a inmundicia, sino a </a:t>
            </a:r>
            <a:r>
              <a:rPr lang="es-ES_tradnl" sz="2400" b="1">
                <a:latin typeface="Helvetica"/>
                <a:cs typeface="Helvetica"/>
              </a:rPr>
              <a:t>santificación</a:t>
            </a:r>
            <a:r>
              <a:rPr lang="es-ES_tradnl" sz="2400">
                <a:latin typeface="Helvetica"/>
                <a:cs typeface="Helvetica"/>
              </a:rPr>
              <a:t>.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s-ES_tradnl" sz="2800"/>
              <a:t>Importaci</a:t>
            </a:r>
            <a:r>
              <a:rPr lang="es-ES_tradnl" altLang="ja-JP" sz="2800"/>
              <a:t>ón de significados técnicos</a:t>
            </a:r>
            <a:br>
              <a:rPr lang="es-ES_tradnl" altLang="ja-JP" sz="2800"/>
            </a:br>
            <a:r>
              <a:rPr lang="es-ES_tradnl" altLang="ja-JP" sz="2800"/>
              <a:t>I Tesalonicenses 4:3-7</a:t>
            </a:r>
            <a:endParaRPr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Papel.thmx</Template>
  <TotalTime>451</TotalTime>
  <Words>1513</Words>
  <Application>Microsoft Macintosh PowerPoint</Application>
  <PresentationFormat>Presentación en pantalla (4:3)</PresentationFormat>
  <Paragraphs>149</Paragraphs>
  <Slides>27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Arial</vt:lpstr>
      <vt:lpstr>ＭＳ Ｐゴシック</vt:lpstr>
      <vt:lpstr>Symbol</vt:lpstr>
      <vt:lpstr>Times New Roman</vt:lpstr>
      <vt:lpstr>Times</vt:lpstr>
      <vt:lpstr>SPTiberian</vt:lpstr>
      <vt:lpstr>Papel</vt:lpstr>
      <vt:lpstr>Errores exegéticos</vt:lpstr>
      <vt:lpstr>Malos usos de palabras</vt:lpstr>
      <vt:lpstr>Mal uso de la etimología</vt:lpstr>
      <vt:lpstr>Mal uso de la etimología</vt:lpstr>
      <vt:lpstr>Mal uso de la etimología</vt:lpstr>
      <vt:lpstr>Anacronismo en la semántica </vt:lpstr>
      <vt:lpstr>Significados desconocidos o poco probables en el contexto</vt:lpstr>
      <vt:lpstr>Importación de significados técnicos</vt:lpstr>
      <vt:lpstr>Importación de significados técnicos I Tesalonicenses 4:3-7</vt:lpstr>
      <vt:lpstr>Confusión con los sinónimos</vt:lpstr>
      <vt:lpstr>Confusión con los sinónimos</vt:lpstr>
      <vt:lpstr>Restricción ilegítima de significado</vt:lpstr>
      <vt:lpstr>Expansión ilegítima de significado</vt:lpstr>
      <vt:lpstr>Expansión ilegítima de significado</vt:lpstr>
      <vt:lpstr>Expansión ilegítima de significado</vt:lpstr>
      <vt:lpstr>Olvido de autoría y géneros literarios</vt:lpstr>
      <vt:lpstr>Fallas en la argumentación</vt:lpstr>
      <vt:lpstr>Fallas en la argumentación</vt:lpstr>
      <vt:lpstr>Fallas en la argumentación</vt:lpstr>
      <vt:lpstr>Fallas en la argumentación</vt:lpstr>
      <vt:lpstr>Fallas en la argumentación</vt:lpstr>
      <vt:lpstr>Fallas en la argumentación</vt:lpstr>
      <vt:lpstr>Fallas en la argumentación</vt:lpstr>
      <vt:lpstr>Fallas en la argumentación</vt:lpstr>
      <vt:lpstr>Fallas diversas</vt:lpstr>
      <vt:lpstr>Fallas diversas</vt:lpstr>
      <vt:lpstr>Tarea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Errores exegéticos</dc:title>
  <dc:creator>Larry Trotter</dc:creator>
  <cp:lastModifiedBy>Carla Gallareta</cp:lastModifiedBy>
  <cp:revision>54</cp:revision>
  <dcterms:created xsi:type="dcterms:W3CDTF">2009-10-08T21:08:50Z</dcterms:created>
  <dcterms:modified xsi:type="dcterms:W3CDTF">2012-09-28T20:04:13Z</dcterms:modified>
</cp:coreProperties>
</file>