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11"/>
  </p:notesMasterIdLst>
  <p:sldIdLst>
    <p:sldId id="257" r:id="rId2"/>
    <p:sldId id="268" r:id="rId3"/>
    <p:sldId id="266" r:id="rId4"/>
    <p:sldId id="267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A28DCA-B4BB-394F-8A93-6C7E060C7B81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050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1DBEB-3725-1E42-A95C-85A2E726C37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DE07E-3584-5247-A561-1B563287F2C6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E14EF-02F8-104E-BE76-02E637CB87FC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8F90B-58EE-6843-B453-455C25968892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E4E53-89E4-4346-B14C-90914D875C59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7AF45-498C-8340-AAB5-A9B86B5E7EA8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37100-DE18-FC4C-9E4C-88FADB29162D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AC6E9-8314-0244-9BC1-D5061D28602F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10FDD-DB5D-BE43-8CB1-8D586EAA633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BF2F38-4539-044D-9267-D7A4A0994BF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FA855-7B7D-B445-B3BC-83A4A4B96C9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3B9-208D-0F42-8740-2C3FE2D3A8E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A27E33-A476-2D4D-AF1E-E2CB49C33B0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E19-A2ED-1042-8FAE-BFC64CFDBCA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0FB1-8DA3-E748-BED6-3E610A43F0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73B-2C67-3049-B17C-0642B15873F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1E6C-A076-1249-9115-BC7D22B720F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DD4E-6094-104E-8F8C-C89CFF8E7C1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AF66E7-7425-9F45-92EA-C84F15BD27E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B464A-05D2-5144-BD4C-844FB6BE5E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20D6EC-5B02-5C4B-8907-D4498EF637A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" TargetMode="External"/><Relationship Id="rId4" Type="http://schemas.openxmlformats.org/officeDocument/2006/relationships/hyperlink" Target="http://seminarioreformado.org.mx/Griego%20Biblico/Lectura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>
                <a:latin typeface="AveriaSerif-Bold"/>
                <a:cs typeface="AveriaSerif-Bold"/>
              </a:rPr>
              <a:t>Introducci</a:t>
            </a:r>
            <a:r>
              <a:rPr lang="es-ES_tradnl" altLang="ja-JP" dirty="0">
                <a:latin typeface="AveriaSerif-Bold"/>
                <a:cs typeface="AveriaSerif-Bold"/>
              </a:rPr>
              <a:t>ón al Griego Coiné</a:t>
            </a:r>
            <a:r>
              <a:rPr lang="es-ES_tradnl" sz="4000" dirty="0">
                <a:latin typeface="AveriaSerif-Bold"/>
                <a:cs typeface="AveriaSerif-Bold"/>
              </a:rPr>
              <a:t/>
            </a:r>
            <a:br>
              <a:rPr lang="es-ES_tradnl" sz="4000" dirty="0">
                <a:latin typeface="AveriaSerif-Bold"/>
                <a:cs typeface="AveriaSerif-Bold"/>
              </a:rPr>
            </a:br>
            <a:endParaRPr lang="es-ES" dirty="0">
              <a:latin typeface="AveriaSerif-Bold"/>
              <a:cs typeface="AveriaSerif-Bold"/>
            </a:endParaRPr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Algunos </a:t>
            </a:r>
            <a:r>
              <a:rPr lang="es-ES_tradnl" dirty="0" smtClean="0"/>
              <a:t>recursos</a:t>
            </a:r>
            <a:endParaRPr lang="es-E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Font typeface="Wingdings" charset="0"/>
              <a:buNone/>
            </a:pPr>
            <a:endParaRPr lang="es-ES_tradnl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dirty="0">
                <a:latin typeface="Helvetica"/>
                <a:cs typeface="Helvetica"/>
              </a:rPr>
              <a:t>Ver traducciones en: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dirty="0">
                <a:latin typeface="Helvetica"/>
                <a:cs typeface="Helvetica"/>
                <a:hlinkClick r:id="rId3"/>
              </a:rPr>
              <a:t>	http://www.biblegateway.com/</a:t>
            </a:r>
            <a:endParaRPr lang="es-ES_tradnl" dirty="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s-ES_tradnl" dirty="0">
              <a:latin typeface="Helvetica"/>
              <a:cs typeface="Helvetica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dirty="0">
                <a:latin typeface="Helvetica"/>
                <a:cs typeface="Helvetica"/>
              </a:rPr>
              <a:t>Ver otros recursos en el sitio del curso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s-ES_tradnl" dirty="0">
                <a:latin typeface="Helvetica"/>
                <a:cs typeface="Helvetica"/>
                <a:hlinkClick r:id="rId4"/>
              </a:rPr>
              <a:t>http://seminarioreformado.org.mx/Griego Biblico/Lecturas.html</a:t>
            </a:r>
            <a:endParaRPr lang="es-ES_tradnl" dirty="0">
              <a:latin typeface="Helvetica"/>
              <a:cs typeface="Helvetica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Recursos en l</a:t>
            </a:r>
            <a:r>
              <a:rPr lang="es-ES_tradnl" altLang="ja-JP"/>
              <a:t>ínea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4876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Reina-Valera y Biblia de las Am</a:t>
            </a:r>
            <a:r>
              <a:rPr lang="es-ES_tradnl" altLang="ja-JP" sz="2800">
                <a:latin typeface="Helvetica"/>
                <a:cs typeface="Helvetica"/>
              </a:rPr>
              <a:t>éricas se apegan al griego, pero R-V se basó en manuscritos griegos tardíos.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Nueva versión internacional, Biblia Latinoamérica y Palabra de Dios para Todos emplean equivalencia dinámica.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Dios habla hoy es una par</a:t>
            </a:r>
            <a:r>
              <a:rPr lang="es-ES_tradnl" altLang="ja-JP" sz="2800">
                <a:latin typeface="Helvetica"/>
                <a:cs typeface="Helvetica"/>
              </a:rPr>
              <a:t>áfrasis.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Si las diferentes versiones concuerdan, probablemente no hay mucha dificultad de traducci</a:t>
            </a:r>
            <a:r>
              <a:rPr lang="es-ES_tradnl" altLang="ja-JP" sz="2800">
                <a:latin typeface="Helvetica"/>
                <a:cs typeface="Helvetica"/>
              </a:rPr>
              <a:t>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Si varían mucho, puede señalar problemas de variantes textuales o dificultades de traducción.</a:t>
            </a:r>
            <a:endParaRPr lang="es-ES_tradnl" sz="2800">
              <a:latin typeface="Helvetica"/>
              <a:cs typeface="Helvetica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s-ES_tradnl"/>
              <a:t>Traducciones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Requiere cierto nivel de capacidad de leer palabras en griego.</a:t>
            </a:r>
            <a:endParaRPr lang="es-ES_tradnl" sz="24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El castellano es sumamente literal, intentando seguir el griego palabra por palabra.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la utilidad del interlineal es identificar las palabras griegas que uno quiere estudiar.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Tambi</a:t>
            </a:r>
            <a:r>
              <a:rPr lang="es-ES_tradnl" altLang="ja-JP">
                <a:latin typeface="Helvetica"/>
                <a:cs typeface="Helvetica"/>
              </a:rPr>
              <a:t>én tenemos unos Nuevos Testamentos Griego-NVI.</a:t>
            </a:r>
            <a:endParaRPr lang="es-ES_tradnl" altLang="ja-JP" sz="2400">
              <a:latin typeface="Helvetica"/>
              <a:cs typeface="Helvetica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776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s-ES_tradnl"/>
              <a:t>Interlineal</a:t>
            </a:r>
            <a:br>
              <a:rPr lang="es-ES_tradnl"/>
            </a:br>
            <a:r>
              <a:rPr lang="es-ES_tradnl"/>
              <a:t>griego-español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El </a:t>
            </a:r>
            <a:r>
              <a:rPr lang="es-ES_tradnl" altLang="ja-JP" i="1">
                <a:latin typeface="Helvetica"/>
                <a:cs typeface="Helvetica"/>
              </a:rPr>
              <a:t>nuevo léxico griego español</a:t>
            </a:r>
            <a:r>
              <a:rPr lang="es-ES_tradnl" altLang="ja-JP">
                <a:latin typeface="Helvetica"/>
                <a:cs typeface="Helvetica"/>
              </a:rPr>
              <a:t> es de tamaño mediano.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El </a:t>
            </a:r>
            <a:r>
              <a:rPr lang="es-ES_tradnl" altLang="ja-JP" i="1">
                <a:latin typeface="Helvetica"/>
                <a:cs typeface="Helvetica"/>
              </a:rPr>
              <a:t>Léxico Griego Español del NT</a:t>
            </a:r>
            <a:r>
              <a:rPr lang="es-ES_tradnl" altLang="ja-JP">
                <a:latin typeface="Helvetica"/>
                <a:cs typeface="Helvetica"/>
              </a:rPr>
              <a:t> por Tuggy parece no estar disponible.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La concordancia de Strong tiene un léxico atrás.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El </a:t>
            </a:r>
            <a:r>
              <a:rPr lang="es-ES_tradnl" altLang="ja-JP" i="1">
                <a:latin typeface="Helvetica"/>
                <a:cs typeface="Helvetica"/>
              </a:rPr>
              <a:t>Diccionario expositivo</a:t>
            </a:r>
            <a:r>
              <a:rPr lang="es-ES_tradnl" altLang="ja-JP">
                <a:latin typeface="Helvetica"/>
                <a:cs typeface="Helvetica"/>
              </a:rPr>
              <a:t> de Vine tiene definiciones de palabras griegas organizadas según sus traducciones en la R-V.</a:t>
            </a:r>
            <a:endParaRPr lang="es-ES_tradnl" altLang="ja-JP" sz="2400">
              <a:latin typeface="Helvetica"/>
              <a:cs typeface="Helvetica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s-ES_tradnl"/>
              <a:t>L</a:t>
            </a:r>
            <a:r>
              <a:rPr lang="es-ES_tradnl" altLang="ja-JP"/>
              <a:t>éxicos en español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latin typeface="Helvetica"/>
                <a:cs typeface="Helvetica"/>
              </a:rPr>
              <a:t>Algunas versiones del Greek New Testament, United Bible Societies contienen un pequeño l</a:t>
            </a:r>
            <a:r>
              <a:rPr lang="es-ES_tradnl" altLang="ja-JP">
                <a:latin typeface="Helvetica"/>
                <a:cs typeface="Helvetica"/>
              </a:rPr>
              <a:t>éxico griego-inglés.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latin typeface="Helvetica"/>
                <a:cs typeface="Helvetica"/>
              </a:rPr>
              <a:t>El léxico más completo es de Walter Bauer.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s-ES_tradnl"/>
              <a:t>L</a:t>
            </a:r>
            <a:r>
              <a:rPr lang="es-ES_tradnl" altLang="ja-JP"/>
              <a:t>éxicos en inglés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Strong contiene todas las palabras de la R-V con un sistema de números que indica cuáles palabras hebreas, arameas o griegas están traduciendo.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La concordancia analítica de Stegenga y Tuggy analiza las palabras del NT griego.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La versi</a:t>
            </a:r>
            <a:r>
              <a:rPr lang="es-ES_tradnl" altLang="ja-JP" sz="2800">
                <a:latin typeface="Helvetica"/>
                <a:cs typeface="Helvetica"/>
              </a:rPr>
              <a:t>ón </a:t>
            </a:r>
            <a:r>
              <a:rPr lang="es-ES_tradnl" sz="2800">
                <a:latin typeface="Helvetica"/>
                <a:cs typeface="Helvetica"/>
              </a:rPr>
              <a:t>de Petter tiene un </a:t>
            </a:r>
            <a:r>
              <a:rPr lang="es-ES_tradnl" altLang="ja-JP" sz="2800">
                <a:latin typeface="Helvetica"/>
                <a:cs typeface="Helvetica"/>
              </a:rPr>
              <a:t>ín</a:t>
            </a:r>
            <a:r>
              <a:rPr lang="es-ES_tradnl" sz="2800">
                <a:latin typeface="Helvetica"/>
                <a:cs typeface="Helvetica"/>
              </a:rPr>
              <a:t>dice de las palabras m</a:t>
            </a:r>
            <a:r>
              <a:rPr lang="es-ES_tradnl" altLang="ja-JP" sz="2800">
                <a:latin typeface="Helvetica"/>
                <a:cs typeface="Helvetica"/>
              </a:rPr>
              <a:t>ás</a:t>
            </a:r>
            <a:r>
              <a:rPr lang="es-ES" sz="2800">
                <a:latin typeface="Helvetica"/>
                <a:cs typeface="Helvetica"/>
              </a:rPr>
              <a:t> </a:t>
            </a:r>
            <a:r>
              <a:rPr lang="es-ES_tradnl" sz="2800">
                <a:latin typeface="Helvetica"/>
                <a:cs typeface="Helvetica"/>
              </a:rPr>
              <a:t>importantes en la R-V con una indicaci</a:t>
            </a:r>
            <a:r>
              <a:rPr lang="es-ES_tradnl" altLang="ja-JP" sz="2800">
                <a:latin typeface="Helvetica"/>
                <a:cs typeface="Helvetica"/>
              </a:rPr>
              <a:t>ón </a:t>
            </a:r>
            <a:r>
              <a:rPr lang="es-ES_tradnl" sz="2800">
                <a:latin typeface="Helvetica"/>
                <a:cs typeface="Helvetica"/>
              </a:rPr>
              <a:t>de las palabras griegas </a:t>
            </a:r>
            <a:r>
              <a:rPr lang="es-ES" sz="2800">
                <a:latin typeface="Helvetica"/>
                <a:cs typeface="Helvetica"/>
              </a:rPr>
              <a:t>traducidas </a:t>
            </a:r>
            <a:r>
              <a:rPr lang="es-ES_tradnl" sz="2800">
                <a:latin typeface="Helvetica"/>
                <a:cs typeface="Helvetica"/>
              </a:rPr>
              <a:t>por ellas.</a:t>
            </a:r>
            <a:endParaRPr lang="es-ES_tradnl" altLang="ja-JP" sz="2800">
              <a:latin typeface="Helvetica"/>
              <a:cs typeface="Helvetica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s-ES_tradnl"/>
              <a:t>Concordancias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i="1">
                <a:latin typeface="Helvetica"/>
                <a:cs typeface="Helvetica"/>
              </a:rPr>
              <a:t>Griego y ex</a:t>
            </a:r>
            <a:r>
              <a:rPr lang="es-ES_tradnl" altLang="ja-JP" i="1">
                <a:latin typeface="Helvetica"/>
                <a:cs typeface="Helvetica"/>
              </a:rPr>
              <a:t>égesis </a:t>
            </a:r>
            <a:r>
              <a:rPr lang="es-ES_tradnl" altLang="ja-JP">
                <a:latin typeface="Helvetica"/>
                <a:cs typeface="Helvetica"/>
              </a:rPr>
              <a:t>por Richard Ramsay</a:t>
            </a:r>
            <a:endParaRPr lang="es-ES_tradnl" i="1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i="1">
                <a:latin typeface="Helvetica"/>
                <a:cs typeface="Helvetica"/>
              </a:rPr>
              <a:t>Griego del Nuevo Testamento para Principiantes</a:t>
            </a:r>
            <a:r>
              <a:rPr lang="es-ES_tradnl">
                <a:latin typeface="Helvetica"/>
                <a:cs typeface="Helvetica"/>
              </a:rPr>
              <a:t> por J. Gresham Machen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i="1">
                <a:latin typeface="Helvetica"/>
                <a:cs typeface="Helvetica"/>
              </a:rPr>
              <a:t>El Griego del Nuevo Testamento</a:t>
            </a:r>
            <a:r>
              <a:rPr lang="es-ES_tradnl">
                <a:latin typeface="Helvetica"/>
                <a:cs typeface="Helvetica"/>
              </a:rPr>
              <a:t> por Irene Foulkes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i="1">
                <a:latin typeface="Helvetica"/>
                <a:cs typeface="Helvetica"/>
              </a:rPr>
              <a:t>Introducci</a:t>
            </a:r>
            <a:r>
              <a:rPr lang="es-ES_tradnl" altLang="ja-JP" i="1">
                <a:latin typeface="Helvetica"/>
                <a:cs typeface="Helvetica"/>
              </a:rPr>
              <a:t>ón al Griego</a:t>
            </a:r>
            <a:r>
              <a:rPr lang="es-ES_tradnl" altLang="ja-JP">
                <a:latin typeface="Helvetica"/>
                <a:cs typeface="Helvetica"/>
              </a:rPr>
              <a:t> por Simon Kistemaker y Merle den Bleyker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s-ES_tradnl"/>
              <a:t>Gram</a:t>
            </a:r>
            <a:r>
              <a:rPr lang="es-ES_tradnl" altLang="ja-JP"/>
              <a:t>áticas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436</TotalTime>
  <Words>339</Words>
  <Application>Microsoft Macintosh PowerPoint</Application>
  <PresentationFormat>Presentación en pantalla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Introducción al Griego Coiné </vt:lpstr>
      <vt:lpstr>Algunos recursos</vt:lpstr>
      <vt:lpstr>Recursos en línea</vt:lpstr>
      <vt:lpstr>Traducciones</vt:lpstr>
      <vt:lpstr>Interlineal griego-español</vt:lpstr>
      <vt:lpstr>Léxicos en español</vt:lpstr>
      <vt:lpstr>Léxicos en inglés</vt:lpstr>
      <vt:lpstr>Concordancias</vt:lpstr>
      <vt:lpstr>Gramáticas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30</cp:revision>
  <dcterms:created xsi:type="dcterms:W3CDTF">2010-01-13T17:02:39Z</dcterms:created>
  <dcterms:modified xsi:type="dcterms:W3CDTF">2012-10-24T17:36:30Z</dcterms:modified>
</cp:coreProperties>
</file>