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3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96" autoAdjust="0"/>
    <p:restoredTop sz="90851" autoAdjust="0"/>
  </p:normalViewPr>
  <p:slideViewPr>
    <p:cSldViewPr>
      <p:cViewPr varScale="1">
        <p:scale>
          <a:sx n="100" d="100"/>
          <a:sy n="100" d="100"/>
        </p:scale>
        <p:origin x="-5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BD7A2A-0E84-3C40-8B3E-850A9203D523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5975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E1E64-80AC-1541-A130-977D1F484D64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06C6F-ED66-D04B-8203-D1C422858C96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3FD47-3004-2C4C-9D70-1C6B424D9FCE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1D24C-8045-7545-A0FE-0DE4D3C4E694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459A5-1E8B-A446-9F45-040FDA665B94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11A00-D485-8E45-BA93-56B70D8BE0B4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842E2-1D7E-CE4C-98DF-60300867F738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31F76-7F04-7149-853A-A2A833C5592F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1EA3E-3F5D-DA4B-B601-4DCCD173A17E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662A3-42BC-2243-9E78-397C2AA8FED8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2AF2D-C42E-F249-9F22-92D26AF983C2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16C5B-2719-384F-8A7E-51FD0FC6DF0E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AEB33-53F9-2D4D-99CE-8E0F9018F7A9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305D3-2887-A64E-8955-5CFC6C39E9FF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29F6D-65C7-004A-BE65-9FEBD14D7290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4A0DF-02BA-2E44-B931-4862D4E62E7F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5BB1E-DCBA-E549-AB99-0D2113614C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D12C-EFCC-FD41-843D-AA0852E1064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99C0-3A5E-DE49-995B-828A41928D3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5B54ADF-F9ED-9C4F-81E1-D3D83DBAABD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A04A-42EE-E64E-A930-5FB6010FC4D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AC9-840E-5E43-8008-3331511D840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65A-5DE1-7A43-81F7-6AA5786B729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5B53-149E-4742-9A77-BE3148FF8B8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1D21-198D-3440-AB69-8429B9DD83D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E65A88-1833-D14B-B745-00A0D770A61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F8FE40-8A6B-0E4F-9A73-8304951375F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E70192-D3B1-7642-A948-1ECE0B3F270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Las declinaciones son sistemas de formas que toman:</a:t>
            </a:r>
          </a:p>
          <a:p>
            <a:pPr lvl="1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Los art</a:t>
            </a:r>
            <a:r>
              <a:rPr lang="es-ES_tradnl" altLang="ja-JP" dirty="0">
                <a:latin typeface="Helvetica"/>
                <a:cs typeface="Helvetica"/>
              </a:rPr>
              <a:t>ículos definidos (o determinados)</a:t>
            </a:r>
          </a:p>
          <a:p>
            <a:pPr lvl="1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Los sustantivos</a:t>
            </a:r>
          </a:p>
          <a:p>
            <a:pPr lvl="1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Los adjetivos</a:t>
            </a:r>
          </a:p>
          <a:p>
            <a:pPr lvl="1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Los participios</a:t>
            </a:r>
          </a:p>
          <a:p>
            <a:pPr lvl="1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Los pronombres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El Griego Coin</a:t>
            </a:r>
            <a:r>
              <a:rPr lang="es-ES_tradnl" altLang="ja-JP" dirty="0"/>
              <a:t>é</a:t>
            </a:r>
            <a:endParaRPr lang="es-ES_tradnl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En español, tenemos los siguientes art</a:t>
            </a:r>
            <a:r>
              <a:rPr lang="es-ES_tradnl" altLang="ja-JP" dirty="0">
                <a:latin typeface="Helvetica"/>
                <a:cs typeface="Helvetica"/>
              </a:rPr>
              <a:t>ículos definidos: el, la, los, las.</a:t>
            </a: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También, tenemos los artículos indefinidos: un, una, unos, unas</a:t>
            </a:r>
            <a:endParaRPr lang="es-ES_tradnl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endParaRPr lang="es-ES_tradnl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En griego </a:t>
            </a:r>
            <a:r>
              <a:rPr lang="es-ES_tradnl" u="sng" dirty="0">
                <a:latin typeface="Helvetica"/>
                <a:cs typeface="Helvetica"/>
              </a:rPr>
              <a:t>no hay</a:t>
            </a:r>
            <a:r>
              <a:rPr lang="es-ES_tradnl" dirty="0">
                <a:latin typeface="Helvetica"/>
                <a:cs typeface="Helvetica"/>
              </a:rPr>
              <a:t> art</a:t>
            </a:r>
            <a:r>
              <a:rPr lang="es-ES_tradnl" altLang="ja-JP" dirty="0">
                <a:latin typeface="Helvetica"/>
                <a:cs typeface="Helvetica"/>
              </a:rPr>
              <a:t>ículo indefinido.</a:t>
            </a:r>
          </a:p>
          <a:p>
            <a:pPr marL="0" indent="0" algn="ctr">
              <a:buFontTx/>
              <a:buNone/>
            </a:pPr>
            <a:endParaRPr lang="es-ES_tradnl" altLang="ja-JP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El artículo definido tiene</a:t>
            </a: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género, número y caso.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El Art</a:t>
            </a:r>
            <a:r>
              <a:rPr lang="es-ES_tradnl" altLang="ja-JP" dirty="0"/>
              <a:t>ículo Definido</a:t>
            </a:r>
            <a:endParaRPr lang="es-ES_tradnl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Como hay errores en el diagrama en la página 35 del texto, favor de pegar encima la otra hoja que les entregué.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El Art</a:t>
            </a:r>
            <a:r>
              <a:rPr lang="es-ES_tradnl" altLang="ja-JP" dirty="0"/>
              <a:t>ículo Definido</a:t>
            </a:r>
            <a:endParaRPr lang="es-ES_tradnl" dirty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 smtClean="0">
                <a:latin typeface="Helvetica"/>
                <a:cs typeface="Helvetica"/>
              </a:rPr>
              <a:t>Singular</a:t>
            </a:r>
            <a:endParaRPr lang="es-ES_tradnl" sz="2800" dirty="0" smtClean="0">
              <a:latin typeface="Helvetica"/>
              <a:cs typeface="Helvetica"/>
            </a:endParaRPr>
          </a:p>
          <a:p>
            <a:pPr marL="0" indent="0"/>
            <a:endParaRPr lang="es-ES_tradnl" sz="2800" dirty="0" smtClean="0">
              <a:latin typeface="Helvetica"/>
              <a:cs typeface="Helvetica"/>
            </a:endParaRPr>
          </a:p>
          <a:p>
            <a:pPr marL="0" indent="0">
              <a:buFontTx/>
              <a:buNone/>
            </a:pPr>
            <a:r>
              <a:rPr lang="es-ES_tradnl" sz="2800" dirty="0" smtClean="0">
                <a:latin typeface="Helvetica"/>
                <a:cs typeface="Helvetica"/>
              </a:rPr>
              <a:t>			Masculino 	Femenino 	Neutro</a:t>
            </a:r>
          </a:p>
          <a:p>
            <a:pPr marL="0" indent="0"/>
            <a:r>
              <a:rPr lang="es-ES_tradnl" sz="2800" dirty="0" smtClean="0">
                <a:latin typeface="Helvetica"/>
                <a:cs typeface="Helvetica"/>
              </a:rPr>
              <a:t>Nominativo 	</a:t>
            </a:r>
            <a:r>
              <a:rPr lang="es-ES_tradnl" sz="2800" dirty="0" err="1" smtClean="0">
                <a:latin typeface="Helvetica"/>
                <a:cs typeface="Helvetica"/>
              </a:rPr>
              <a:t>ὁ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ἡ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τό</a:t>
            </a:r>
            <a:endParaRPr lang="es-ES_tradnl" sz="2800" dirty="0" smtClean="0">
              <a:latin typeface="Helvetica"/>
              <a:cs typeface="Helvetica"/>
            </a:endParaRPr>
          </a:p>
          <a:p>
            <a:pPr marL="0" indent="0"/>
            <a:r>
              <a:rPr lang="es-ES_tradnl" sz="2800" dirty="0" smtClean="0">
                <a:latin typeface="Helvetica"/>
                <a:cs typeface="Helvetica"/>
              </a:rPr>
              <a:t>Genitivo 		</a:t>
            </a:r>
            <a:r>
              <a:rPr lang="es-ES_tradnl" sz="2800" dirty="0" err="1" smtClean="0">
                <a:latin typeface="Helvetica"/>
                <a:cs typeface="Helvetica"/>
              </a:rPr>
              <a:t>τοῦ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τῆς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τοῦ</a:t>
            </a:r>
            <a:endParaRPr lang="es-ES_tradnl" sz="2800" dirty="0" smtClean="0">
              <a:latin typeface="Helvetica"/>
              <a:cs typeface="Helvetica"/>
            </a:endParaRPr>
          </a:p>
          <a:p>
            <a:pPr marL="0" indent="0"/>
            <a:r>
              <a:rPr lang="es-ES_tradnl" sz="2800" dirty="0" smtClean="0">
                <a:latin typeface="Helvetica"/>
                <a:cs typeface="Helvetica"/>
              </a:rPr>
              <a:t>Dativo 		</a:t>
            </a:r>
            <a:r>
              <a:rPr lang="es-ES_tradnl" sz="2800" dirty="0" err="1" smtClean="0">
                <a:latin typeface="Helvetica"/>
                <a:cs typeface="Helvetica"/>
              </a:rPr>
              <a:t>τῷ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τῇ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τῷ</a:t>
            </a:r>
            <a:endParaRPr lang="es-ES_tradnl" sz="2800" dirty="0" smtClean="0">
              <a:latin typeface="Helvetica"/>
              <a:cs typeface="Helvetica"/>
            </a:endParaRPr>
          </a:p>
          <a:p>
            <a:pPr marL="0" indent="0"/>
            <a:r>
              <a:rPr lang="es-ES_tradnl" sz="2800" dirty="0" smtClean="0">
                <a:latin typeface="Helvetica"/>
                <a:cs typeface="Helvetica"/>
              </a:rPr>
              <a:t>Acusativo 		</a:t>
            </a:r>
            <a:r>
              <a:rPr lang="es-ES_tradnl" sz="2800" dirty="0" err="1" smtClean="0">
                <a:latin typeface="Helvetica"/>
                <a:cs typeface="Helvetica"/>
              </a:rPr>
              <a:t>τόν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τήν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τό</a:t>
            </a:r>
            <a:endParaRPr lang="es-ES_tradnl" sz="2800" dirty="0" smtClean="0">
              <a:latin typeface="Helvetica"/>
              <a:cs typeface="Helvetica"/>
            </a:endParaRPr>
          </a:p>
          <a:p>
            <a:pPr marL="0" indent="0"/>
            <a:r>
              <a:rPr lang="es-ES_tradnl" sz="2800" dirty="0" smtClean="0">
                <a:latin typeface="Helvetica"/>
                <a:cs typeface="Helvetica"/>
              </a:rPr>
              <a:t>(Vocativo 		</a:t>
            </a:r>
            <a:r>
              <a:rPr lang="es-ES_tradnl" sz="2800" dirty="0" err="1" smtClean="0">
                <a:latin typeface="Helvetica"/>
                <a:cs typeface="Helvetica"/>
              </a:rPr>
              <a:t>ὦ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ὦ</a:t>
            </a:r>
            <a:r>
              <a:rPr lang="es-ES_tradnl" sz="2800" dirty="0" smtClean="0">
                <a:latin typeface="Helvetica"/>
                <a:cs typeface="Helvetica"/>
              </a:rPr>
              <a:t> 		</a:t>
            </a:r>
            <a:r>
              <a:rPr lang="es-ES_tradnl" sz="2800" dirty="0" err="1" smtClean="0">
                <a:latin typeface="Helvetica"/>
                <a:cs typeface="Helvetica"/>
              </a:rPr>
              <a:t>ὦ</a:t>
            </a:r>
            <a:r>
              <a:rPr lang="es-ES_tradnl" sz="2800" dirty="0" smtClean="0">
                <a:latin typeface="Helvetica"/>
                <a:cs typeface="Helvetica"/>
              </a:rPr>
              <a:t>)</a:t>
            </a:r>
          </a:p>
          <a:p>
            <a:pPr marL="0" indent="0"/>
            <a:r>
              <a:rPr lang="es-ES_tradnl" altLang="ja-JP" sz="2800" dirty="0" smtClean="0">
                <a:latin typeface="Helvetica"/>
                <a:cs typeface="Helvetica"/>
              </a:rPr>
              <a:t>(Normalmente no se incluye vocativo en este paradigma de los artículos definidos.)</a:t>
            </a:r>
            <a:endParaRPr lang="es-ES_tradnl" altLang="ja-JP" sz="2800" dirty="0">
              <a:latin typeface="Helvetica"/>
              <a:cs typeface="Helvetica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El Art</a:t>
            </a:r>
            <a:r>
              <a:rPr lang="es-ES_tradnl" altLang="ja-JP" dirty="0"/>
              <a:t>ículo Definido</a:t>
            </a:r>
            <a:endParaRPr lang="es-ES_tradnl" dirty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Plural</a:t>
            </a:r>
            <a:endParaRPr lang="es-ES_tradnl" sz="2800" dirty="0">
              <a:latin typeface="Helvetica"/>
              <a:cs typeface="Helvetica"/>
            </a:endParaRPr>
          </a:p>
          <a:p>
            <a:pPr marL="0" indent="0"/>
            <a:endParaRPr lang="es-ES_tradnl" sz="2800" dirty="0">
              <a:latin typeface="Helvetica"/>
              <a:cs typeface="Helvetica"/>
            </a:endParaRPr>
          </a:p>
          <a:p>
            <a:pPr marL="0" indent="0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			</a:t>
            </a:r>
            <a:r>
              <a:rPr lang="es-ES_tradnl" sz="2800" dirty="0">
                <a:latin typeface="Helvetica"/>
                <a:cs typeface="Helvetica"/>
              </a:rPr>
              <a:t>Masculino Femenino Neutro</a:t>
            </a:r>
          </a:p>
          <a:p>
            <a:pPr marL="0" indent="0"/>
            <a:r>
              <a:rPr lang="es-ES_tradnl" sz="2800" dirty="0">
                <a:latin typeface="Helvetica"/>
                <a:cs typeface="Helvetica"/>
              </a:rPr>
              <a:t>Nominativo 	</a:t>
            </a:r>
            <a:r>
              <a:rPr lang="es-ES_tradnl" sz="2800" dirty="0" err="1">
                <a:latin typeface="Helvetica"/>
                <a:cs typeface="Helvetica"/>
              </a:rPr>
              <a:t>οἱ</a:t>
            </a:r>
            <a:r>
              <a:rPr lang="es-ES_tradnl" sz="2800" dirty="0">
                <a:latin typeface="Helvetica"/>
                <a:cs typeface="Helvetica"/>
              </a:rPr>
              <a:t> 		α</a:t>
            </a:r>
            <a:r>
              <a:rPr lang="es-ES_tradnl" sz="2800" dirty="0" err="1">
                <a:latin typeface="Helvetica"/>
                <a:cs typeface="Helvetica"/>
              </a:rPr>
              <a:t>ἱ</a:t>
            </a:r>
            <a:r>
              <a:rPr lang="es-ES_tradnl" sz="2800" dirty="0">
                <a:latin typeface="Helvetica"/>
                <a:cs typeface="Helvetica"/>
              </a:rPr>
              <a:t> 		</a:t>
            </a:r>
            <a:r>
              <a:rPr lang="es-ES_tradnl" sz="2800" dirty="0" err="1">
                <a:latin typeface="Helvetica"/>
                <a:cs typeface="Helvetica"/>
              </a:rPr>
              <a:t>τά</a:t>
            </a:r>
            <a:endParaRPr lang="es-ES_tradnl" sz="2800" dirty="0">
              <a:latin typeface="Helvetica"/>
              <a:cs typeface="Helvetica"/>
            </a:endParaRPr>
          </a:p>
          <a:p>
            <a:pPr marL="0" indent="0"/>
            <a:r>
              <a:rPr lang="es-ES_tradnl" sz="2800" dirty="0">
                <a:latin typeface="Helvetica"/>
                <a:cs typeface="Helvetica"/>
              </a:rPr>
              <a:t>Genitivo 		</a:t>
            </a:r>
            <a:r>
              <a:rPr lang="es-ES_tradnl" sz="2800" dirty="0" err="1">
                <a:latin typeface="Helvetica"/>
                <a:cs typeface="Helvetica"/>
              </a:rPr>
              <a:t>τῶν</a:t>
            </a:r>
            <a:r>
              <a:rPr lang="es-ES_tradnl" sz="2800" dirty="0">
                <a:latin typeface="Helvetica"/>
                <a:cs typeface="Helvetica"/>
              </a:rPr>
              <a:t> 		</a:t>
            </a:r>
            <a:r>
              <a:rPr lang="es-ES_tradnl" sz="2800" dirty="0" err="1">
                <a:latin typeface="Helvetica"/>
                <a:cs typeface="Helvetica"/>
              </a:rPr>
              <a:t>τῶν</a:t>
            </a:r>
            <a:r>
              <a:rPr lang="es-ES_tradnl" sz="2800" dirty="0">
                <a:latin typeface="Helvetica"/>
                <a:cs typeface="Helvetica"/>
              </a:rPr>
              <a:t> 		</a:t>
            </a:r>
            <a:r>
              <a:rPr lang="es-ES_tradnl" sz="2800" dirty="0" err="1">
                <a:latin typeface="Helvetica"/>
                <a:cs typeface="Helvetica"/>
              </a:rPr>
              <a:t>τῶν</a:t>
            </a:r>
            <a:endParaRPr lang="es-ES_tradnl" sz="2800" dirty="0">
              <a:latin typeface="Helvetica"/>
              <a:cs typeface="Helvetica"/>
            </a:endParaRPr>
          </a:p>
          <a:p>
            <a:pPr marL="0" indent="0"/>
            <a:r>
              <a:rPr lang="es-ES_tradnl" sz="2800" dirty="0">
                <a:latin typeface="Helvetica"/>
                <a:cs typeface="Helvetica"/>
              </a:rPr>
              <a:t>Dativo 		</a:t>
            </a:r>
            <a:r>
              <a:rPr lang="es-ES_tradnl" sz="2800" dirty="0" err="1">
                <a:latin typeface="Helvetica"/>
                <a:cs typeface="Helvetica"/>
              </a:rPr>
              <a:t>τοῖς</a:t>
            </a:r>
            <a:r>
              <a:rPr lang="es-ES_tradnl" sz="2800" dirty="0">
                <a:latin typeface="Helvetica"/>
                <a:cs typeface="Helvetica"/>
              </a:rPr>
              <a:t> 		</a:t>
            </a:r>
            <a:r>
              <a:rPr lang="es-ES_tradnl" sz="2800" dirty="0" err="1">
                <a:latin typeface="Helvetica"/>
                <a:cs typeface="Helvetica"/>
              </a:rPr>
              <a:t>τ</a:t>
            </a:r>
            <a:r>
              <a:rPr lang="es-ES_tradnl" sz="2800" dirty="0">
                <a:latin typeface="Helvetica"/>
                <a:cs typeface="Helvetica"/>
              </a:rPr>
              <a:t>α</a:t>
            </a:r>
            <a:r>
              <a:rPr lang="es-ES_tradnl" sz="2800" dirty="0" err="1">
                <a:latin typeface="Helvetica"/>
                <a:cs typeface="Helvetica"/>
              </a:rPr>
              <a:t>ῖς</a:t>
            </a:r>
            <a:r>
              <a:rPr lang="es-ES_tradnl" sz="2800" dirty="0">
                <a:latin typeface="Helvetica"/>
                <a:cs typeface="Helvetica"/>
              </a:rPr>
              <a:t> 		</a:t>
            </a:r>
            <a:r>
              <a:rPr lang="es-ES_tradnl" sz="2800" dirty="0" err="1">
                <a:latin typeface="Helvetica"/>
                <a:cs typeface="Helvetica"/>
              </a:rPr>
              <a:t>τοῖς</a:t>
            </a:r>
            <a:endParaRPr lang="es-ES_tradnl" sz="2800" dirty="0">
              <a:latin typeface="Helvetica"/>
              <a:cs typeface="Helvetica"/>
            </a:endParaRPr>
          </a:p>
          <a:p>
            <a:pPr marL="0" indent="0"/>
            <a:r>
              <a:rPr lang="es-ES_tradnl" sz="2800" dirty="0">
                <a:latin typeface="Helvetica"/>
                <a:cs typeface="Helvetica"/>
              </a:rPr>
              <a:t>Acusativo 		</a:t>
            </a:r>
            <a:r>
              <a:rPr lang="es-ES_tradnl" sz="2800" dirty="0" err="1">
                <a:latin typeface="Helvetica"/>
                <a:cs typeface="Helvetica"/>
              </a:rPr>
              <a:t>τούς</a:t>
            </a:r>
            <a:r>
              <a:rPr lang="es-ES_tradnl" sz="2800" dirty="0">
                <a:latin typeface="Helvetica"/>
                <a:cs typeface="Helvetica"/>
              </a:rPr>
              <a:t> 		</a:t>
            </a:r>
            <a:r>
              <a:rPr lang="es-ES_tradnl" sz="2800" dirty="0" err="1">
                <a:latin typeface="Helvetica"/>
                <a:cs typeface="Helvetica"/>
              </a:rPr>
              <a:t>τᾱς</a:t>
            </a:r>
            <a:r>
              <a:rPr lang="es-ES_tradnl" sz="2800" dirty="0">
                <a:latin typeface="Helvetica"/>
                <a:cs typeface="Helvetica"/>
              </a:rPr>
              <a:t> 		</a:t>
            </a:r>
            <a:r>
              <a:rPr lang="es-ES_tradnl" sz="2800" dirty="0" err="1">
                <a:latin typeface="Helvetica"/>
                <a:cs typeface="Helvetica"/>
              </a:rPr>
              <a:t>τά</a:t>
            </a:r>
            <a:endParaRPr lang="es-ES_tradnl" sz="2800" dirty="0">
              <a:latin typeface="Helvetica"/>
              <a:cs typeface="Helvetica"/>
            </a:endParaRPr>
          </a:p>
          <a:p>
            <a:pPr marL="0" indent="0"/>
            <a:r>
              <a:rPr lang="es-ES_tradnl" sz="2800" dirty="0">
                <a:latin typeface="Helvetica"/>
                <a:cs typeface="Helvetica"/>
              </a:rPr>
              <a:t>(Vocativo 		</a:t>
            </a:r>
            <a:r>
              <a:rPr lang="es-ES_tradnl" sz="2800" dirty="0" err="1">
                <a:latin typeface="Helvetica"/>
                <a:cs typeface="Helvetica"/>
              </a:rPr>
              <a:t>ὦ</a:t>
            </a:r>
            <a:r>
              <a:rPr lang="es-ES_tradnl" sz="2800" dirty="0">
                <a:latin typeface="Helvetica"/>
                <a:cs typeface="Helvetica"/>
              </a:rPr>
              <a:t> 		</a:t>
            </a:r>
            <a:r>
              <a:rPr lang="es-ES_tradnl" sz="2800" dirty="0" err="1">
                <a:latin typeface="Helvetica"/>
                <a:cs typeface="Helvetica"/>
              </a:rPr>
              <a:t>ὦ</a:t>
            </a:r>
            <a:r>
              <a:rPr lang="es-ES_tradnl" sz="2800" dirty="0">
                <a:latin typeface="Helvetica"/>
                <a:cs typeface="Helvetica"/>
              </a:rPr>
              <a:t> 		</a:t>
            </a:r>
            <a:r>
              <a:rPr lang="es-ES_tradnl" sz="2800" dirty="0" err="1">
                <a:latin typeface="Helvetica"/>
                <a:cs typeface="Helvetica"/>
              </a:rPr>
              <a:t>ὦ</a:t>
            </a:r>
            <a:r>
              <a:rPr lang="es-ES_tradnl" sz="2800" dirty="0">
                <a:latin typeface="Helvetica"/>
                <a:cs typeface="Helvetica"/>
              </a:rPr>
              <a:t>)</a:t>
            </a:r>
          </a:p>
          <a:p>
            <a:pPr marL="0" indent="0"/>
            <a:r>
              <a:rPr lang="es-ES_tradnl" altLang="ja-JP" sz="2800" dirty="0">
                <a:latin typeface="Helvetica"/>
                <a:cs typeface="Helvetica"/>
              </a:rPr>
              <a:t>(Normalmente no se incluye vocativo en este paradigma de los artículos definidos.)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El Art</a:t>
            </a:r>
            <a:r>
              <a:rPr lang="es-ES_tradnl" altLang="ja-JP" dirty="0"/>
              <a:t>ículo Definido</a:t>
            </a:r>
            <a:endParaRPr lang="es-ES_tradnl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Puede hacer definido: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Un sustantivo: “el perro”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un adjetivo: “el azul”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un participio: “el que está corriendo”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un infinitivo: “el fumar”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una frase: “los que andan por las calles”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s-ES_tradnl" altLang="ja-JP" sz="2800" dirty="0">
              <a:latin typeface="Helvetica"/>
              <a:cs typeface="Helvetica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Su uso es similar al uso en español.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Si no hay artículo definido en griego, normalmente se traduce al español con un artículo indefinido.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El Uso del Art</a:t>
            </a:r>
            <a:r>
              <a:rPr lang="es-ES_tradnl" altLang="ja-JP" dirty="0"/>
              <a:t>ículo Definido</a:t>
            </a:r>
            <a:endParaRPr lang="es-ES_tradnl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s-ES_tradnl" altLang="ja-JP" sz="2800" dirty="0"/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Ejercicio:</a:t>
            </a:r>
          </a:p>
          <a:p>
            <a:pPr marL="0" indent="0" algn="ctr">
              <a:buFontTx/>
              <a:buNone/>
            </a:pPr>
            <a:endParaRPr lang="es-ES_tradnl" altLang="ja-JP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Identificar y declinar los artículos definidos en Juan 10</a:t>
            </a:r>
            <a:endParaRPr lang="es-ES_tradnl" altLang="ja-JP" sz="2800" dirty="0">
              <a:latin typeface="Helvetica"/>
              <a:cs typeface="Helvetica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Identificar Ar</a:t>
            </a:r>
            <a:r>
              <a:rPr lang="es-ES_tradnl" altLang="ja-JP" dirty="0"/>
              <a:t>tículos Definidos</a:t>
            </a:r>
            <a:endParaRPr lang="es-ES_tradnl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600" dirty="0">
                <a:latin typeface="Helvetica"/>
                <a:cs typeface="Helvetica"/>
              </a:rPr>
              <a:t>No hay número dual en griego coiné (3.2.2).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600" dirty="0">
                <a:latin typeface="Helvetica"/>
                <a:cs typeface="Helvetica"/>
              </a:rPr>
              <a:t>El nominativo no es el caso solo del sujeto sino también del predicado (si hay) (3.2.1).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600" dirty="0">
                <a:latin typeface="Helvetica"/>
                <a:cs typeface="Helvetica"/>
              </a:rPr>
              <a:t>Los diéresis en el diagrama del artículo definido deben ser acentos circunflejos (3.3.1).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600" dirty="0">
                <a:latin typeface="Helvetica"/>
                <a:cs typeface="Helvetica"/>
              </a:rPr>
              <a:t>El artículo y el pronombre relativo (que, quien) en algunas declinaciones se parecen, pero el pronombre relativo lleva el acento grave (ver Juan 10:16 y 29).  El pronombre demostrativo es otra cosa (3.3.2.b.1).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600" dirty="0">
                <a:latin typeface="Helvetica"/>
                <a:cs typeface="Helvetica"/>
              </a:rPr>
              <a:t>En lugar de </a:t>
            </a:r>
            <a:r>
              <a:rPr lang="es-ES_tradnl" altLang="ja-JP" sz="2600" dirty="0">
                <a:latin typeface="Helvetica"/>
                <a:cs typeface="Helvetica"/>
                <a:sym typeface="Symbol" charset="0"/>
              </a:rPr>
              <a:t></a:t>
            </a:r>
            <a:r>
              <a:rPr lang="es-ES_tradnl" altLang="ja-JP" sz="2600" dirty="0">
                <a:latin typeface="Helvetica"/>
                <a:cs typeface="Helvetica"/>
              </a:rPr>
              <a:t>, debe de decir </a:t>
            </a:r>
            <a:r>
              <a:rPr lang="es-ES_tradnl" altLang="ja-JP" sz="2600" dirty="0">
                <a:latin typeface="Helvetica"/>
                <a:cs typeface="Helvetica"/>
                <a:sym typeface="Symbol" charset="0"/>
              </a:rPr>
              <a:t></a:t>
            </a:r>
            <a:r>
              <a:rPr lang="es-ES_tradnl" altLang="ja-JP" sz="2600" dirty="0">
                <a:latin typeface="Helvetica"/>
                <a:cs typeface="Helvetica"/>
              </a:rPr>
              <a:t> (3.4.2.a.a.1-2)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Fe de errata: lecci</a:t>
            </a:r>
            <a:r>
              <a:rPr lang="es-ES_tradnl" altLang="ja-JP" dirty="0"/>
              <a:t>ón 3</a:t>
            </a:r>
            <a:endParaRPr lang="es-ES_tradnl" dirty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b="1" dirty="0">
                <a:latin typeface="Helvetica"/>
                <a:cs typeface="Helvetica"/>
              </a:rPr>
              <a:t>Genero</a:t>
            </a:r>
            <a:r>
              <a:rPr lang="es-ES_tradnl" dirty="0">
                <a:latin typeface="Helvetica"/>
                <a:cs typeface="Helvetica"/>
              </a:rPr>
              <a:t> </a:t>
            </a:r>
          </a:p>
          <a:p>
            <a:pPr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masculino, femenino, neutro</a:t>
            </a:r>
          </a:p>
          <a:p>
            <a:pPr algn="ctr">
              <a:buFontTx/>
              <a:buNone/>
            </a:pPr>
            <a:endParaRPr lang="es-ES_tradnl" dirty="0">
              <a:latin typeface="Helvetica"/>
              <a:cs typeface="Helvetica"/>
            </a:endParaRPr>
          </a:p>
          <a:p>
            <a:pPr algn="ctr">
              <a:buFontTx/>
              <a:buNone/>
            </a:pPr>
            <a:r>
              <a:rPr lang="es-ES_tradnl" b="1" dirty="0">
                <a:latin typeface="Helvetica"/>
                <a:cs typeface="Helvetica"/>
              </a:rPr>
              <a:t>Numero</a:t>
            </a:r>
            <a:endParaRPr lang="es-ES_tradnl" dirty="0">
              <a:latin typeface="Helvetica"/>
              <a:cs typeface="Helvetica"/>
            </a:endParaRPr>
          </a:p>
          <a:p>
            <a:pPr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singular, plural</a:t>
            </a:r>
          </a:p>
          <a:p>
            <a:pPr algn="ctr">
              <a:buFontTx/>
              <a:buNone/>
            </a:pPr>
            <a:endParaRPr lang="es-ES_tradnl" dirty="0">
              <a:latin typeface="Helvetica"/>
              <a:cs typeface="Helvetica"/>
            </a:endParaRPr>
          </a:p>
          <a:p>
            <a:pPr algn="ctr">
              <a:buFontTx/>
              <a:buNone/>
            </a:pPr>
            <a:r>
              <a:rPr lang="es-ES_tradnl" b="1" dirty="0">
                <a:latin typeface="Helvetica"/>
                <a:cs typeface="Helvetica"/>
              </a:rPr>
              <a:t>Caso</a:t>
            </a:r>
            <a:endParaRPr lang="es-ES_tradnl" dirty="0">
              <a:latin typeface="Helvetica"/>
              <a:cs typeface="Helvetica"/>
            </a:endParaRPr>
          </a:p>
          <a:p>
            <a:pPr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Nominativo, genitivo, dativo, acusativo, vocativo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Elementos de la declinaci</a:t>
            </a:r>
            <a:r>
              <a:rPr lang="es-ES_tradnl" altLang="ja-JP" dirty="0"/>
              <a:t>ón</a:t>
            </a:r>
            <a:endParaRPr lang="es-ES_tradn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Nominativo</a:t>
            </a:r>
          </a:p>
          <a:p>
            <a:pPr marL="0" indent="0" algn="ctr">
              <a:buFontTx/>
              <a:buNone/>
            </a:pPr>
            <a:endParaRPr lang="es-ES_tradnl" dirty="0">
              <a:latin typeface="Helvetica"/>
              <a:cs typeface="Helvetica"/>
            </a:endParaRPr>
          </a:p>
          <a:p>
            <a:pPr marL="0" indent="0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Es el caso del sujeto y del predicado del enunciado.</a:t>
            </a: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El </a:t>
            </a:r>
            <a:r>
              <a:rPr lang="es-ES_tradnl" u="sng" dirty="0">
                <a:latin typeface="Helvetica"/>
                <a:cs typeface="Helvetica"/>
              </a:rPr>
              <a:t>hombre</a:t>
            </a:r>
            <a:r>
              <a:rPr lang="es-ES_tradnl" dirty="0">
                <a:latin typeface="Helvetica"/>
                <a:cs typeface="Helvetica"/>
              </a:rPr>
              <a:t> es mi </a:t>
            </a:r>
            <a:r>
              <a:rPr lang="es-ES_tradnl" u="sng" dirty="0">
                <a:latin typeface="Helvetica"/>
                <a:cs typeface="Helvetica"/>
              </a:rPr>
              <a:t>amigo</a:t>
            </a:r>
            <a:r>
              <a:rPr lang="es-ES_tradnl" dirty="0">
                <a:latin typeface="Helvetica"/>
                <a:cs typeface="Helvetica"/>
              </a:rPr>
              <a:t>.</a:t>
            </a: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El </a:t>
            </a:r>
            <a:r>
              <a:rPr lang="es-ES_tradnl" u="sng" dirty="0">
                <a:latin typeface="Helvetica"/>
                <a:cs typeface="Helvetica"/>
              </a:rPr>
              <a:t>perro</a:t>
            </a:r>
            <a:r>
              <a:rPr lang="es-ES_tradnl" dirty="0">
                <a:latin typeface="Helvetica"/>
                <a:cs typeface="Helvetica"/>
              </a:rPr>
              <a:t> es un </a:t>
            </a:r>
            <a:r>
              <a:rPr lang="es-ES_tradnl" u="sng" dirty="0">
                <a:latin typeface="Helvetica"/>
                <a:cs typeface="Helvetica"/>
              </a:rPr>
              <a:t>compañero</a:t>
            </a:r>
            <a:r>
              <a:rPr lang="es-ES_tradnl" dirty="0">
                <a:latin typeface="Helvetica"/>
                <a:cs typeface="Helvetica"/>
              </a:rPr>
              <a:t>.</a:t>
            </a:r>
          </a:p>
          <a:p>
            <a:pPr marL="0" indent="0" algn="ctr">
              <a:buFontTx/>
              <a:buNone/>
            </a:pPr>
            <a:endParaRPr lang="es-ES_tradnl" dirty="0">
              <a:latin typeface="Helvetica"/>
              <a:cs typeface="Helvetica"/>
            </a:endParaRPr>
          </a:p>
          <a:p>
            <a:pPr marL="0" indent="0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No hay preposici</a:t>
            </a:r>
            <a:r>
              <a:rPr lang="es-ES_tradnl" altLang="ja-JP" dirty="0">
                <a:latin typeface="Helvetica"/>
                <a:cs typeface="Helvetica"/>
              </a:rPr>
              <a:t>ón antes del nominativo.</a:t>
            </a:r>
            <a:r>
              <a:rPr lang="es-ES_tradnl" dirty="0">
                <a:latin typeface="Helvetica"/>
                <a:cs typeface="Helvetica"/>
              </a:rPr>
              <a:t>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Los Casos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Genitivo</a:t>
            </a:r>
          </a:p>
          <a:p>
            <a:pPr marL="0" indent="0" algn="ctr">
              <a:buFontTx/>
              <a:buNone/>
            </a:pPr>
            <a:endParaRPr lang="es-ES_tradnl" sz="1600" dirty="0">
              <a:latin typeface="Helvetica"/>
              <a:cs typeface="Helvetica"/>
            </a:endParaRPr>
          </a:p>
          <a:p>
            <a:pPr marL="0" indent="0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Es el caso de propiedad, posesi</a:t>
            </a:r>
            <a:r>
              <a:rPr lang="es-ES_tradnl" altLang="ja-JP" dirty="0">
                <a:latin typeface="Helvetica"/>
                <a:cs typeface="Helvetica"/>
              </a:rPr>
              <a:t>ón o pertenencia, aunque tiene muchos usos relacionados, igual que frases con </a:t>
            </a:r>
            <a:r>
              <a:rPr lang="es-ES_tradnl" altLang="ja-JP" i="1" dirty="0">
                <a:latin typeface="Helvetica"/>
                <a:cs typeface="Helvetica"/>
              </a:rPr>
              <a:t>de</a:t>
            </a:r>
            <a:r>
              <a:rPr lang="es-ES_tradnl" altLang="ja-JP" dirty="0">
                <a:latin typeface="Helvetica"/>
                <a:cs typeface="Helvetica"/>
              </a:rPr>
              <a:t> en español</a:t>
            </a:r>
            <a:r>
              <a:rPr lang="es-ES_tradnl" dirty="0">
                <a:latin typeface="Helvetica"/>
                <a:cs typeface="Helvetica"/>
              </a:rPr>
              <a:t>.</a:t>
            </a: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el perro </a:t>
            </a:r>
            <a:r>
              <a:rPr lang="es-ES_tradnl" u="sng" dirty="0">
                <a:latin typeface="Helvetica"/>
                <a:cs typeface="Helvetica"/>
              </a:rPr>
              <a:t>de la señora</a:t>
            </a:r>
            <a:r>
              <a:rPr lang="es-ES_tradnl" dirty="0">
                <a:latin typeface="Helvetica"/>
                <a:cs typeface="Helvetica"/>
              </a:rPr>
              <a:t> (posesi</a:t>
            </a:r>
            <a:r>
              <a:rPr lang="es-ES_tradnl" altLang="ja-JP" dirty="0">
                <a:latin typeface="Helvetica"/>
                <a:cs typeface="Helvetica"/>
              </a:rPr>
              <a:t>ón)</a:t>
            </a:r>
            <a:endParaRPr lang="es-ES_tradnl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la fe </a:t>
            </a:r>
            <a:r>
              <a:rPr lang="es-ES_tradnl" u="sng" dirty="0">
                <a:latin typeface="Helvetica"/>
                <a:cs typeface="Helvetica"/>
              </a:rPr>
              <a:t>de ella</a:t>
            </a:r>
            <a:r>
              <a:rPr lang="es-ES_tradnl" dirty="0">
                <a:latin typeface="Helvetica"/>
                <a:cs typeface="Helvetica"/>
              </a:rPr>
              <a:t> (lo que cree)</a:t>
            </a: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la fe </a:t>
            </a:r>
            <a:r>
              <a:rPr lang="es-ES_tradnl" u="sng" dirty="0">
                <a:latin typeface="Helvetica"/>
                <a:cs typeface="Helvetica"/>
              </a:rPr>
              <a:t>de ella</a:t>
            </a:r>
            <a:r>
              <a:rPr lang="es-ES_tradnl" dirty="0">
                <a:latin typeface="Helvetica"/>
                <a:cs typeface="Helvetica"/>
              </a:rPr>
              <a:t> (su actividad de creer)</a:t>
            </a: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la naci</a:t>
            </a:r>
            <a:r>
              <a:rPr lang="es-ES_tradnl" altLang="ja-JP" dirty="0">
                <a:latin typeface="Helvetica"/>
                <a:cs typeface="Helvetica"/>
              </a:rPr>
              <a:t>ón </a:t>
            </a:r>
            <a:r>
              <a:rPr lang="es-ES_tradnl" altLang="ja-JP" u="sng" dirty="0">
                <a:latin typeface="Helvetica"/>
                <a:cs typeface="Helvetica"/>
              </a:rPr>
              <a:t>de México</a:t>
            </a:r>
            <a:r>
              <a:rPr lang="es-ES_tradnl" altLang="ja-JP" dirty="0">
                <a:latin typeface="Helvetica"/>
                <a:cs typeface="Helvetica"/>
              </a:rPr>
              <a:t> (identidad)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Los Casos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Acusativo</a:t>
            </a:r>
          </a:p>
          <a:p>
            <a:pPr marL="0" indent="0" algn="ctr">
              <a:buFontTx/>
              <a:buNone/>
            </a:pPr>
            <a:endParaRPr lang="es-ES_tradnl" sz="1600" dirty="0">
              <a:latin typeface="Helvetica"/>
              <a:cs typeface="Helvetica"/>
            </a:endParaRPr>
          </a:p>
          <a:p>
            <a:pPr marL="0" indent="0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Es el caso del objeto directo, el que recibe directamente la acci</a:t>
            </a:r>
            <a:r>
              <a:rPr lang="es-ES_tradnl" altLang="ja-JP" dirty="0">
                <a:latin typeface="Helvetica"/>
                <a:cs typeface="Helvetica"/>
              </a:rPr>
              <a:t>ón del verbo.</a:t>
            </a: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El ladr</a:t>
            </a:r>
            <a:r>
              <a:rPr lang="es-ES_tradnl" altLang="ja-JP" dirty="0">
                <a:latin typeface="Helvetica"/>
                <a:cs typeface="Helvetica"/>
              </a:rPr>
              <a:t>ón</a:t>
            </a:r>
            <a:r>
              <a:rPr lang="es-ES_tradnl" dirty="0">
                <a:latin typeface="Helvetica"/>
                <a:cs typeface="Helvetica"/>
              </a:rPr>
              <a:t> rob</a:t>
            </a:r>
            <a:r>
              <a:rPr lang="es-ES_tradnl" altLang="ja-JP" dirty="0">
                <a:latin typeface="Helvetica"/>
                <a:cs typeface="Helvetica"/>
              </a:rPr>
              <a:t>ó </a:t>
            </a:r>
            <a:r>
              <a:rPr lang="es-ES_tradnl" altLang="ja-JP" u="sng" dirty="0">
                <a:latin typeface="Helvetica"/>
                <a:cs typeface="Helvetica"/>
              </a:rPr>
              <a:t>la cartera</a:t>
            </a:r>
            <a:r>
              <a:rPr lang="es-ES_tradnl" altLang="ja-JP" dirty="0">
                <a:latin typeface="Helvetica"/>
                <a:cs typeface="Helvetica"/>
              </a:rPr>
              <a:t>.</a:t>
            </a: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El patrón dio </a:t>
            </a:r>
            <a:r>
              <a:rPr lang="es-ES_tradnl" altLang="ja-JP" u="sng" dirty="0">
                <a:latin typeface="Helvetica"/>
                <a:cs typeface="Helvetica"/>
              </a:rPr>
              <a:t>un bono</a:t>
            </a:r>
            <a:r>
              <a:rPr lang="es-ES_tradnl" altLang="ja-JP" dirty="0">
                <a:latin typeface="Helvetica"/>
                <a:cs typeface="Helvetica"/>
              </a:rPr>
              <a:t>.</a:t>
            </a: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El maestro enseñó </a:t>
            </a:r>
            <a:r>
              <a:rPr lang="es-ES_tradnl" altLang="ja-JP" u="sng" dirty="0">
                <a:latin typeface="Helvetica"/>
                <a:cs typeface="Helvetica"/>
              </a:rPr>
              <a:t>griego</a:t>
            </a:r>
            <a:r>
              <a:rPr lang="es-ES_tradnl" altLang="ja-JP" dirty="0">
                <a:latin typeface="Helvetica"/>
                <a:cs typeface="Helvetica"/>
              </a:rPr>
              <a:t>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Los Casos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Dativo</a:t>
            </a:r>
          </a:p>
          <a:p>
            <a:pPr marL="0" indent="0" algn="ctr">
              <a:buFontTx/>
              <a:buNone/>
            </a:pPr>
            <a:endParaRPr lang="es-ES_tradnl" sz="1600" dirty="0">
              <a:latin typeface="Helvetica"/>
              <a:cs typeface="Helvetica"/>
            </a:endParaRPr>
          </a:p>
          <a:p>
            <a:pPr marL="0" indent="0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Es el caso del objeto indirecto, el que recibe la consecuencia de la acci</a:t>
            </a:r>
            <a:r>
              <a:rPr lang="es-ES_tradnl" altLang="ja-JP" dirty="0">
                <a:latin typeface="Helvetica"/>
                <a:cs typeface="Helvetica"/>
              </a:rPr>
              <a:t>ón del verbo.</a:t>
            </a: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El ladr</a:t>
            </a:r>
            <a:r>
              <a:rPr lang="es-ES_tradnl" altLang="ja-JP" dirty="0">
                <a:latin typeface="Helvetica"/>
                <a:cs typeface="Helvetica"/>
              </a:rPr>
              <a:t>ón</a:t>
            </a:r>
            <a:r>
              <a:rPr lang="es-ES_tradnl" dirty="0">
                <a:latin typeface="Helvetica"/>
                <a:cs typeface="Helvetica"/>
              </a:rPr>
              <a:t> </a:t>
            </a:r>
            <a:r>
              <a:rPr lang="es-ES_tradnl" u="sng" dirty="0">
                <a:latin typeface="Helvetica"/>
                <a:cs typeface="Helvetica"/>
              </a:rPr>
              <a:t>me</a:t>
            </a:r>
            <a:r>
              <a:rPr lang="es-ES_tradnl" dirty="0">
                <a:latin typeface="Helvetica"/>
                <a:cs typeface="Helvetica"/>
              </a:rPr>
              <a:t> rob</a:t>
            </a:r>
            <a:r>
              <a:rPr lang="es-ES_tradnl" altLang="ja-JP" dirty="0">
                <a:latin typeface="Helvetica"/>
                <a:cs typeface="Helvetica"/>
              </a:rPr>
              <a:t>ó la cartera.</a:t>
            </a: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El patrón dio un bono </a:t>
            </a:r>
            <a:r>
              <a:rPr lang="es-ES_tradnl" altLang="ja-JP" u="sng" dirty="0">
                <a:latin typeface="Helvetica"/>
                <a:cs typeface="Helvetica"/>
              </a:rPr>
              <a:t>a los empleados</a:t>
            </a:r>
            <a:r>
              <a:rPr lang="es-ES_tradnl" altLang="ja-JP" dirty="0">
                <a:latin typeface="Helvetica"/>
                <a:cs typeface="Helvetica"/>
              </a:rPr>
              <a:t>.</a:t>
            </a: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El maestro enseñó griego </a:t>
            </a:r>
            <a:r>
              <a:rPr lang="es-ES_tradnl" altLang="ja-JP" u="sng" dirty="0">
                <a:latin typeface="Helvetica"/>
                <a:cs typeface="Helvetica"/>
              </a:rPr>
              <a:t>a los estudiantes</a:t>
            </a:r>
            <a:r>
              <a:rPr lang="es-ES_tradnl" altLang="ja-JP" dirty="0">
                <a:latin typeface="Helvetica"/>
                <a:cs typeface="Helvetica"/>
              </a:rPr>
              <a:t>.</a:t>
            </a:r>
          </a:p>
          <a:p>
            <a:pPr marL="0" indent="0" algn="ctr">
              <a:buFontTx/>
              <a:buNone/>
            </a:pPr>
            <a:endParaRPr lang="es-ES_tradnl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Casos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Vocativo</a:t>
            </a:r>
          </a:p>
          <a:p>
            <a:pPr marL="0" indent="0" algn="ctr">
              <a:buFontTx/>
              <a:buNone/>
            </a:pPr>
            <a:endParaRPr lang="es-ES_tradnl" sz="1600" dirty="0">
              <a:latin typeface="Helvetica"/>
              <a:cs typeface="Helvetica"/>
            </a:endParaRPr>
          </a:p>
          <a:p>
            <a:pPr marL="0" indent="0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Es el caso cuando se dirige directamente a alguien o algo.</a:t>
            </a:r>
          </a:p>
          <a:p>
            <a:pPr marL="0" indent="0" algn="ctr">
              <a:buFontTx/>
              <a:buNone/>
            </a:pPr>
            <a:r>
              <a:rPr lang="es-ES_tradnl" u="sng" dirty="0">
                <a:latin typeface="Helvetica"/>
                <a:cs typeface="Helvetica"/>
              </a:rPr>
              <a:t>Policía</a:t>
            </a:r>
            <a:r>
              <a:rPr lang="es-ES_tradnl" dirty="0">
                <a:latin typeface="Helvetica"/>
                <a:cs typeface="Helvetica"/>
              </a:rPr>
              <a:t>, ¡auxilio!</a:t>
            </a:r>
          </a:p>
          <a:p>
            <a:pPr marL="0" indent="0" algn="ctr">
              <a:buFontTx/>
              <a:buNone/>
            </a:pPr>
            <a:r>
              <a:rPr lang="es-ES_tradnl" u="sng" dirty="0">
                <a:latin typeface="Helvetica"/>
                <a:cs typeface="Helvetica"/>
              </a:rPr>
              <a:t>Mam</a:t>
            </a:r>
            <a:r>
              <a:rPr lang="es-ES_tradnl" altLang="ja-JP" u="sng" dirty="0">
                <a:latin typeface="Helvetica"/>
                <a:cs typeface="Helvetica"/>
              </a:rPr>
              <a:t>á</a:t>
            </a:r>
            <a:r>
              <a:rPr lang="es-ES_tradnl" altLang="ja-JP" dirty="0">
                <a:latin typeface="Helvetica"/>
                <a:cs typeface="Helvetica"/>
              </a:rPr>
              <a:t>, te quiero.</a:t>
            </a:r>
          </a:p>
          <a:p>
            <a:pPr marL="0" indent="0" algn="ctr">
              <a:buFontTx/>
              <a:buNone/>
            </a:pPr>
            <a:r>
              <a:rPr lang="es-ES_tradnl" altLang="ja-JP" u="sng" dirty="0">
                <a:latin typeface="Helvetica"/>
                <a:cs typeface="Helvetica"/>
              </a:rPr>
              <a:t>Maestro</a:t>
            </a:r>
            <a:r>
              <a:rPr lang="es-ES_tradnl" altLang="ja-JP" dirty="0">
                <a:latin typeface="Helvetica"/>
                <a:cs typeface="Helvetica"/>
              </a:rPr>
              <a:t>, muchas gracias.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Casos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Si fuera griego, ¿en cu</a:t>
            </a:r>
            <a:r>
              <a:rPr lang="es-ES_tradnl" altLang="ja-JP" dirty="0">
                <a:latin typeface="Helvetica"/>
                <a:cs typeface="Helvetica"/>
              </a:rPr>
              <a:t>ál caso sería la palabra </a:t>
            </a:r>
            <a:r>
              <a:rPr lang="es-ES_tradnl" altLang="ja-JP" i="1" dirty="0">
                <a:latin typeface="Helvetica"/>
                <a:cs typeface="Helvetica"/>
              </a:rPr>
              <a:t>iglesia </a:t>
            </a:r>
            <a:r>
              <a:rPr lang="es-ES_tradnl" altLang="ja-JP" dirty="0">
                <a:latin typeface="Helvetica"/>
                <a:cs typeface="Helvetica"/>
              </a:rPr>
              <a:t>en cada uno de los siguientes enunciados?</a:t>
            </a:r>
          </a:p>
          <a:p>
            <a:pPr marL="0" indent="0" algn="ctr">
              <a:buFontTx/>
              <a:buNone/>
            </a:pPr>
            <a:endParaRPr lang="es-ES_tradnl" altLang="ja-JP" sz="1600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El Señor edific</a:t>
            </a:r>
            <a:r>
              <a:rPr lang="es-ES_tradnl" altLang="ja-JP" dirty="0">
                <a:latin typeface="Helvetica"/>
                <a:cs typeface="Helvetica"/>
              </a:rPr>
              <a:t>ó la iglesia.</a:t>
            </a:r>
            <a:endParaRPr lang="es-ES_tradnl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El edificio de la iglesia es muy bonito.</a:t>
            </a: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La iglesia es muy buena.</a:t>
            </a:r>
            <a:endParaRPr lang="es-ES_tradnl" altLang="ja-JP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Iglesia, ¡despierta!</a:t>
            </a:r>
            <a:endParaRPr lang="es-ES_tradnl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Predicó el sermón a la iglesia.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Los Casos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Respuestas:</a:t>
            </a:r>
            <a:endParaRPr lang="es-ES_tradnl" altLang="ja-JP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endParaRPr lang="es-ES_tradnl" altLang="ja-JP" sz="1600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El Señor edific</a:t>
            </a:r>
            <a:r>
              <a:rPr lang="es-ES_tradnl" altLang="ja-JP" dirty="0">
                <a:latin typeface="Helvetica"/>
                <a:cs typeface="Helvetica"/>
              </a:rPr>
              <a:t>ó la iglesia. </a:t>
            </a:r>
            <a:r>
              <a:rPr lang="es-ES_tradnl" altLang="ja-JP" dirty="0">
                <a:solidFill>
                  <a:srgbClr val="FF0000"/>
                </a:solidFill>
                <a:latin typeface="Helvetica"/>
                <a:cs typeface="Helvetica"/>
              </a:rPr>
              <a:t>Acusativo</a:t>
            </a:r>
            <a:endParaRPr lang="es-ES_tradnl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El edificio de la iglesia es muy bonito. </a:t>
            </a:r>
            <a:r>
              <a:rPr lang="es-ES_tradnl" dirty="0">
                <a:solidFill>
                  <a:srgbClr val="FF0000"/>
                </a:solidFill>
                <a:latin typeface="Helvetica"/>
                <a:cs typeface="Helvetica"/>
              </a:rPr>
              <a:t>Genitivo</a:t>
            </a:r>
            <a:endParaRPr lang="es-ES_tradnl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La iglesia es muy buena. </a:t>
            </a:r>
            <a:r>
              <a:rPr lang="es-ES_tradnl" dirty="0">
                <a:solidFill>
                  <a:srgbClr val="FF0000"/>
                </a:solidFill>
                <a:latin typeface="Helvetica"/>
                <a:cs typeface="Helvetica"/>
              </a:rPr>
              <a:t>Nominativo</a:t>
            </a:r>
            <a:endParaRPr lang="es-ES_tradnl" altLang="ja-JP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Iglesia, ¡despierta! </a:t>
            </a:r>
            <a:r>
              <a:rPr lang="es-ES_tradnl" altLang="ja-JP" dirty="0">
                <a:solidFill>
                  <a:srgbClr val="FF0000"/>
                </a:solidFill>
                <a:latin typeface="Helvetica"/>
                <a:cs typeface="Helvetica"/>
              </a:rPr>
              <a:t>Vocativo</a:t>
            </a:r>
            <a:endParaRPr lang="es-ES_tradnl" dirty="0">
              <a:latin typeface="Helvetica"/>
              <a:cs typeface="Helvetica"/>
            </a:endParaRPr>
          </a:p>
          <a:p>
            <a:pPr marL="0" indent="0" algn="ctr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Predicó el sermón a la iglesia. </a:t>
            </a:r>
            <a:r>
              <a:rPr lang="es-ES_tradnl" altLang="ja-JP" dirty="0">
                <a:solidFill>
                  <a:srgbClr val="FF0000"/>
                </a:solidFill>
                <a:latin typeface="Helvetica"/>
                <a:cs typeface="Helvetica"/>
              </a:rPr>
              <a:t>Dativo</a:t>
            </a:r>
            <a:endParaRPr lang="es-ES_tradnl" altLang="ja-JP" dirty="0">
              <a:latin typeface="Helvetica"/>
              <a:cs typeface="Helvetica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Los Casos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Papel.thmx</Template>
  <TotalTime>147</TotalTime>
  <Words>669</Words>
  <Application>Microsoft Macintosh PowerPoint</Application>
  <PresentationFormat>Presentación en pantalla (4:3)</PresentationFormat>
  <Paragraphs>136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ＭＳ Ｐゴシック</vt:lpstr>
      <vt:lpstr>Osaka</vt:lpstr>
      <vt:lpstr>Times</vt:lpstr>
      <vt:lpstr>Lucida Grande</vt:lpstr>
      <vt:lpstr>Symbol</vt:lpstr>
      <vt:lpstr>Papel</vt:lpstr>
      <vt:lpstr>El Griego Coiné</vt:lpstr>
      <vt:lpstr>Elementos de la declinación</vt:lpstr>
      <vt:lpstr>Los Casos</vt:lpstr>
      <vt:lpstr>Los Casos</vt:lpstr>
      <vt:lpstr>Los Casos</vt:lpstr>
      <vt:lpstr>Los Casos</vt:lpstr>
      <vt:lpstr>Los Casos</vt:lpstr>
      <vt:lpstr>Los Casos</vt:lpstr>
      <vt:lpstr>Los Casos</vt:lpstr>
      <vt:lpstr>El Artículo Definido</vt:lpstr>
      <vt:lpstr>El Artículo Definido</vt:lpstr>
      <vt:lpstr>El Artículo Definido</vt:lpstr>
      <vt:lpstr>El Artículo Definido</vt:lpstr>
      <vt:lpstr>El Uso del Artículo Definido</vt:lpstr>
      <vt:lpstr>Identificar Artículos Definidos</vt:lpstr>
      <vt:lpstr>Fe de errata: lección 3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32</cp:revision>
  <dcterms:created xsi:type="dcterms:W3CDTF">2010-01-19T22:42:04Z</dcterms:created>
  <dcterms:modified xsi:type="dcterms:W3CDTF">2012-09-28T20:30:13Z</dcterms:modified>
</cp:coreProperties>
</file>