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audio1.bin" ContentType="audio/unknown"/>
  <Override PartName="/ppt/media/audio2.bin" ContentType="audio/unknown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303" r:id="rId3"/>
    <p:sldId id="289" r:id="rId4"/>
    <p:sldId id="290" r:id="rId5"/>
    <p:sldId id="291" r:id="rId6"/>
    <p:sldId id="292" r:id="rId7"/>
    <p:sldId id="293" r:id="rId8"/>
    <p:sldId id="294" r:id="rId9"/>
    <p:sldId id="296" r:id="rId10"/>
    <p:sldId id="295" r:id="rId11"/>
    <p:sldId id="297" r:id="rId12"/>
    <p:sldId id="299" r:id="rId13"/>
    <p:sldId id="300" r:id="rId14"/>
    <p:sldId id="301" r:id="rId15"/>
    <p:sldId id="30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741"/>
    <a:srgbClr val="FFDC14"/>
    <a:srgbClr val="FF9815"/>
    <a:srgbClr val="045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6" autoAdjust="0"/>
    <p:restoredTop sz="90929"/>
  </p:normalViewPr>
  <p:slideViewPr>
    <p:cSldViewPr>
      <p:cViewPr>
        <p:scale>
          <a:sx n="100" d="100"/>
          <a:sy n="100" d="100"/>
        </p:scale>
        <p:origin x="-130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F77DC3-471C-4C46-ADBE-4D2D819CBC6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67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FD9895-A043-274A-AB07-FEE5CBBB15DD}" type="slidenum">
              <a:rPr lang="en-US"/>
              <a:pPr/>
              <a:t>2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50D77-282A-A642-92FE-8440978CB981}" type="slidenum">
              <a:rPr lang="en-US"/>
              <a:pPr/>
              <a:t>11</a:t>
            </a:fld>
            <a:endParaRPr lang="en-US"/>
          </a:p>
        </p:txBody>
      </p:sp>
      <p:sp>
        <p:nvSpPr>
          <p:cNvPr id="2109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BFAA0-D1BD-314E-BDA9-394DCD1C381F}" type="slidenum">
              <a:rPr lang="en-US"/>
              <a:pPr/>
              <a:t>12</a:t>
            </a:fld>
            <a:endParaRPr lang="en-US"/>
          </a:p>
        </p:txBody>
      </p:sp>
      <p:sp>
        <p:nvSpPr>
          <p:cNvPr id="2129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7C4D7-3044-174C-A005-AE45BFEB1617}" type="slidenum">
              <a:rPr lang="en-US"/>
              <a:pPr/>
              <a:t>13</a:t>
            </a:fld>
            <a:endParaRPr lang="en-US"/>
          </a:p>
        </p:txBody>
      </p:sp>
      <p:sp>
        <p:nvSpPr>
          <p:cNvPr id="2150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453B9-05AF-4346-8867-835CFF80C636}" type="slidenum">
              <a:rPr lang="en-US"/>
              <a:pPr/>
              <a:t>14</a:t>
            </a:fld>
            <a:endParaRPr lang="en-US"/>
          </a:p>
        </p:txBody>
      </p:sp>
      <p:sp>
        <p:nvSpPr>
          <p:cNvPr id="2170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2B4B4-2182-AF48-ADD4-00F2A186B924}" type="slidenum">
              <a:rPr lang="en-US"/>
              <a:pPr/>
              <a:t>3</a:t>
            </a:fld>
            <a:endParaRPr lang="en-US"/>
          </a:p>
        </p:txBody>
      </p:sp>
      <p:sp>
        <p:nvSpPr>
          <p:cNvPr id="1925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3784AE-C0A2-3F4D-BF15-5D2A5378593D}" type="slidenum">
              <a:rPr lang="en-US"/>
              <a:pPr/>
              <a:t>4</a:t>
            </a:fld>
            <a:endParaRPr lang="en-US"/>
          </a:p>
        </p:txBody>
      </p:sp>
      <p:sp>
        <p:nvSpPr>
          <p:cNvPr id="1945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7DF22-ECFA-CA4E-B3D5-0A8DD3116E61}" type="slidenum">
              <a:rPr lang="en-US"/>
              <a:pPr/>
              <a:t>5</a:t>
            </a:fld>
            <a:endParaRPr lang="en-US"/>
          </a:p>
        </p:txBody>
      </p:sp>
      <p:sp>
        <p:nvSpPr>
          <p:cNvPr id="1966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42476-99F8-6945-81E6-CE4277E877B5}" type="slidenum">
              <a:rPr lang="en-US"/>
              <a:pPr/>
              <a:t>6</a:t>
            </a:fld>
            <a:endParaRPr lang="en-US"/>
          </a:p>
        </p:txBody>
      </p:sp>
      <p:sp>
        <p:nvSpPr>
          <p:cNvPr id="1986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46C2C-AF45-0D4E-825B-EEDAD7A0DEB4}" type="slidenum">
              <a:rPr lang="en-US"/>
              <a:pPr/>
              <a:t>7</a:t>
            </a:fld>
            <a:endParaRPr lang="en-US"/>
          </a:p>
        </p:txBody>
      </p:sp>
      <p:sp>
        <p:nvSpPr>
          <p:cNvPr id="2007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24C7B-835B-F247-94AD-6C514E7AE3D0}" type="slidenum">
              <a:rPr lang="en-US"/>
              <a:pPr/>
              <a:t>8</a:t>
            </a:fld>
            <a:endParaRPr lang="en-US"/>
          </a:p>
        </p:txBody>
      </p:sp>
      <p:sp>
        <p:nvSpPr>
          <p:cNvPr id="2048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3E87A-8941-8D45-9338-8BD70135EF19}" type="slidenum">
              <a:rPr lang="en-US"/>
              <a:pPr/>
              <a:t>9</a:t>
            </a:fld>
            <a:endParaRPr lang="en-US"/>
          </a:p>
        </p:txBody>
      </p:sp>
      <p:sp>
        <p:nvSpPr>
          <p:cNvPr id="2027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6BF88-1765-6740-875A-45CEAA9A0DA3}" type="slidenum">
              <a:rPr lang="en-US"/>
              <a:pPr/>
              <a:t>10</a:t>
            </a:fld>
            <a:endParaRPr lang="en-US"/>
          </a:p>
        </p:txBody>
      </p:sp>
      <p:sp>
        <p:nvSpPr>
          <p:cNvPr id="2068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b="1" i="1">
              <a:solidFill>
                <a:schemeClr val="bg1"/>
              </a:solidFill>
              <a:latin typeface="Georgia" charset="0"/>
              <a:cs typeface="Lucida Gran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72FD9-E516-134C-9191-86453CC9F62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5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8B619-2C0E-D343-B204-4C3DEA2F8D1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0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7F1A8-3586-534B-9A8F-52888524EDE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13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872FD9-E516-134C-9191-86453CC9F6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A616E7-3189-0C43-A29B-C0E0742E54F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7D0A-7D02-5742-B22D-84A83730283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DDA5-B7B5-7147-93BA-530C66DAA07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1D03-B53F-0544-9BDD-86146C1A692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033F-0EE1-9046-B2F3-8F1AF170E65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616F-975B-9C41-9B48-4CD4EF57DC7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4B8E7C-A93D-C44F-9A5B-C8031715B79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616E7-3189-0C43-A29B-C0E0742E54F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43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F251E3-49AC-5641-AC48-19AED516F2D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B619-2C0E-D343-B204-4C3DEA2F8D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F1A8-3586-534B-9A8F-52888524EDE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B7D0A-7D02-5742-B22D-84A83730283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8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7DDA5-B7B5-7147-93BA-530C66DAA07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8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11D03-B53F-0544-9BDD-86146C1A692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3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C033F-0EE1-9046-B2F3-8F1AF170E65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8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4616F-975B-9C41-9B48-4CD4EF57DC7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1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B8E7C-A93D-C44F-9A5B-C8031715B79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251E3-49AC-5641-AC48-19AED516F2D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5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B820ED-0B97-C340-B4DA-E84CB8BCFEE8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AB820ED-0B97-C340-B4DA-E84CB8BCFEE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ermuthsgreekbook.wordpress.com/2008/02/20/greek-indicative-verbs-powerpoin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Estoy agradecido a</a:t>
            </a:r>
          </a:p>
          <a:p>
            <a:pPr algn="ctr">
              <a:buFontTx/>
              <a:buNone/>
            </a:pPr>
            <a:r>
              <a:rPr lang="es-ES_tradnl" i="1" dirty="0" err="1">
                <a:latin typeface="Helvetica"/>
                <a:cs typeface="Helvetica"/>
              </a:rPr>
              <a:t>Wermuth’s</a:t>
            </a:r>
            <a:r>
              <a:rPr lang="es-ES_tradnl" i="1" dirty="0">
                <a:latin typeface="Helvetica"/>
                <a:cs typeface="Helvetica"/>
              </a:rPr>
              <a:t> </a:t>
            </a:r>
            <a:r>
              <a:rPr lang="es-ES_tradnl" i="1" dirty="0" err="1">
                <a:latin typeface="Helvetica"/>
                <a:cs typeface="Helvetica"/>
              </a:rPr>
              <a:t>Greekbook</a:t>
            </a:r>
            <a:endParaRPr lang="es-ES_tradnl" dirty="0">
              <a:latin typeface="Helvetica"/>
              <a:cs typeface="Helvetica"/>
            </a:endParaRPr>
          </a:p>
          <a:p>
            <a:pPr algn="ctr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por esta presentaci</a:t>
            </a:r>
            <a:r>
              <a:rPr lang="es-ES_tradnl" altLang="ja-JP" dirty="0">
                <a:latin typeface="Helvetica"/>
                <a:cs typeface="Helvetica"/>
              </a:rPr>
              <a:t>ón de los verbos indicativos.</a:t>
            </a:r>
            <a:endParaRPr lang="es-ES_tradnl" dirty="0">
              <a:latin typeface="Helvetica"/>
              <a:cs typeface="Helvetica"/>
            </a:endParaRPr>
          </a:p>
          <a:p>
            <a:pPr algn="ctr">
              <a:buFontTx/>
              <a:buNone/>
            </a:pPr>
            <a:r>
              <a:rPr lang="es-ES_tradnl" sz="2000" dirty="0">
                <a:latin typeface="Helvetica"/>
                <a:cs typeface="Helvetica"/>
                <a:hlinkClick r:id="rId2"/>
              </a:rPr>
              <a:t>http://wermuthsgreekbook.wordpress.com/2008/02/20/greek-indicative-verbs-powerpoint/</a:t>
            </a:r>
            <a:endParaRPr lang="es-ES_tradnl" dirty="0">
              <a:latin typeface="Helvetica"/>
              <a:cs typeface="Helvetica"/>
            </a:endParaRPr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Agradecimiento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800"/>
            <a:ext cx="7772400" cy="457200"/>
          </a:xfrm>
        </p:spPr>
        <p:txBody>
          <a:bodyPr/>
          <a:lstStyle/>
          <a:p>
            <a:r>
              <a:rPr lang="en-US" sz="1600">
                <a:solidFill>
                  <a:schemeClr val="bg1"/>
                </a:solidFill>
                <a:latin typeface="Georgia" charset="0"/>
              </a:rPr>
              <a:t>GREEK 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“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INDICATIVE MODE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”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 VERBS FORMATION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05828" name="Line 4"/>
          <p:cNvSpPr>
            <a:spLocks noChangeShapeType="1"/>
          </p:cNvSpPr>
          <p:nvPr/>
        </p:nvSpPr>
        <p:spPr bwMode="auto">
          <a:xfrm>
            <a:off x="41275" y="485775"/>
            <a:ext cx="90090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990600" y="554038"/>
            <a:ext cx="396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  <a:endParaRPr lang="en-US" sz="1000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205830" name="Line 6"/>
          <p:cNvSpPr>
            <a:spLocks noChangeShapeType="1"/>
          </p:cNvSpPr>
          <p:nvPr/>
        </p:nvSpPr>
        <p:spPr bwMode="auto">
          <a:xfrm>
            <a:off x="977900" y="490538"/>
            <a:ext cx="0" cy="6329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31" name="Line 7"/>
          <p:cNvSpPr>
            <a:spLocks noChangeShapeType="1"/>
          </p:cNvSpPr>
          <p:nvPr/>
        </p:nvSpPr>
        <p:spPr bwMode="auto">
          <a:xfrm>
            <a:off x="990600" y="800100"/>
            <a:ext cx="39687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>
            <a:off x="977900" y="1117600"/>
            <a:ext cx="39703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33" name="Text Box 9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205834" name="Text Box 10"/>
          <p:cNvSpPr txBox="1">
            <a:spLocks noChangeArrowheads="1"/>
          </p:cNvSpPr>
          <p:nvPr/>
        </p:nvSpPr>
        <p:spPr bwMode="auto">
          <a:xfrm>
            <a:off x="76200" y="8001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205835" name="Line 11"/>
          <p:cNvSpPr>
            <a:spLocks noChangeShapeType="1"/>
          </p:cNvSpPr>
          <p:nvPr/>
        </p:nvSpPr>
        <p:spPr bwMode="auto">
          <a:xfrm>
            <a:off x="228600" y="2197100"/>
            <a:ext cx="46482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36" name="Text Box 12"/>
          <p:cNvSpPr txBox="1">
            <a:spLocks noChangeArrowheads="1"/>
          </p:cNvSpPr>
          <p:nvPr/>
        </p:nvSpPr>
        <p:spPr bwMode="auto">
          <a:xfrm>
            <a:off x="10255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5837" name="Text Box 13"/>
          <p:cNvSpPr txBox="1">
            <a:spLocks noChangeArrowheads="1"/>
          </p:cNvSpPr>
          <p:nvPr/>
        </p:nvSpPr>
        <p:spPr bwMode="auto">
          <a:xfrm>
            <a:off x="989013" y="11826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38" name="Text Box 14"/>
          <p:cNvSpPr txBox="1">
            <a:spLocks noChangeArrowheads="1"/>
          </p:cNvSpPr>
          <p:nvPr/>
        </p:nvSpPr>
        <p:spPr bwMode="auto">
          <a:xfrm>
            <a:off x="968375" y="14922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968375" y="18113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40" name="Line 16"/>
          <p:cNvSpPr>
            <a:spLocks noChangeShapeType="1"/>
          </p:cNvSpPr>
          <p:nvPr/>
        </p:nvSpPr>
        <p:spPr bwMode="auto">
          <a:xfrm>
            <a:off x="1816100" y="815975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41" name="Text Box 17"/>
          <p:cNvSpPr txBox="1">
            <a:spLocks noChangeArrowheads="1"/>
          </p:cNvSpPr>
          <p:nvPr/>
        </p:nvSpPr>
        <p:spPr bwMode="auto">
          <a:xfrm>
            <a:off x="9858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842" name="Text Box 18"/>
          <p:cNvSpPr txBox="1">
            <a:spLocks noChangeArrowheads="1"/>
          </p:cNvSpPr>
          <p:nvPr/>
        </p:nvSpPr>
        <p:spPr bwMode="auto">
          <a:xfrm>
            <a:off x="9652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965200" y="31623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ουσι(ν)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977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n-US" sz="1400"/>
          </a:p>
        </p:txBody>
      </p:sp>
      <p:sp>
        <p:nvSpPr>
          <p:cNvPr id="205845" name="Text Box 21"/>
          <p:cNvSpPr txBox="1">
            <a:spLocks noChangeArrowheads="1"/>
          </p:cNvSpPr>
          <p:nvPr/>
        </p:nvSpPr>
        <p:spPr bwMode="auto">
          <a:xfrm>
            <a:off x="546100" y="36449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 &amp; PASSIVE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</a:p>
        </p:txBody>
      </p:sp>
      <p:sp>
        <p:nvSpPr>
          <p:cNvPr id="205846" name="Line 22"/>
          <p:cNvSpPr>
            <a:spLocks noChangeShapeType="1"/>
          </p:cNvSpPr>
          <p:nvPr/>
        </p:nvSpPr>
        <p:spPr bwMode="auto">
          <a:xfrm>
            <a:off x="1752600" y="3886200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47" name="Line 23"/>
          <p:cNvSpPr>
            <a:spLocks noChangeShapeType="1"/>
          </p:cNvSpPr>
          <p:nvPr/>
        </p:nvSpPr>
        <p:spPr bwMode="auto">
          <a:xfrm>
            <a:off x="965200" y="4241800"/>
            <a:ext cx="39830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48" name="Line 24"/>
          <p:cNvSpPr>
            <a:spLocks noChangeShapeType="1"/>
          </p:cNvSpPr>
          <p:nvPr/>
        </p:nvSpPr>
        <p:spPr bwMode="auto">
          <a:xfrm>
            <a:off x="977900" y="3886200"/>
            <a:ext cx="39814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49" name="Text Box 25"/>
          <p:cNvSpPr txBox="1">
            <a:spLocks noChangeArrowheads="1"/>
          </p:cNvSpPr>
          <p:nvPr/>
        </p:nvSpPr>
        <p:spPr bwMode="auto">
          <a:xfrm>
            <a:off x="9779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n-US" sz="1400"/>
          </a:p>
        </p:txBody>
      </p:sp>
      <p:sp>
        <p:nvSpPr>
          <p:cNvPr id="205850" name="Text Box 26"/>
          <p:cNvSpPr txBox="1">
            <a:spLocks noChangeArrowheads="1"/>
          </p:cNvSpPr>
          <p:nvPr/>
        </p:nvSpPr>
        <p:spPr bwMode="auto">
          <a:xfrm>
            <a:off x="10255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989013" y="4319588"/>
            <a:ext cx="992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852" name="Text Box 28"/>
          <p:cNvSpPr txBox="1">
            <a:spLocks noChangeArrowheads="1"/>
          </p:cNvSpPr>
          <p:nvPr/>
        </p:nvSpPr>
        <p:spPr bwMode="auto">
          <a:xfrm>
            <a:off x="968375" y="4616450"/>
            <a:ext cx="927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ῃ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53" name="Text Box 29"/>
          <p:cNvSpPr txBox="1">
            <a:spLocks noChangeArrowheads="1"/>
          </p:cNvSpPr>
          <p:nvPr/>
        </p:nvSpPr>
        <p:spPr bwMode="auto">
          <a:xfrm>
            <a:off x="9683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05854" name="Text Box 30"/>
          <p:cNvSpPr txBox="1">
            <a:spLocks noChangeArrowheads="1"/>
          </p:cNvSpPr>
          <p:nvPr/>
        </p:nvSpPr>
        <p:spPr bwMode="auto">
          <a:xfrm>
            <a:off x="9731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55" name="Text Box 31"/>
          <p:cNvSpPr txBox="1">
            <a:spLocks noChangeArrowheads="1"/>
          </p:cNvSpPr>
          <p:nvPr/>
        </p:nvSpPr>
        <p:spPr bwMode="auto">
          <a:xfrm>
            <a:off x="965200" y="59801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05856" name="Text Box 32"/>
          <p:cNvSpPr txBox="1">
            <a:spLocks noChangeArrowheads="1"/>
          </p:cNvSpPr>
          <p:nvPr/>
        </p:nvSpPr>
        <p:spPr bwMode="auto">
          <a:xfrm>
            <a:off x="9652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857" name="Line 33"/>
          <p:cNvSpPr>
            <a:spLocks noChangeShapeType="1"/>
          </p:cNvSpPr>
          <p:nvPr/>
        </p:nvSpPr>
        <p:spPr bwMode="auto">
          <a:xfrm>
            <a:off x="25146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58" name="Line 34"/>
          <p:cNvSpPr>
            <a:spLocks noChangeShapeType="1"/>
          </p:cNvSpPr>
          <p:nvPr/>
        </p:nvSpPr>
        <p:spPr bwMode="auto">
          <a:xfrm>
            <a:off x="24892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59" name="Line 35"/>
          <p:cNvSpPr>
            <a:spLocks noChangeShapeType="1"/>
          </p:cNvSpPr>
          <p:nvPr/>
        </p:nvSpPr>
        <p:spPr bwMode="auto">
          <a:xfrm>
            <a:off x="33274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60" name="Line 36"/>
          <p:cNvSpPr>
            <a:spLocks noChangeShapeType="1"/>
          </p:cNvSpPr>
          <p:nvPr/>
        </p:nvSpPr>
        <p:spPr bwMode="auto">
          <a:xfrm>
            <a:off x="33274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61" name="Line 37"/>
          <p:cNvSpPr>
            <a:spLocks noChangeShapeType="1"/>
          </p:cNvSpPr>
          <p:nvPr/>
        </p:nvSpPr>
        <p:spPr bwMode="auto">
          <a:xfrm>
            <a:off x="215900" y="5359400"/>
            <a:ext cx="4699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62" name="Text Box 38"/>
          <p:cNvSpPr txBox="1">
            <a:spLocks noChangeArrowheads="1"/>
          </p:cNvSpPr>
          <p:nvPr/>
        </p:nvSpPr>
        <p:spPr bwMode="auto">
          <a:xfrm>
            <a:off x="2501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3</a:t>
            </a:r>
            <a:endParaRPr lang="en-US" sz="1400"/>
          </a:p>
        </p:txBody>
      </p:sp>
      <p:sp>
        <p:nvSpPr>
          <p:cNvPr id="205863" name="Text Box 39"/>
          <p:cNvSpPr txBox="1">
            <a:spLocks noChangeArrowheads="1"/>
          </p:cNvSpPr>
          <p:nvPr/>
        </p:nvSpPr>
        <p:spPr bwMode="auto">
          <a:xfrm>
            <a:off x="28670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5864" name="Text Box 40"/>
          <p:cNvSpPr txBox="1">
            <a:spLocks noChangeArrowheads="1"/>
          </p:cNvSpPr>
          <p:nvPr/>
        </p:nvSpPr>
        <p:spPr bwMode="auto">
          <a:xfrm>
            <a:off x="25892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865" name="Text Box 41"/>
          <p:cNvSpPr txBox="1">
            <a:spLocks noChangeArrowheads="1"/>
          </p:cNvSpPr>
          <p:nvPr/>
        </p:nvSpPr>
        <p:spPr bwMode="auto">
          <a:xfrm>
            <a:off x="25685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866" name="Text Box 42"/>
          <p:cNvSpPr txBox="1">
            <a:spLocks noChangeArrowheads="1"/>
          </p:cNvSpPr>
          <p:nvPr/>
        </p:nvSpPr>
        <p:spPr bwMode="auto">
          <a:xfrm>
            <a:off x="25685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5867" name="Text Box 43"/>
          <p:cNvSpPr txBox="1">
            <a:spLocks noChangeArrowheads="1"/>
          </p:cNvSpPr>
          <p:nvPr/>
        </p:nvSpPr>
        <p:spPr bwMode="auto">
          <a:xfrm>
            <a:off x="25733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868" name="Text Box 44"/>
          <p:cNvSpPr txBox="1">
            <a:spLocks noChangeArrowheads="1"/>
          </p:cNvSpPr>
          <p:nvPr/>
        </p:nvSpPr>
        <p:spPr bwMode="auto">
          <a:xfrm>
            <a:off x="25654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869" name="Text Box 45"/>
          <p:cNvSpPr txBox="1">
            <a:spLocks noChangeArrowheads="1"/>
          </p:cNvSpPr>
          <p:nvPr/>
        </p:nvSpPr>
        <p:spPr bwMode="auto">
          <a:xfrm>
            <a:off x="25654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5870" name="Text Box 46"/>
          <p:cNvSpPr txBox="1">
            <a:spLocks noChangeArrowheads="1"/>
          </p:cNvSpPr>
          <p:nvPr/>
        </p:nvSpPr>
        <p:spPr bwMode="auto">
          <a:xfrm>
            <a:off x="24765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4</a:t>
            </a:r>
            <a:endParaRPr lang="en-US" sz="1400"/>
          </a:p>
        </p:txBody>
      </p:sp>
      <p:sp>
        <p:nvSpPr>
          <p:cNvPr id="205871" name="Text Box 47"/>
          <p:cNvSpPr txBox="1">
            <a:spLocks noChangeArrowheads="1"/>
          </p:cNvSpPr>
          <p:nvPr/>
        </p:nvSpPr>
        <p:spPr bwMode="auto">
          <a:xfrm>
            <a:off x="28670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5872" name="Text Box 48"/>
          <p:cNvSpPr txBox="1">
            <a:spLocks noChangeArrowheads="1"/>
          </p:cNvSpPr>
          <p:nvPr/>
        </p:nvSpPr>
        <p:spPr bwMode="auto">
          <a:xfrm>
            <a:off x="2525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ομην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873" name="Text Box 49"/>
          <p:cNvSpPr txBox="1">
            <a:spLocks noChangeArrowheads="1"/>
          </p:cNvSpPr>
          <p:nvPr/>
        </p:nvSpPr>
        <p:spPr bwMode="auto">
          <a:xfrm>
            <a:off x="2505075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74" name="Text Box 50"/>
          <p:cNvSpPr txBox="1">
            <a:spLocks noChangeArrowheads="1"/>
          </p:cNvSpPr>
          <p:nvPr/>
        </p:nvSpPr>
        <p:spPr bwMode="auto">
          <a:xfrm>
            <a:off x="2505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ετο</a:t>
            </a:r>
          </a:p>
        </p:txBody>
      </p:sp>
      <p:sp>
        <p:nvSpPr>
          <p:cNvPr id="205875" name="Text Box 51"/>
          <p:cNvSpPr txBox="1">
            <a:spLocks noChangeArrowheads="1"/>
          </p:cNvSpPr>
          <p:nvPr/>
        </p:nvSpPr>
        <p:spPr bwMode="auto">
          <a:xfrm>
            <a:off x="25098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876" name="Text Box 52"/>
          <p:cNvSpPr txBox="1">
            <a:spLocks noChangeArrowheads="1"/>
          </p:cNvSpPr>
          <p:nvPr/>
        </p:nvSpPr>
        <p:spPr bwMode="auto">
          <a:xfrm>
            <a:off x="2501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05877" name="Text Box 53"/>
          <p:cNvSpPr txBox="1">
            <a:spLocks noChangeArrowheads="1"/>
          </p:cNvSpPr>
          <p:nvPr/>
        </p:nvSpPr>
        <p:spPr bwMode="auto">
          <a:xfrm>
            <a:off x="2501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78" name="Line 54"/>
          <p:cNvSpPr>
            <a:spLocks noChangeShapeType="1"/>
          </p:cNvSpPr>
          <p:nvPr/>
        </p:nvSpPr>
        <p:spPr bwMode="auto">
          <a:xfrm>
            <a:off x="42037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79" name="Line 55"/>
          <p:cNvSpPr>
            <a:spLocks noChangeShapeType="1"/>
          </p:cNvSpPr>
          <p:nvPr/>
        </p:nvSpPr>
        <p:spPr bwMode="auto">
          <a:xfrm>
            <a:off x="42037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80" name="Text Box 56"/>
          <p:cNvSpPr txBox="1">
            <a:spLocks noChangeArrowheads="1"/>
          </p:cNvSpPr>
          <p:nvPr/>
        </p:nvSpPr>
        <p:spPr bwMode="auto">
          <a:xfrm>
            <a:off x="3352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81" name="Text Box 57"/>
          <p:cNvSpPr txBox="1">
            <a:spLocks noChangeArrowheads="1"/>
          </p:cNvSpPr>
          <p:nvPr/>
        </p:nvSpPr>
        <p:spPr bwMode="auto">
          <a:xfrm>
            <a:off x="34909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82" name="Text Box 58"/>
          <p:cNvSpPr txBox="1">
            <a:spLocks noChangeArrowheads="1"/>
          </p:cNvSpPr>
          <p:nvPr/>
        </p:nvSpPr>
        <p:spPr bwMode="auto">
          <a:xfrm>
            <a:off x="34702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83" name="Text Box 59"/>
          <p:cNvSpPr txBox="1">
            <a:spLocks noChangeArrowheads="1"/>
          </p:cNvSpPr>
          <p:nvPr/>
        </p:nvSpPr>
        <p:spPr bwMode="auto">
          <a:xfrm>
            <a:off x="34702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5884" name="Text Box 60"/>
          <p:cNvSpPr txBox="1">
            <a:spLocks noChangeArrowheads="1"/>
          </p:cNvSpPr>
          <p:nvPr/>
        </p:nvSpPr>
        <p:spPr bwMode="auto">
          <a:xfrm>
            <a:off x="34877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85" name="Text Box 61"/>
          <p:cNvSpPr txBox="1">
            <a:spLocks noChangeArrowheads="1"/>
          </p:cNvSpPr>
          <p:nvPr/>
        </p:nvSpPr>
        <p:spPr bwMode="auto">
          <a:xfrm>
            <a:off x="34798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ατε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86" name="Text Box 62"/>
          <p:cNvSpPr txBox="1">
            <a:spLocks noChangeArrowheads="1"/>
          </p:cNvSpPr>
          <p:nvPr/>
        </p:nvSpPr>
        <p:spPr bwMode="auto">
          <a:xfrm>
            <a:off x="34798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5887" name="Text Box 63"/>
          <p:cNvSpPr txBox="1">
            <a:spLocks noChangeArrowheads="1"/>
          </p:cNvSpPr>
          <p:nvPr/>
        </p:nvSpPr>
        <p:spPr bwMode="auto">
          <a:xfrm>
            <a:off x="33528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 baseline="30000">
              <a:solidFill>
                <a:srgbClr val="FFDC14"/>
              </a:solidFill>
              <a:latin typeface="Lucida Grande" charset="0"/>
            </a:endParaRPr>
          </a:p>
        </p:txBody>
      </p:sp>
      <p:sp>
        <p:nvSpPr>
          <p:cNvPr id="205888" name="Text Box 64"/>
          <p:cNvSpPr txBox="1">
            <a:spLocks noChangeArrowheads="1"/>
          </p:cNvSpPr>
          <p:nvPr/>
        </p:nvSpPr>
        <p:spPr bwMode="auto">
          <a:xfrm>
            <a:off x="37052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5889" name="Text Box 65"/>
          <p:cNvSpPr txBox="1">
            <a:spLocks noChangeArrowheads="1"/>
          </p:cNvSpPr>
          <p:nvPr/>
        </p:nvSpPr>
        <p:spPr bwMode="auto">
          <a:xfrm>
            <a:off x="3414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αμην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90" name="Text Box 66"/>
          <p:cNvSpPr txBox="1">
            <a:spLocks noChangeArrowheads="1"/>
          </p:cNvSpPr>
          <p:nvPr/>
        </p:nvSpPr>
        <p:spPr bwMode="auto">
          <a:xfrm>
            <a:off x="3394075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 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91" name="Text Box 67"/>
          <p:cNvSpPr txBox="1">
            <a:spLocks noChangeArrowheads="1"/>
          </p:cNvSpPr>
          <p:nvPr/>
        </p:nvSpPr>
        <p:spPr bwMode="auto">
          <a:xfrm>
            <a:off x="3394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ατο</a:t>
            </a:r>
          </a:p>
        </p:txBody>
      </p:sp>
      <p:sp>
        <p:nvSpPr>
          <p:cNvPr id="205892" name="Text Box 68"/>
          <p:cNvSpPr txBox="1">
            <a:spLocks noChangeArrowheads="1"/>
          </p:cNvSpPr>
          <p:nvPr/>
        </p:nvSpPr>
        <p:spPr bwMode="auto">
          <a:xfrm>
            <a:off x="3398838" y="56832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93" name="Text Box 69"/>
          <p:cNvSpPr txBox="1">
            <a:spLocks noChangeArrowheads="1"/>
          </p:cNvSpPr>
          <p:nvPr/>
        </p:nvSpPr>
        <p:spPr bwMode="auto">
          <a:xfrm>
            <a:off x="3390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ασθε</a:t>
            </a:r>
          </a:p>
        </p:txBody>
      </p:sp>
      <p:sp>
        <p:nvSpPr>
          <p:cNvPr id="205894" name="Text Box 70"/>
          <p:cNvSpPr txBox="1">
            <a:spLocks noChangeArrowheads="1"/>
          </p:cNvSpPr>
          <p:nvPr/>
        </p:nvSpPr>
        <p:spPr bwMode="auto">
          <a:xfrm>
            <a:off x="3390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895" name="Text Box 71"/>
          <p:cNvSpPr txBox="1">
            <a:spLocks noChangeArrowheads="1"/>
          </p:cNvSpPr>
          <p:nvPr/>
        </p:nvSpPr>
        <p:spPr bwMode="auto">
          <a:xfrm>
            <a:off x="4114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400" b="1" baseline="30000">
                <a:solidFill>
                  <a:srgbClr val="CF3741"/>
                </a:solidFill>
                <a:latin typeface="Lucida Grande" charset="0"/>
              </a:rPr>
              <a:t>0 </a:t>
            </a:r>
            <a:endParaRPr lang="en-US" sz="1400" b="1" i="1">
              <a:solidFill>
                <a:srgbClr val="CF3741"/>
              </a:solidFill>
              <a:latin typeface="Lucida Grande" charset="0"/>
            </a:endParaRPr>
          </a:p>
        </p:txBody>
      </p:sp>
      <p:sp>
        <p:nvSpPr>
          <p:cNvPr id="205897" name="Text Box 73"/>
          <p:cNvSpPr txBox="1">
            <a:spLocks noChangeArrowheads="1"/>
          </p:cNvSpPr>
          <p:nvPr/>
        </p:nvSpPr>
        <p:spPr bwMode="auto">
          <a:xfrm>
            <a:off x="4237038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898" name="Text Box 74"/>
          <p:cNvSpPr txBox="1">
            <a:spLocks noChangeArrowheads="1"/>
          </p:cNvSpPr>
          <p:nvPr/>
        </p:nvSpPr>
        <p:spPr bwMode="auto">
          <a:xfrm>
            <a:off x="4216400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899" name="Text Box 75"/>
          <p:cNvSpPr txBox="1">
            <a:spLocks noChangeArrowheads="1"/>
          </p:cNvSpPr>
          <p:nvPr/>
        </p:nvSpPr>
        <p:spPr bwMode="auto">
          <a:xfrm>
            <a:off x="4216400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—</a:t>
            </a:r>
            <a:r>
              <a:rPr lang="en-US" sz="1200" b="1" i="1">
                <a:latin typeface="Lucida Grande" charset="0"/>
              </a:rPr>
              <a:t> 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900" name="Text Box 76"/>
          <p:cNvSpPr txBox="1">
            <a:spLocks noChangeArrowheads="1"/>
          </p:cNvSpPr>
          <p:nvPr/>
        </p:nvSpPr>
        <p:spPr bwMode="auto">
          <a:xfrm>
            <a:off x="4233863" y="25336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901" name="Text Box 77"/>
          <p:cNvSpPr txBox="1">
            <a:spLocks noChangeArrowheads="1"/>
          </p:cNvSpPr>
          <p:nvPr/>
        </p:nvSpPr>
        <p:spPr bwMode="auto">
          <a:xfrm>
            <a:off x="4213225" y="28432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902" name="Text Box 78"/>
          <p:cNvSpPr txBox="1">
            <a:spLocks noChangeArrowheads="1"/>
          </p:cNvSpPr>
          <p:nvPr/>
        </p:nvSpPr>
        <p:spPr bwMode="auto">
          <a:xfrm>
            <a:off x="4213225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5909" name="Text Box 85"/>
          <p:cNvSpPr txBox="1">
            <a:spLocks noChangeArrowheads="1"/>
          </p:cNvSpPr>
          <p:nvPr/>
        </p:nvSpPr>
        <p:spPr bwMode="auto">
          <a:xfrm>
            <a:off x="1714500" y="39370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l-GR" sz="1400" b="1" baseline="30000">
                <a:solidFill>
                  <a:schemeClr val="bg1"/>
                </a:solidFill>
                <a:latin typeface="Lucida Grande" charset="0"/>
              </a:rPr>
              <a:t>0</a:t>
            </a:r>
            <a:endParaRPr lang="en-US" sz="1400" b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910" name="Text Box 86"/>
          <p:cNvSpPr txBox="1">
            <a:spLocks noChangeArrowheads="1"/>
          </p:cNvSpPr>
          <p:nvPr/>
        </p:nvSpPr>
        <p:spPr bwMode="auto">
          <a:xfrm>
            <a:off x="1827213" y="4322763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911" name="Text Box 87"/>
          <p:cNvSpPr txBox="1">
            <a:spLocks noChangeArrowheads="1"/>
          </p:cNvSpPr>
          <p:nvPr/>
        </p:nvSpPr>
        <p:spPr bwMode="auto">
          <a:xfrm>
            <a:off x="1806575" y="4632325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σαι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912" name="Text Box 88"/>
          <p:cNvSpPr txBox="1">
            <a:spLocks noChangeArrowheads="1"/>
          </p:cNvSpPr>
          <p:nvPr/>
        </p:nvSpPr>
        <p:spPr bwMode="auto">
          <a:xfrm>
            <a:off x="1806575" y="4938713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05913" name="Text Box 89"/>
          <p:cNvSpPr txBox="1">
            <a:spLocks noChangeArrowheads="1"/>
          </p:cNvSpPr>
          <p:nvPr/>
        </p:nvSpPr>
        <p:spPr bwMode="auto">
          <a:xfrm>
            <a:off x="1811338" y="5673725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914" name="Text Box 90"/>
          <p:cNvSpPr txBox="1">
            <a:spLocks noChangeArrowheads="1"/>
          </p:cNvSpPr>
          <p:nvPr/>
        </p:nvSpPr>
        <p:spPr bwMode="auto">
          <a:xfrm>
            <a:off x="1803400" y="5983288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05915" name="Text Box 91"/>
          <p:cNvSpPr txBox="1">
            <a:spLocks noChangeArrowheads="1"/>
          </p:cNvSpPr>
          <p:nvPr/>
        </p:nvSpPr>
        <p:spPr bwMode="auto">
          <a:xfrm>
            <a:off x="1803400" y="6315075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5916" name="Text Box 92"/>
          <p:cNvSpPr txBox="1">
            <a:spLocks noChangeArrowheads="1"/>
          </p:cNvSpPr>
          <p:nvPr/>
        </p:nvSpPr>
        <p:spPr bwMode="auto">
          <a:xfrm>
            <a:off x="4902200" y="1443038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b="1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Present</a:t>
            </a:r>
            <a:r>
              <a:rPr lang="en-US" sz="900">
                <a:solidFill>
                  <a:schemeClr val="bg1"/>
                </a:solidFill>
                <a:latin typeface="Palatino Linotype" charset="0"/>
              </a:rPr>
              <a:t> </a:t>
            </a:r>
            <a:endParaRPr lang="en-US"/>
          </a:p>
        </p:txBody>
      </p:sp>
      <p:sp>
        <p:nvSpPr>
          <p:cNvPr id="205917" name="Line 93"/>
          <p:cNvSpPr>
            <a:spLocks noChangeShapeType="1"/>
          </p:cNvSpPr>
          <p:nvPr/>
        </p:nvSpPr>
        <p:spPr bwMode="auto">
          <a:xfrm>
            <a:off x="4991100" y="482600"/>
            <a:ext cx="0" cy="6329363"/>
          </a:xfrm>
          <a:prstGeom prst="line">
            <a:avLst/>
          </a:prstGeom>
          <a:noFill/>
          <a:ln w="47625" cmpd="thickThin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18" name="Text Box 94"/>
          <p:cNvSpPr txBox="1">
            <a:spLocks noChangeArrowheads="1"/>
          </p:cNvSpPr>
          <p:nvPr/>
        </p:nvSpPr>
        <p:spPr bwMode="auto">
          <a:xfrm>
            <a:off x="5753100" y="86360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</a:t>
            </a:r>
          </a:p>
        </p:txBody>
      </p:sp>
      <p:sp>
        <p:nvSpPr>
          <p:cNvPr id="205919" name="Text Box 95"/>
          <p:cNvSpPr txBox="1">
            <a:spLocks noChangeArrowheads="1"/>
          </p:cNvSpPr>
          <p:nvPr/>
        </p:nvSpPr>
        <p:spPr bwMode="auto">
          <a:xfrm>
            <a:off x="6870700" y="863600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</a:t>
            </a:r>
          </a:p>
        </p:txBody>
      </p:sp>
      <p:sp>
        <p:nvSpPr>
          <p:cNvPr id="205920" name="Text Box 96"/>
          <p:cNvSpPr txBox="1">
            <a:spLocks noChangeArrowheads="1"/>
          </p:cNvSpPr>
          <p:nvPr/>
        </p:nvSpPr>
        <p:spPr bwMode="auto">
          <a:xfrm>
            <a:off x="7848600" y="863600"/>
            <a:ext cx="1206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Passive</a:t>
            </a:r>
          </a:p>
        </p:txBody>
      </p:sp>
      <p:sp>
        <p:nvSpPr>
          <p:cNvPr id="205921" name="Text Box 97"/>
          <p:cNvSpPr txBox="1">
            <a:spLocks noChangeArrowheads="1"/>
          </p:cNvSpPr>
          <p:nvPr/>
        </p:nvSpPr>
        <p:spPr bwMode="auto">
          <a:xfrm>
            <a:off x="6061075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05922" name="Line 98"/>
          <p:cNvSpPr>
            <a:spLocks noChangeShapeType="1"/>
          </p:cNvSpPr>
          <p:nvPr/>
        </p:nvSpPr>
        <p:spPr bwMode="auto">
          <a:xfrm>
            <a:off x="5703888" y="490538"/>
            <a:ext cx="0" cy="46783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23" name="Text Box 99"/>
          <p:cNvSpPr txBox="1">
            <a:spLocks noChangeArrowheads="1"/>
          </p:cNvSpPr>
          <p:nvPr/>
        </p:nvSpPr>
        <p:spPr bwMode="auto">
          <a:xfrm>
            <a:off x="7073900" y="155257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05924" name="Text Box 100"/>
          <p:cNvSpPr txBox="1">
            <a:spLocks noChangeArrowheads="1"/>
          </p:cNvSpPr>
          <p:nvPr/>
        </p:nvSpPr>
        <p:spPr bwMode="auto">
          <a:xfrm>
            <a:off x="8280400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05925" name="Text Box 101"/>
          <p:cNvSpPr txBox="1">
            <a:spLocks noChangeArrowheads="1"/>
          </p:cNvSpPr>
          <p:nvPr/>
        </p:nvSpPr>
        <p:spPr bwMode="auto">
          <a:xfrm>
            <a:off x="5892800" y="2108200"/>
            <a:ext cx="927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</a:p>
        </p:txBody>
      </p:sp>
      <p:sp>
        <p:nvSpPr>
          <p:cNvPr id="205926" name="Text Box 102"/>
          <p:cNvSpPr txBox="1">
            <a:spLocks noChangeArrowheads="1"/>
          </p:cNvSpPr>
          <p:nvPr/>
        </p:nvSpPr>
        <p:spPr bwMode="auto">
          <a:xfrm>
            <a:off x="6845300" y="2111375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205927" name="Text Box 103"/>
          <p:cNvSpPr txBox="1">
            <a:spLocks noChangeArrowheads="1"/>
          </p:cNvSpPr>
          <p:nvPr/>
        </p:nvSpPr>
        <p:spPr bwMode="auto">
          <a:xfrm>
            <a:off x="8132763" y="2108200"/>
            <a:ext cx="901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λυθησ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205928" name="Text Box 104"/>
          <p:cNvSpPr txBox="1">
            <a:spLocks noChangeArrowheads="1"/>
          </p:cNvSpPr>
          <p:nvPr/>
        </p:nvSpPr>
        <p:spPr bwMode="auto">
          <a:xfrm>
            <a:off x="5486400" y="26543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205929" name="Text Box 105"/>
          <p:cNvSpPr txBox="1">
            <a:spLocks noChangeArrowheads="1"/>
          </p:cNvSpPr>
          <p:nvPr/>
        </p:nvSpPr>
        <p:spPr bwMode="auto">
          <a:xfrm>
            <a:off x="6491288" y="265747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05930" name="Text Box 106"/>
          <p:cNvSpPr txBox="1">
            <a:spLocks noChangeArrowheads="1"/>
          </p:cNvSpPr>
          <p:nvPr/>
        </p:nvSpPr>
        <p:spPr bwMode="auto">
          <a:xfrm>
            <a:off x="7705725" y="26511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05931" name="Text Box 107"/>
          <p:cNvSpPr txBox="1">
            <a:spLocks noChangeArrowheads="1"/>
          </p:cNvSpPr>
          <p:nvPr/>
        </p:nvSpPr>
        <p:spPr bwMode="auto">
          <a:xfrm>
            <a:off x="5487988" y="31845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ιδ)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205932" name="Text Box 108"/>
          <p:cNvSpPr txBox="1">
            <a:spLocks noChangeArrowheads="1"/>
          </p:cNvSpPr>
          <p:nvPr/>
        </p:nvSpPr>
        <p:spPr bwMode="auto">
          <a:xfrm>
            <a:off x="6497638" y="31877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05933" name="Text Box 109"/>
          <p:cNvSpPr txBox="1">
            <a:spLocks noChangeArrowheads="1"/>
          </p:cNvSpPr>
          <p:nvPr/>
        </p:nvSpPr>
        <p:spPr bwMode="auto">
          <a:xfrm>
            <a:off x="7023100" y="3187700"/>
            <a:ext cx="20018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γραφη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>
                <a:solidFill>
                  <a:srgbClr val="CF374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rgbClr val="CF3741"/>
                </a:solidFill>
                <a:latin typeface="Palatino Linotype" charset="0"/>
              </a:rPr>
              <a:t>0</a:t>
            </a:r>
            <a:endParaRPr lang="el-GR" sz="1000" b="1" baseline="30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05934" name="Text Box 110"/>
          <p:cNvSpPr txBox="1">
            <a:spLocks noChangeArrowheads="1"/>
          </p:cNvSpPr>
          <p:nvPr/>
        </p:nvSpPr>
        <p:spPr bwMode="auto">
          <a:xfrm>
            <a:off x="5562600" y="37433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l-GR" sz="1400" b="1" i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5935" name="Text Box 111"/>
          <p:cNvSpPr txBox="1">
            <a:spLocks noChangeArrowheads="1"/>
          </p:cNvSpPr>
          <p:nvPr/>
        </p:nvSpPr>
        <p:spPr bwMode="auto">
          <a:xfrm>
            <a:off x="6340475" y="3746500"/>
            <a:ext cx="149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</a:p>
        </p:txBody>
      </p:sp>
      <p:sp>
        <p:nvSpPr>
          <p:cNvPr id="205936" name="Text Box 112"/>
          <p:cNvSpPr txBox="1">
            <a:spLocks noChangeArrowheads="1"/>
          </p:cNvSpPr>
          <p:nvPr/>
        </p:nvSpPr>
        <p:spPr bwMode="auto">
          <a:xfrm>
            <a:off x="7693025" y="374015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λυθη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rgbClr val="CF374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05943" name="Line 119"/>
          <p:cNvSpPr>
            <a:spLocks noChangeShapeType="1"/>
          </p:cNvSpPr>
          <p:nvPr/>
        </p:nvSpPr>
        <p:spPr bwMode="auto">
          <a:xfrm flipH="1">
            <a:off x="6888163" y="812800"/>
            <a:ext cx="7937" cy="43561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44" name="Line 120"/>
          <p:cNvSpPr>
            <a:spLocks noChangeShapeType="1"/>
          </p:cNvSpPr>
          <p:nvPr/>
        </p:nvSpPr>
        <p:spPr bwMode="auto">
          <a:xfrm flipH="1">
            <a:off x="7829550" y="812800"/>
            <a:ext cx="7938" cy="43815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45" name="Line 121"/>
          <p:cNvSpPr>
            <a:spLocks noChangeShapeType="1"/>
          </p:cNvSpPr>
          <p:nvPr/>
        </p:nvSpPr>
        <p:spPr bwMode="auto">
          <a:xfrm>
            <a:off x="5003800" y="19431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46" name="Line 122"/>
          <p:cNvSpPr>
            <a:spLocks noChangeShapeType="1"/>
          </p:cNvSpPr>
          <p:nvPr/>
        </p:nvSpPr>
        <p:spPr bwMode="auto">
          <a:xfrm>
            <a:off x="5003800" y="2463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47" name="Line 123"/>
          <p:cNvSpPr>
            <a:spLocks noChangeShapeType="1"/>
          </p:cNvSpPr>
          <p:nvPr/>
        </p:nvSpPr>
        <p:spPr bwMode="auto">
          <a:xfrm>
            <a:off x="5003800" y="29972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48" name="Line 124"/>
          <p:cNvSpPr>
            <a:spLocks noChangeShapeType="1"/>
          </p:cNvSpPr>
          <p:nvPr/>
        </p:nvSpPr>
        <p:spPr bwMode="auto">
          <a:xfrm>
            <a:off x="5016500" y="3530600"/>
            <a:ext cx="40386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49" name="Line 125"/>
          <p:cNvSpPr>
            <a:spLocks noChangeShapeType="1"/>
          </p:cNvSpPr>
          <p:nvPr/>
        </p:nvSpPr>
        <p:spPr bwMode="auto">
          <a:xfrm>
            <a:off x="5016500" y="4114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51" name="Text Box 127"/>
          <p:cNvSpPr txBox="1">
            <a:spLocks noChangeArrowheads="1"/>
          </p:cNvSpPr>
          <p:nvPr/>
        </p:nvSpPr>
        <p:spPr bwMode="auto">
          <a:xfrm>
            <a:off x="4902200" y="8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TENSE</a:t>
            </a:r>
          </a:p>
        </p:txBody>
      </p:sp>
      <p:sp>
        <p:nvSpPr>
          <p:cNvPr id="205952" name="Line 128"/>
          <p:cNvSpPr>
            <a:spLocks noChangeShapeType="1"/>
          </p:cNvSpPr>
          <p:nvPr/>
        </p:nvSpPr>
        <p:spPr bwMode="auto">
          <a:xfrm>
            <a:off x="5702300" y="800100"/>
            <a:ext cx="33591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53" name="Line 129"/>
          <p:cNvSpPr>
            <a:spLocks noChangeShapeType="1"/>
          </p:cNvSpPr>
          <p:nvPr/>
        </p:nvSpPr>
        <p:spPr bwMode="auto">
          <a:xfrm>
            <a:off x="5010150" y="5194300"/>
            <a:ext cx="40449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54" name="Text Box 130"/>
          <p:cNvSpPr txBox="1">
            <a:spLocks noChangeArrowheads="1"/>
          </p:cNvSpPr>
          <p:nvPr/>
        </p:nvSpPr>
        <p:spPr bwMode="auto">
          <a:xfrm>
            <a:off x="5715000" y="558800"/>
            <a:ext cx="3352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VOICE</a:t>
            </a:r>
          </a:p>
        </p:txBody>
      </p:sp>
      <p:sp>
        <p:nvSpPr>
          <p:cNvPr id="205962" name="Line 138"/>
          <p:cNvSpPr>
            <a:spLocks noChangeShapeType="1"/>
          </p:cNvSpPr>
          <p:nvPr/>
        </p:nvSpPr>
        <p:spPr bwMode="auto">
          <a:xfrm flipH="1">
            <a:off x="3017838" y="13081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63" name="Line 139"/>
          <p:cNvSpPr>
            <a:spLocks noChangeShapeType="1"/>
          </p:cNvSpPr>
          <p:nvPr/>
        </p:nvSpPr>
        <p:spPr bwMode="auto">
          <a:xfrm flipH="1">
            <a:off x="3017838" y="3302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64" name="Line 140"/>
          <p:cNvSpPr>
            <a:spLocks noChangeShapeType="1"/>
          </p:cNvSpPr>
          <p:nvPr/>
        </p:nvSpPr>
        <p:spPr bwMode="auto">
          <a:xfrm>
            <a:off x="3251200" y="1308100"/>
            <a:ext cx="0" cy="19939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65" name="Line 141"/>
          <p:cNvSpPr>
            <a:spLocks noChangeShapeType="1"/>
          </p:cNvSpPr>
          <p:nvPr/>
        </p:nvSpPr>
        <p:spPr bwMode="auto">
          <a:xfrm>
            <a:off x="7886700" y="1638300"/>
            <a:ext cx="554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66" name="Text Box 142"/>
          <p:cNvSpPr txBox="1">
            <a:spLocks noChangeArrowheads="1"/>
          </p:cNvSpPr>
          <p:nvPr/>
        </p:nvSpPr>
        <p:spPr bwMode="auto">
          <a:xfrm>
            <a:off x="76200" y="39116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205967" name="Line 143"/>
          <p:cNvSpPr>
            <a:spLocks noChangeShapeType="1"/>
          </p:cNvSpPr>
          <p:nvPr/>
        </p:nvSpPr>
        <p:spPr bwMode="auto">
          <a:xfrm>
            <a:off x="5008563" y="1117600"/>
            <a:ext cx="4059237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68" name="Text Box 144"/>
          <p:cNvSpPr txBox="1">
            <a:spLocks noChangeArrowheads="1"/>
          </p:cNvSpPr>
          <p:nvPr/>
        </p:nvSpPr>
        <p:spPr bwMode="auto">
          <a:xfrm>
            <a:off x="5054600" y="21209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Future</a:t>
            </a:r>
            <a:endParaRPr lang="en-US" sz="9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05969" name="Text Box 145"/>
          <p:cNvSpPr txBox="1">
            <a:spLocks noChangeArrowheads="1"/>
          </p:cNvSpPr>
          <p:nvPr/>
        </p:nvSpPr>
        <p:spPr bwMode="auto">
          <a:xfrm>
            <a:off x="4953000" y="2667000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Imperfect</a:t>
            </a:r>
            <a:endParaRPr lang="en-US"/>
          </a:p>
        </p:txBody>
      </p:sp>
      <p:sp>
        <p:nvSpPr>
          <p:cNvPr id="205970" name="Text Box 146"/>
          <p:cNvSpPr txBox="1">
            <a:spLocks noChangeArrowheads="1"/>
          </p:cNvSpPr>
          <p:nvPr/>
        </p:nvSpPr>
        <p:spPr bwMode="auto">
          <a:xfrm>
            <a:off x="4953000" y="30734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2nd Aorist</a:t>
            </a:r>
            <a:endParaRPr lang="en-US"/>
          </a:p>
        </p:txBody>
      </p:sp>
      <p:sp>
        <p:nvSpPr>
          <p:cNvPr id="205971" name="Text Box 147"/>
          <p:cNvSpPr txBox="1">
            <a:spLocks noChangeArrowheads="1"/>
          </p:cNvSpPr>
          <p:nvPr/>
        </p:nvSpPr>
        <p:spPr bwMode="auto">
          <a:xfrm>
            <a:off x="4902200" y="3759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1st Aorist</a:t>
            </a:r>
            <a:endParaRPr lang="en-US"/>
          </a:p>
        </p:txBody>
      </p:sp>
      <p:sp>
        <p:nvSpPr>
          <p:cNvPr id="205974" name="Line 150"/>
          <p:cNvSpPr>
            <a:spLocks noChangeShapeType="1"/>
          </p:cNvSpPr>
          <p:nvPr/>
        </p:nvSpPr>
        <p:spPr bwMode="auto">
          <a:xfrm>
            <a:off x="1655763" y="2679700"/>
            <a:ext cx="9858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75" name="Line 151"/>
          <p:cNvSpPr>
            <a:spLocks noChangeShapeType="1"/>
          </p:cNvSpPr>
          <p:nvPr/>
        </p:nvSpPr>
        <p:spPr bwMode="auto">
          <a:xfrm>
            <a:off x="1566863" y="2984500"/>
            <a:ext cx="1074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76" name="Line 152"/>
          <p:cNvSpPr>
            <a:spLocks noChangeShapeType="1"/>
          </p:cNvSpPr>
          <p:nvPr/>
        </p:nvSpPr>
        <p:spPr bwMode="auto">
          <a:xfrm>
            <a:off x="7878763" y="2743200"/>
            <a:ext cx="338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77" name="Line 153"/>
          <p:cNvSpPr>
            <a:spLocks noChangeShapeType="1"/>
          </p:cNvSpPr>
          <p:nvPr/>
        </p:nvSpPr>
        <p:spPr bwMode="auto">
          <a:xfrm>
            <a:off x="977900" y="3530600"/>
            <a:ext cx="397668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78" name="Line 154"/>
          <p:cNvSpPr>
            <a:spLocks noChangeShapeType="1"/>
          </p:cNvSpPr>
          <p:nvPr/>
        </p:nvSpPr>
        <p:spPr bwMode="auto">
          <a:xfrm>
            <a:off x="3136900" y="1930400"/>
            <a:ext cx="3889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80" name="Line 156"/>
          <p:cNvSpPr>
            <a:spLocks noChangeShapeType="1"/>
          </p:cNvSpPr>
          <p:nvPr/>
        </p:nvSpPr>
        <p:spPr bwMode="auto">
          <a:xfrm>
            <a:off x="3086100" y="2984500"/>
            <a:ext cx="4397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81" name="Line 157"/>
          <p:cNvSpPr>
            <a:spLocks noChangeShapeType="1"/>
          </p:cNvSpPr>
          <p:nvPr/>
        </p:nvSpPr>
        <p:spPr bwMode="auto">
          <a:xfrm>
            <a:off x="3289300" y="33020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82" name="Line 158"/>
          <p:cNvSpPr>
            <a:spLocks noChangeShapeType="1"/>
          </p:cNvSpPr>
          <p:nvPr/>
        </p:nvSpPr>
        <p:spPr bwMode="auto">
          <a:xfrm>
            <a:off x="3073400" y="1625600"/>
            <a:ext cx="4524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83" name="Line 159"/>
          <p:cNvSpPr>
            <a:spLocks noChangeShapeType="1"/>
          </p:cNvSpPr>
          <p:nvPr/>
        </p:nvSpPr>
        <p:spPr bwMode="auto">
          <a:xfrm>
            <a:off x="3187700" y="44577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84" name="Line 160"/>
          <p:cNvSpPr>
            <a:spLocks noChangeShapeType="1"/>
          </p:cNvSpPr>
          <p:nvPr/>
        </p:nvSpPr>
        <p:spPr bwMode="auto">
          <a:xfrm>
            <a:off x="3086100" y="50800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85" name="Line 161"/>
          <p:cNvSpPr>
            <a:spLocks noChangeShapeType="1"/>
          </p:cNvSpPr>
          <p:nvPr/>
        </p:nvSpPr>
        <p:spPr bwMode="auto">
          <a:xfrm>
            <a:off x="3251200" y="5816600"/>
            <a:ext cx="2111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86" name="Line 162"/>
          <p:cNvSpPr>
            <a:spLocks noChangeShapeType="1"/>
          </p:cNvSpPr>
          <p:nvPr/>
        </p:nvSpPr>
        <p:spPr bwMode="auto">
          <a:xfrm>
            <a:off x="3111500" y="61341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87" name="Line 163"/>
          <p:cNvSpPr>
            <a:spLocks noChangeShapeType="1"/>
          </p:cNvSpPr>
          <p:nvPr/>
        </p:nvSpPr>
        <p:spPr bwMode="auto">
          <a:xfrm>
            <a:off x="3111500" y="64516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88" name="Oval 164"/>
          <p:cNvSpPr>
            <a:spLocks noChangeArrowheads="1"/>
          </p:cNvSpPr>
          <p:nvPr/>
        </p:nvSpPr>
        <p:spPr bwMode="auto">
          <a:xfrm>
            <a:off x="3479800" y="4622800"/>
            <a:ext cx="3302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89" name="Oval 165"/>
          <p:cNvSpPr>
            <a:spLocks noChangeArrowheads="1"/>
          </p:cNvSpPr>
          <p:nvPr/>
        </p:nvSpPr>
        <p:spPr bwMode="auto">
          <a:xfrm>
            <a:off x="4292600" y="3136900"/>
            <a:ext cx="4953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05995" name="Line 171"/>
          <p:cNvSpPr>
            <a:spLocks noChangeShapeType="1"/>
          </p:cNvSpPr>
          <p:nvPr/>
        </p:nvSpPr>
        <p:spPr bwMode="auto">
          <a:xfrm>
            <a:off x="3225800" y="26797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96" name="Text Box 172"/>
          <p:cNvSpPr txBox="1">
            <a:spLocks noChangeArrowheads="1"/>
          </p:cNvSpPr>
          <p:nvPr/>
        </p:nvSpPr>
        <p:spPr bwMode="auto">
          <a:xfrm>
            <a:off x="5562600" y="4287838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λελυκ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</a:p>
        </p:txBody>
      </p:sp>
      <p:sp>
        <p:nvSpPr>
          <p:cNvPr id="205997" name="Line 173"/>
          <p:cNvSpPr>
            <a:spLocks noChangeShapeType="1"/>
          </p:cNvSpPr>
          <p:nvPr/>
        </p:nvSpPr>
        <p:spPr bwMode="auto">
          <a:xfrm>
            <a:off x="5003800" y="4648200"/>
            <a:ext cx="40640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98" name="Text Box 174"/>
          <p:cNvSpPr txBox="1">
            <a:spLocks noChangeArrowheads="1"/>
          </p:cNvSpPr>
          <p:nvPr/>
        </p:nvSpPr>
        <p:spPr bwMode="auto">
          <a:xfrm>
            <a:off x="5029200" y="4178300"/>
            <a:ext cx="685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Perfect</a:t>
            </a:r>
          </a:p>
        </p:txBody>
      </p:sp>
      <p:sp>
        <p:nvSpPr>
          <p:cNvPr id="205999" name="Line 175"/>
          <p:cNvSpPr>
            <a:spLocks noChangeShapeType="1"/>
          </p:cNvSpPr>
          <p:nvPr/>
        </p:nvSpPr>
        <p:spPr bwMode="auto">
          <a:xfrm>
            <a:off x="3903663" y="3292475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09" grpId="0"/>
      <p:bldP spid="205910" grpId="0" build="p" autoUpdateAnimBg="0"/>
      <p:bldP spid="205911" grpId="0" build="p" autoUpdateAnimBg="0"/>
      <p:bldP spid="205912" grpId="0" build="p" autoUpdateAnimBg="0"/>
      <p:bldP spid="205913" grpId="0" build="p" autoUpdateAnimBg="0"/>
      <p:bldP spid="205914" grpId="0" build="p" autoUpdateAnimBg="0"/>
      <p:bldP spid="2059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800"/>
            <a:ext cx="7772400" cy="457200"/>
          </a:xfrm>
        </p:spPr>
        <p:txBody>
          <a:bodyPr/>
          <a:lstStyle/>
          <a:p>
            <a:r>
              <a:rPr lang="en-US" sz="1600">
                <a:solidFill>
                  <a:schemeClr val="bg1"/>
                </a:solidFill>
                <a:latin typeface="Georgia" charset="0"/>
              </a:rPr>
              <a:t>GREEK 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“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INDICATIVE MODE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”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 VERBS FORMATION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09924" name="Line 4"/>
          <p:cNvSpPr>
            <a:spLocks noChangeShapeType="1"/>
          </p:cNvSpPr>
          <p:nvPr/>
        </p:nvSpPr>
        <p:spPr bwMode="auto">
          <a:xfrm>
            <a:off x="41275" y="485775"/>
            <a:ext cx="90090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990600" y="554038"/>
            <a:ext cx="396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  <a:endParaRPr lang="en-US" sz="1000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209926" name="Line 6"/>
          <p:cNvSpPr>
            <a:spLocks noChangeShapeType="1"/>
          </p:cNvSpPr>
          <p:nvPr/>
        </p:nvSpPr>
        <p:spPr bwMode="auto">
          <a:xfrm>
            <a:off x="977900" y="490538"/>
            <a:ext cx="0" cy="6329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27" name="Line 7"/>
          <p:cNvSpPr>
            <a:spLocks noChangeShapeType="1"/>
          </p:cNvSpPr>
          <p:nvPr/>
        </p:nvSpPr>
        <p:spPr bwMode="auto">
          <a:xfrm>
            <a:off x="990600" y="800100"/>
            <a:ext cx="39687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28" name="Line 8"/>
          <p:cNvSpPr>
            <a:spLocks noChangeShapeType="1"/>
          </p:cNvSpPr>
          <p:nvPr/>
        </p:nvSpPr>
        <p:spPr bwMode="auto">
          <a:xfrm>
            <a:off x="977900" y="1117600"/>
            <a:ext cx="39703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76200" y="8001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209931" name="Line 11"/>
          <p:cNvSpPr>
            <a:spLocks noChangeShapeType="1"/>
          </p:cNvSpPr>
          <p:nvPr/>
        </p:nvSpPr>
        <p:spPr bwMode="auto">
          <a:xfrm>
            <a:off x="228600" y="2197100"/>
            <a:ext cx="46482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32" name="Text Box 12"/>
          <p:cNvSpPr txBox="1">
            <a:spLocks noChangeArrowheads="1"/>
          </p:cNvSpPr>
          <p:nvPr/>
        </p:nvSpPr>
        <p:spPr bwMode="auto">
          <a:xfrm>
            <a:off x="10255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9933" name="Text Box 13"/>
          <p:cNvSpPr txBox="1">
            <a:spLocks noChangeArrowheads="1"/>
          </p:cNvSpPr>
          <p:nvPr/>
        </p:nvSpPr>
        <p:spPr bwMode="auto">
          <a:xfrm>
            <a:off x="989013" y="11826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34" name="Text Box 14"/>
          <p:cNvSpPr txBox="1">
            <a:spLocks noChangeArrowheads="1"/>
          </p:cNvSpPr>
          <p:nvPr/>
        </p:nvSpPr>
        <p:spPr bwMode="auto">
          <a:xfrm>
            <a:off x="968375" y="14922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35" name="Text Box 15"/>
          <p:cNvSpPr txBox="1">
            <a:spLocks noChangeArrowheads="1"/>
          </p:cNvSpPr>
          <p:nvPr/>
        </p:nvSpPr>
        <p:spPr bwMode="auto">
          <a:xfrm>
            <a:off x="968375" y="18113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36" name="Line 16"/>
          <p:cNvSpPr>
            <a:spLocks noChangeShapeType="1"/>
          </p:cNvSpPr>
          <p:nvPr/>
        </p:nvSpPr>
        <p:spPr bwMode="auto">
          <a:xfrm>
            <a:off x="1816100" y="815975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37" name="Text Box 17"/>
          <p:cNvSpPr txBox="1">
            <a:spLocks noChangeArrowheads="1"/>
          </p:cNvSpPr>
          <p:nvPr/>
        </p:nvSpPr>
        <p:spPr bwMode="auto">
          <a:xfrm>
            <a:off x="9858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38" name="Text Box 18"/>
          <p:cNvSpPr txBox="1">
            <a:spLocks noChangeArrowheads="1"/>
          </p:cNvSpPr>
          <p:nvPr/>
        </p:nvSpPr>
        <p:spPr bwMode="auto">
          <a:xfrm>
            <a:off x="9652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39" name="Text Box 19"/>
          <p:cNvSpPr txBox="1">
            <a:spLocks noChangeArrowheads="1"/>
          </p:cNvSpPr>
          <p:nvPr/>
        </p:nvSpPr>
        <p:spPr bwMode="auto">
          <a:xfrm>
            <a:off x="965200" y="31623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ουσι(ν)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9940" name="Text Box 20"/>
          <p:cNvSpPr txBox="1">
            <a:spLocks noChangeArrowheads="1"/>
          </p:cNvSpPr>
          <p:nvPr/>
        </p:nvSpPr>
        <p:spPr bwMode="auto">
          <a:xfrm>
            <a:off x="977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n-US" sz="1400"/>
          </a:p>
        </p:txBody>
      </p:sp>
      <p:sp>
        <p:nvSpPr>
          <p:cNvPr id="209941" name="Text Box 21"/>
          <p:cNvSpPr txBox="1">
            <a:spLocks noChangeArrowheads="1"/>
          </p:cNvSpPr>
          <p:nvPr/>
        </p:nvSpPr>
        <p:spPr bwMode="auto">
          <a:xfrm>
            <a:off x="546100" y="36449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 &amp; PASSIVE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>
            <a:off x="1752600" y="3886200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43" name="Line 23"/>
          <p:cNvSpPr>
            <a:spLocks noChangeShapeType="1"/>
          </p:cNvSpPr>
          <p:nvPr/>
        </p:nvSpPr>
        <p:spPr bwMode="auto">
          <a:xfrm>
            <a:off x="965200" y="4241800"/>
            <a:ext cx="39830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44" name="Line 24"/>
          <p:cNvSpPr>
            <a:spLocks noChangeShapeType="1"/>
          </p:cNvSpPr>
          <p:nvPr/>
        </p:nvSpPr>
        <p:spPr bwMode="auto">
          <a:xfrm>
            <a:off x="977900" y="3886200"/>
            <a:ext cx="39814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45" name="Text Box 25"/>
          <p:cNvSpPr txBox="1">
            <a:spLocks noChangeArrowheads="1"/>
          </p:cNvSpPr>
          <p:nvPr/>
        </p:nvSpPr>
        <p:spPr bwMode="auto">
          <a:xfrm>
            <a:off x="9779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n-US" sz="1400"/>
          </a:p>
        </p:txBody>
      </p:sp>
      <p:sp>
        <p:nvSpPr>
          <p:cNvPr id="209946" name="Text Box 26"/>
          <p:cNvSpPr txBox="1">
            <a:spLocks noChangeArrowheads="1"/>
          </p:cNvSpPr>
          <p:nvPr/>
        </p:nvSpPr>
        <p:spPr bwMode="auto">
          <a:xfrm>
            <a:off x="10255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9947" name="Text Box 27"/>
          <p:cNvSpPr txBox="1">
            <a:spLocks noChangeArrowheads="1"/>
          </p:cNvSpPr>
          <p:nvPr/>
        </p:nvSpPr>
        <p:spPr bwMode="auto">
          <a:xfrm>
            <a:off x="989013" y="4319588"/>
            <a:ext cx="992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48" name="Text Box 28"/>
          <p:cNvSpPr txBox="1">
            <a:spLocks noChangeArrowheads="1"/>
          </p:cNvSpPr>
          <p:nvPr/>
        </p:nvSpPr>
        <p:spPr bwMode="auto">
          <a:xfrm>
            <a:off x="968375" y="4616450"/>
            <a:ext cx="927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ῃ </a:t>
            </a:r>
            <a:r>
              <a:rPr lang="el-GR" sz="900" b="1" i="1">
                <a:solidFill>
                  <a:schemeClr val="bg1"/>
                </a:solidFill>
                <a:latin typeface="Lucida Grande" charset="0"/>
              </a:rPr>
              <a:t>(ε</a:t>
            </a:r>
            <a:r>
              <a:rPr lang="el-GR" sz="900" b="1" i="1">
                <a:solidFill>
                  <a:srgbClr val="FFDC14"/>
                </a:solidFill>
                <a:latin typeface="Lucida Grande" charset="0"/>
              </a:rPr>
              <a:t>σαι</a:t>
            </a:r>
            <a:r>
              <a:rPr lang="el-GR" sz="900" b="1" i="1">
                <a:solidFill>
                  <a:schemeClr val="bg1"/>
                </a:solidFill>
                <a:latin typeface="Lucida Grande" charset="0"/>
              </a:rPr>
              <a:t>)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49" name="Text Box 29"/>
          <p:cNvSpPr txBox="1">
            <a:spLocks noChangeArrowheads="1"/>
          </p:cNvSpPr>
          <p:nvPr/>
        </p:nvSpPr>
        <p:spPr bwMode="auto">
          <a:xfrm>
            <a:off x="9683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09950" name="Text Box 30"/>
          <p:cNvSpPr txBox="1">
            <a:spLocks noChangeArrowheads="1"/>
          </p:cNvSpPr>
          <p:nvPr/>
        </p:nvSpPr>
        <p:spPr bwMode="auto">
          <a:xfrm>
            <a:off x="9731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51" name="Text Box 31"/>
          <p:cNvSpPr txBox="1">
            <a:spLocks noChangeArrowheads="1"/>
          </p:cNvSpPr>
          <p:nvPr/>
        </p:nvSpPr>
        <p:spPr bwMode="auto">
          <a:xfrm>
            <a:off x="965200" y="59801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09952" name="Text Box 32"/>
          <p:cNvSpPr txBox="1">
            <a:spLocks noChangeArrowheads="1"/>
          </p:cNvSpPr>
          <p:nvPr/>
        </p:nvSpPr>
        <p:spPr bwMode="auto">
          <a:xfrm>
            <a:off x="9652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53" name="Line 33"/>
          <p:cNvSpPr>
            <a:spLocks noChangeShapeType="1"/>
          </p:cNvSpPr>
          <p:nvPr/>
        </p:nvSpPr>
        <p:spPr bwMode="auto">
          <a:xfrm>
            <a:off x="25146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54" name="Line 34"/>
          <p:cNvSpPr>
            <a:spLocks noChangeShapeType="1"/>
          </p:cNvSpPr>
          <p:nvPr/>
        </p:nvSpPr>
        <p:spPr bwMode="auto">
          <a:xfrm>
            <a:off x="24892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55" name="Line 35"/>
          <p:cNvSpPr>
            <a:spLocks noChangeShapeType="1"/>
          </p:cNvSpPr>
          <p:nvPr/>
        </p:nvSpPr>
        <p:spPr bwMode="auto">
          <a:xfrm>
            <a:off x="33274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56" name="Line 36"/>
          <p:cNvSpPr>
            <a:spLocks noChangeShapeType="1"/>
          </p:cNvSpPr>
          <p:nvPr/>
        </p:nvSpPr>
        <p:spPr bwMode="auto">
          <a:xfrm>
            <a:off x="33274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57" name="Line 37"/>
          <p:cNvSpPr>
            <a:spLocks noChangeShapeType="1"/>
          </p:cNvSpPr>
          <p:nvPr/>
        </p:nvSpPr>
        <p:spPr bwMode="auto">
          <a:xfrm>
            <a:off x="215900" y="5359400"/>
            <a:ext cx="4699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58" name="Text Box 38"/>
          <p:cNvSpPr txBox="1">
            <a:spLocks noChangeArrowheads="1"/>
          </p:cNvSpPr>
          <p:nvPr/>
        </p:nvSpPr>
        <p:spPr bwMode="auto">
          <a:xfrm>
            <a:off x="2501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3</a:t>
            </a:r>
            <a:endParaRPr lang="en-US" sz="1400"/>
          </a:p>
        </p:txBody>
      </p:sp>
      <p:sp>
        <p:nvSpPr>
          <p:cNvPr id="209959" name="Text Box 39"/>
          <p:cNvSpPr txBox="1">
            <a:spLocks noChangeArrowheads="1"/>
          </p:cNvSpPr>
          <p:nvPr/>
        </p:nvSpPr>
        <p:spPr bwMode="auto">
          <a:xfrm>
            <a:off x="28670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9960" name="Text Box 40"/>
          <p:cNvSpPr txBox="1">
            <a:spLocks noChangeArrowheads="1"/>
          </p:cNvSpPr>
          <p:nvPr/>
        </p:nvSpPr>
        <p:spPr bwMode="auto">
          <a:xfrm>
            <a:off x="25892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61" name="Text Box 41"/>
          <p:cNvSpPr txBox="1">
            <a:spLocks noChangeArrowheads="1"/>
          </p:cNvSpPr>
          <p:nvPr/>
        </p:nvSpPr>
        <p:spPr bwMode="auto">
          <a:xfrm>
            <a:off x="25685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62" name="Text Box 42"/>
          <p:cNvSpPr txBox="1">
            <a:spLocks noChangeArrowheads="1"/>
          </p:cNvSpPr>
          <p:nvPr/>
        </p:nvSpPr>
        <p:spPr bwMode="auto">
          <a:xfrm>
            <a:off x="25685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9963" name="Text Box 43"/>
          <p:cNvSpPr txBox="1">
            <a:spLocks noChangeArrowheads="1"/>
          </p:cNvSpPr>
          <p:nvPr/>
        </p:nvSpPr>
        <p:spPr bwMode="auto">
          <a:xfrm>
            <a:off x="25733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64" name="Text Box 44"/>
          <p:cNvSpPr txBox="1">
            <a:spLocks noChangeArrowheads="1"/>
          </p:cNvSpPr>
          <p:nvPr/>
        </p:nvSpPr>
        <p:spPr bwMode="auto">
          <a:xfrm>
            <a:off x="25654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65" name="Text Box 45"/>
          <p:cNvSpPr txBox="1">
            <a:spLocks noChangeArrowheads="1"/>
          </p:cNvSpPr>
          <p:nvPr/>
        </p:nvSpPr>
        <p:spPr bwMode="auto">
          <a:xfrm>
            <a:off x="25654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9966" name="Text Box 46"/>
          <p:cNvSpPr txBox="1">
            <a:spLocks noChangeArrowheads="1"/>
          </p:cNvSpPr>
          <p:nvPr/>
        </p:nvSpPr>
        <p:spPr bwMode="auto">
          <a:xfrm>
            <a:off x="24765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4</a:t>
            </a:r>
            <a:endParaRPr lang="en-US" sz="1400"/>
          </a:p>
        </p:txBody>
      </p:sp>
      <p:sp>
        <p:nvSpPr>
          <p:cNvPr id="209967" name="Text Box 47"/>
          <p:cNvSpPr txBox="1">
            <a:spLocks noChangeArrowheads="1"/>
          </p:cNvSpPr>
          <p:nvPr/>
        </p:nvSpPr>
        <p:spPr bwMode="auto">
          <a:xfrm>
            <a:off x="28670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9968" name="Text Box 48"/>
          <p:cNvSpPr txBox="1">
            <a:spLocks noChangeArrowheads="1"/>
          </p:cNvSpPr>
          <p:nvPr/>
        </p:nvSpPr>
        <p:spPr bwMode="auto">
          <a:xfrm>
            <a:off x="2525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ομην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69" name="Text Box 49"/>
          <p:cNvSpPr txBox="1">
            <a:spLocks noChangeArrowheads="1"/>
          </p:cNvSpPr>
          <p:nvPr/>
        </p:nvSpPr>
        <p:spPr bwMode="auto">
          <a:xfrm>
            <a:off x="2505075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70" name="Text Box 50"/>
          <p:cNvSpPr txBox="1">
            <a:spLocks noChangeArrowheads="1"/>
          </p:cNvSpPr>
          <p:nvPr/>
        </p:nvSpPr>
        <p:spPr bwMode="auto">
          <a:xfrm>
            <a:off x="2505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ετο</a:t>
            </a:r>
          </a:p>
        </p:txBody>
      </p:sp>
      <p:sp>
        <p:nvSpPr>
          <p:cNvPr id="209971" name="Text Box 51"/>
          <p:cNvSpPr txBox="1">
            <a:spLocks noChangeArrowheads="1"/>
          </p:cNvSpPr>
          <p:nvPr/>
        </p:nvSpPr>
        <p:spPr bwMode="auto">
          <a:xfrm>
            <a:off x="25098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72" name="Text Box 52"/>
          <p:cNvSpPr txBox="1">
            <a:spLocks noChangeArrowheads="1"/>
          </p:cNvSpPr>
          <p:nvPr/>
        </p:nvSpPr>
        <p:spPr bwMode="auto">
          <a:xfrm>
            <a:off x="2501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09973" name="Text Box 53"/>
          <p:cNvSpPr txBox="1">
            <a:spLocks noChangeArrowheads="1"/>
          </p:cNvSpPr>
          <p:nvPr/>
        </p:nvSpPr>
        <p:spPr bwMode="auto">
          <a:xfrm>
            <a:off x="2501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74" name="Line 54"/>
          <p:cNvSpPr>
            <a:spLocks noChangeShapeType="1"/>
          </p:cNvSpPr>
          <p:nvPr/>
        </p:nvSpPr>
        <p:spPr bwMode="auto">
          <a:xfrm>
            <a:off x="42037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75" name="Line 55"/>
          <p:cNvSpPr>
            <a:spLocks noChangeShapeType="1"/>
          </p:cNvSpPr>
          <p:nvPr/>
        </p:nvSpPr>
        <p:spPr bwMode="auto">
          <a:xfrm>
            <a:off x="42037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976" name="Text Box 56"/>
          <p:cNvSpPr txBox="1">
            <a:spLocks noChangeArrowheads="1"/>
          </p:cNvSpPr>
          <p:nvPr/>
        </p:nvSpPr>
        <p:spPr bwMode="auto">
          <a:xfrm>
            <a:off x="3352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77" name="Text Box 57"/>
          <p:cNvSpPr txBox="1">
            <a:spLocks noChangeArrowheads="1"/>
          </p:cNvSpPr>
          <p:nvPr/>
        </p:nvSpPr>
        <p:spPr bwMode="auto">
          <a:xfrm>
            <a:off x="34909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78" name="Text Box 58"/>
          <p:cNvSpPr txBox="1">
            <a:spLocks noChangeArrowheads="1"/>
          </p:cNvSpPr>
          <p:nvPr/>
        </p:nvSpPr>
        <p:spPr bwMode="auto">
          <a:xfrm>
            <a:off x="34702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79" name="Text Box 59"/>
          <p:cNvSpPr txBox="1">
            <a:spLocks noChangeArrowheads="1"/>
          </p:cNvSpPr>
          <p:nvPr/>
        </p:nvSpPr>
        <p:spPr bwMode="auto">
          <a:xfrm>
            <a:off x="34702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9980" name="Text Box 60"/>
          <p:cNvSpPr txBox="1">
            <a:spLocks noChangeArrowheads="1"/>
          </p:cNvSpPr>
          <p:nvPr/>
        </p:nvSpPr>
        <p:spPr bwMode="auto">
          <a:xfrm>
            <a:off x="34877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81" name="Text Box 61"/>
          <p:cNvSpPr txBox="1">
            <a:spLocks noChangeArrowheads="1"/>
          </p:cNvSpPr>
          <p:nvPr/>
        </p:nvSpPr>
        <p:spPr bwMode="auto">
          <a:xfrm>
            <a:off x="34798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ατε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82" name="Text Box 62"/>
          <p:cNvSpPr txBox="1">
            <a:spLocks noChangeArrowheads="1"/>
          </p:cNvSpPr>
          <p:nvPr/>
        </p:nvSpPr>
        <p:spPr bwMode="auto">
          <a:xfrm>
            <a:off x="34798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9983" name="Text Box 63"/>
          <p:cNvSpPr txBox="1">
            <a:spLocks noChangeArrowheads="1"/>
          </p:cNvSpPr>
          <p:nvPr/>
        </p:nvSpPr>
        <p:spPr bwMode="auto">
          <a:xfrm>
            <a:off x="33528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 baseline="30000">
              <a:solidFill>
                <a:srgbClr val="FFDC14"/>
              </a:solidFill>
              <a:latin typeface="Lucida Grande" charset="0"/>
            </a:endParaRPr>
          </a:p>
        </p:txBody>
      </p:sp>
      <p:sp>
        <p:nvSpPr>
          <p:cNvPr id="209984" name="Text Box 64"/>
          <p:cNvSpPr txBox="1">
            <a:spLocks noChangeArrowheads="1"/>
          </p:cNvSpPr>
          <p:nvPr/>
        </p:nvSpPr>
        <p:spPr bwMode="auto">
          <a:xfrm>
            <a:off x="37052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9985" name="Text Box 65"/>
          <p:cNvSpPr txBox="1">
            <a:spLocks noChangeArrowheads="1"/>
          </p:cNvSpPr>
          <p:nvPr/>
        </p:nvSpPr>
        <p:spPr bwMode="auto">
          <a:xfrm>
            <a:off x="3414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αμην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86" name="Text Box 66"/>
          <p:cNvSpPr txBox="1">
            <a:spLocks noChangeArrowheads="1"/>
          </p:cNvSpPr>
          <p:nvPr/>
        </p:nvSpPr>
        <p:spPr bwMode="auto">
          <a:xfrm>
            <a:off x="3394075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 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87" name="Text Box 67"/>
          <p:cNvSpPr txBox="1">
            <a:spLocks noChangeArrowheads="1"/>
          </p:cNvSpPr>
          <p:nvPr/>
        </p:nvSpPr>
        <p:spPr bwMode="auto">
          <a:xfrm>
            <a:off x="3394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ατο</a:t>
            </a:r>
          </a:p>
        </p:txBody>
      </p:sp>
      <p:sp>
        <p:nvSpPr>
          <p:cNvPr id="209988" name="Text Box 68"/>
          <p:cNvSpPr txBox="1">
            <a:spLocks noChangeArrowheads="1"/>
          </p:cNvSpPr>
          <p:nvPr/>
        </p:nvSpPr>
        <p:spPr bwMode="auto">
          <a:xfrm>
            <a:off x="3398838" y="56832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89" name="Text Box 69"/>
          <p:cNvSpPr txBox="1">
            <a:spLocks noChangeArrowheads="1"/>
          </p:cNvSpPr>
          <p:nvPr/>
        </p:nvSpPr>
        <p:spPr bwMode="auto">
          <a:xfrm>
            <a:off x="3390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ασθε</a:t>
            </a:r>
          </a:p>
        </p:txBody>
      </p:sp>
      <p:sp>
        <p:nvSpPr>
          <p:cNvPr id="209990" name="Text Box 70"/>
          <p:cNvSpPr txBox="1">
            <a:spLocks noChangeArrowheads="1"/>
          </p:cNvSpPr>
          <p:nvPr/>
        </p:nvSpPr>
        <p:spPr bwMode="auto">
          <a:xfrm>
            <a:off x="3390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9991" name="Text Box 71"/>
          <p:cNvSpPr txBox="1">
            <a:spLocks noChangeArrowheads="1"/>
          </p:cNvSpPr>
          <p:nvPr/>
        </p:nvSpPr>
        <p:spPr bwMode="auto">
          <a:xfrm>
            <a:off x="4114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400" b="1" baseline="30000">
                <a:solidFill>
                  <a:srgbClr val="CF3741"/>
                </a:solidFill>
                <a:latin typeface="Lucida Grande" charset="0"/>
              </a:rPr>
              <a:t>0 </a:t>
            </a:r>
            <a:endParaRPr lang="en-US" sz="1400" b="1" i="1">
              <a:solidFill>
                <a:srgbClr val="CF3741"/>
              </a:solidFill>
              <a:latin typeface="Lucida Grande" charset="0"/>
            </a:endParaRPr>
          </a:p>
        </p:txBody>
      </p:sp>
      <p:sp>
        <p:nvSpPr>
          <p:cNvPr id="209993" name="Text Box 73"/>
          <p:cNvSpPr txBox="1">
            <a:spLocks noChangeArrowheads="1"/>
          </p:cNvSpPr>
          <p:nvPr/>
        </p:nvSpPr>
        <p:spPr bwMode="auto">
          <a:xfrm>
            <a:off x="4237038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94" name="Text Box 74"/>
          <p:cNvSpPr txBox="1">
            <a:spLocks noChangeArrowheads="1"/>
          </p:cNvSpPr>
          <p:nvPr/>
        </p:nvSpPr>
        <p:spPr bwMode="auto">
          <a:xfrm>
            <a:off x="4216400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95" name="Text Box 75"/>
          <p:cNvSpPr txBox="1">
            <a:spLocks noChangeArrowheads="1"/>
          </p:cNvSpPr>
          <p:nvPr/>
        </p:nvSpPr>
        <p:spPr bwMode="auto">
          <a:xfrm>
            <a:off x="4216400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—</a:t>
            </a:r>
            <a:r>
              <a:rPr lang="en-US" sz="1200" b="1" i="1">
                <a:latin typeface="Lucida Grande" charset="0"/>
              </a:rPr>
              <a:t> 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96" name="Text Box 76"/>
          <p:cNvSpPr txBox="1">
            <a:spLocks noChangeArrowheads="1"/>
          </p:cNvSpPr>
          <p:nvPr/>
        </p:nvSpPr>
        <p:spPr bwMode="auto">
          <a:xfrm>
            <a:off x="4233863" y="25336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97" name="Text Box 77"/>
          <p:cNvSpPr txBox="1">
            <a:spLocks noChangeArrowheads="1"/>
          </p:cNvSpPr>
          <p:nvPr/>
        </p:nvSpPr>
        <p:spPr bwMode="auto">
          <a:xfrm>
            <a:off x="4213225" y="28432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9998" name="Text Box 78"/>
          <p:cNvSpPr txBox="1">
            <a:spLocks noChangeArrowheads="1"/>
          </p:cNvSpPr>
          <p:nvPr/>
        </p:nvSpPr>
        <p:spPr bwMode="auto">
          <a:xfrm>
            <a:off x="4213225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0005" name="Text Box 85"/>
          <p:cNvSpPr txBox="1">
            <a:spLocks noChangeArrowheads="1"/>
          </p:cNvSpPr>
          <p:nvPr/>
        </p:nvSpPr>
        <p:spPr bwMode="auto">
          <a:xfrm>
            <a:off x="1714500" y="39370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l-GR" sz="1400" b="1" baseline="30000">
                <a:solidFill>
                  <a:schemeClr val="bg1"/>
                </a:solidFill>
                <a:latin typeface="Lucida Grande" charset="0"/>
              </a:rPr>
              <a:t>0</a:t>
            </a:r>
            <a:endParaRPr lang="en-US" sz="1400" b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0006" name="Text Box 86"/>
          <p:cNvSpPr txBox="1">
            <a:spLocks noChangeArrowheads="1"/>
          </p:cNvSpPr>
          <p:nvPr/>
        </p:nvSpPr>
        <p:spPr bwMode="auto">
          <a:xfrm>
            <a:off x="1827213" y="4322763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0007" name="Text Box 87"/>
          <p:cNvSpPr txBox="1">
            <a:spLocks noChangeArrowheads="1"/>
          </p:cNvSpPr>
          <p:nvPr/>
        </p:nvSpPr>
        <p:spPr bwMode="auto">
          <a:xfrm>
            <a:off x="1806575" y="4632325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σαι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0008" name="Text Box 88"/>
          <p:cNvSpPr txBox="1">
            <a:spLocks noChangeArrowheads="1"/>
          </p:cNvSpPr>
          <p:nvPr/>
        </p:nvSpPr>
        <p:spPr bwMode="auto">
          <a:xfrm>
            <a:off x="1806575" y="4938713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0009" name="Text Box 89"/>
          <p:cNvSpPr txBox="1">
            <a:spLocks noChangeArrowheads="1"/>
          </p:cNvSpPr>
          <p:nvPr/>
        </p:nvSpPr>
        <p:spPr bwMode="auto">
          <a:xfrm>
            <a:off x="1811338" y="5673725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0010" name="Text Box 90"/>
          <p:cNvSpPr txBox="1">
            <a:spLocks noChangeArrowheads="1"/>
          </p:cNvSpPr>
          <p:nvPr/>
        </p:nvSpPr>
        <p:spPr bwMode="auto">
          <a:xfrm>
            <a:off x="1803400" y="5983288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0011" name="Text Box 91"/>
          <p:cNvSpPr txBox="1">
            <a:spLocks noChangeArrowheads="1"/>
          </p:cNvSpPr>
          <p:nvPr/>
        </p:nvSpPr>
        <p:spPr bwMode="auto">
          <a:xfrm>
            <a:off x="1803400" y="6315075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0012" name="Text Box 92"/>
          <p:cNvSpPr txBox="1">
            <a:spLocks noChangeArrowheads="1"/>
          </p:cNvSpPr>
          <p:nvPr/>
        </p:nvSpPr>
        <p:spPr bwMode="auto">
          <a:xfrm>
            <a:off x="4902200" y="1443038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b="1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Present</a:t>
            </a:r>
            <a:r>
              <a:rPr lang="en-US" sz="900">
                <a:solidFill>
                  <a:schemeClr val="bg1"/>
                </a:solidFill>
                <a:latin typeface="Palatino Linotype" charset="0"/>
              </a:rPr>
              <a:t> </a:t>
            </a:r>
            <a:endParaRPr lang="en-US"/>
          </a:p>
        </p:txBody>
      </p:sp>
      <p:sp>
        <p:nvSpPr>
          <p:cNvPr id="210013" name="Line 93"/>
          <p:cNvSpPr>
            <a:spLocks noChangeShapeType="1"/>
          </p:cNvSpPr>
          <p:nvPr/>
        </p:nvSpPr>
        <p:spPr bwMode="auto">
          <a:xfrm>
            <a:off x="4991100" y="482600"/>
            <a:ext cx="0" cy="6329363"/>
          </a:xfrm>
          <a:prstGeom prst="line">
            <a:avLst/>
          </a:prstGeom>
          <a:noFill/>
          <a:ln w="47625" cmpd="thickThin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14" name="Text Box 94"/>
          <p:cNvSpPr txBox="1">
            <a:spLocks noChangeArrowheads="1"/>
          </p:cNvSpPr>
          <p:nvPr/>
        </p:nvSpPr>
        <p:spPr bwMode="auto">
          <a:xfrm>
            <a:off x="5753100" y="86360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</a:t>
            </a:r>
          </a:p>
        </p:txBody>
      </p:sp>
      <p:sp>
        <p:nvSpPr>
          <p:cNvPr id="210015" name="Text Box 95"/>
          <p:cNvSpPr txBox="1">
            <a:spLocks noChangeArrowheads="1"/>
          </p:cNvSpPr>
          <p:nvPr/>
        </p:nvSpPr>
        <p:spPr bwMode="auto">
          <a:xfrm>
            <a:off x="6870700" y="863600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</a:t>
            </a:r>
          </a:p>
        </p:txBody>
      </p:sp>
      <p:sp>
        <p:nvSpPr>
          <p:cNvPr id="210016" name="Text Box 96"/>
          <p:cNvSpPr txBox="1">
            <a:spLocks noChangeArrowheads="1"/>
          </p:cNvSpPr>
          <p:nvPr/>
        </p:nvSpPr>
        <p:spPr bwMode="auto">
          <a:xfrm>
            <a:off x="7848600" y="863600"/>
            <a:ext cx="1206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Passive</a:t>
            </a:r>
          </a:p>
        </p:txBody>
      </p:sp>
      <p:sp>
        <p:nvSpPr>
          <p:cNvPr id="210017" name="Text Box 97"/>
          <p:cNvSpPr txBox="1">
            <a:spLocks noChangeArrowheads="1"/>
          </p:cNvSpPr>
          <p:nvPr/>
        </p:nvSpPr>
        <p:spPr bwMode="auto">
          <a:xfrm>
            <a:off x="6061075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10018" name="Line 98"/>
          <p:cNvSpPr>
            <a:spLocks noChangeShapeType="1"/>
          </p:cNvSpPr>
          <p:nvPr/>
        </p:nvSpPr>
        <p:spPr bwMode="auto">
          <a:xfrm>
            <a:off x="5703888" y="490538"/>
            <a:ext cx="0" cy="46783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19" name="Text Box 99"/>
          <p:cNvSpPr txBox="1">
            <a:spLocks noChangeArrowheads="1"/>
          </p:cNvSpPr>
          <p:nvPr/>
        </p:nvSpPr>
        <p:spPr bwMode="auto">
          <a:xfrm>
            <a:off x="7073900" y="155257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10020" name="Text Box 100"/>
          <p:cNvSpPr txBox="1">
            <a:spLocks noChangeArrowheads="1"/>
          </p:cNvSpPr>
          <p:nvPr/>
        </p:nvSpPr>
        <p:spPr bwMode="auto">
          <a:xfrm>
            <a:off x="8280400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10021" name="Text Box 101"/>
          <p:cNvSpPr txBox="1">
            <a:spLocks noChangeArrowheads="1"/>
          </p:cNvSpPr>
          <p:nvPr/>
        </p:nvSpPr>
        <p:spPr bwMode="auto">
          <a:xfrm>
            <a:off x="5892800" y="2108200"/>
            <a:ext cx="927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</a:p>
        </p:txBody>
      </p:sp>
      <p:sp>
        <p:nvSpPr>
          <p:cNvPr id="210022" name="Text Box 102"/>
          <p:cNvSpPr txBox="1">
            <a:spLocks noChangeArrowheads="1"/>
          </p:cNvSpPr>
          <p:nvPr/>
        </p:nvSpPr>
        <p:spPr bwMode="auto">
          <a:xfrm>
            <a:off x="6845300" y="2111375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210023" name="Text Box 103"/>
          <p:cNvSpPr txBox="1">
            <a:spLocks noChangeArrowheads="1"/>
          </p:cNvSpPr>
          <p:nvPr/>
        </p:nvSpPr>
        <p:spPr bwMode="auto">
          <a:xfrm>
            <a:off x="8132763" y="2108200"/>
            <a:ext cx="901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λυθησ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210024" name="Text Box 104"/>
          <p:cNvSpPr txBox="1">
            <a:spLocks noChangeArrowheads="1"/>
          </p:cNvSpPr>
          <p:nvPr/>
        </p:nvSpPr>
        <p:spPr bwMode="auto">
          <a:xfrm>
            <a:off x="5486400" y="26543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210025" name="Text Box 105"/>
          <p:cNvSpPr txBox="1">
            <a:spLocks noChangeArrowheads="1"/>
          </p:cNvSpPr>
          <p:nvPr/>
        </p:nvSpPr>
        <p:spPr bwMode="auto">
          <a:xfrm>
            <a:off x="6491288" y="265747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10026" name="Text Box 106"/>
          <p:cNvSpPr txBox="1">
            <a:spLocks noChangeArrowheads="1"/>
          </p:cNvSpPr>
          <p:nvPr/>
        </p:nvSpPr>
        <p:spPr bwMode="auto">
          <a:xfrm>
            <a:off x="7705725" y="26511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10027" name="Text Box 107"/>
          <p:cNvSpPr txBox="1">
            <a:spLocks noChangeArrowheads="1"/>
          </p:cNvSpPr>
          <p:nvPr/>
        </p:nvSpPr>
        <p:spPr bwMode="auto">
          <a:xfrm>
            <a:off x="5487988" y="31845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ιδ)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210028" name="Text Box 108"/>
          <p:cNvSpPr txBox="1">
            <a:spLocks noChangeArrowheads="1"/>
          </p:cNvSpPr>
          <p:nvPr/>
        </p:nvSpPr>
        <p:spPr bwMode="auto">
          <a:xfrm>
            <a:off x="6497638" y="31877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10029" name="Text Box 109"/>
          <p:cNvSpPr txBox="1">
            <a:spLocks noChangeArrowheads="1"/>
          </p:cNvSpPr>
          <p:nvPr/>
        </p:nvSpPr>
        <p:spPr bwMode="auto">
          <a:xfrm>
            <a:off x="7023100" y="3187700"/>
            <a:ext cx="20018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γραφη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>
                <a:solidFill>
                  <a:srgbClr val="CF374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rgbClr val="CF3741"/>
                </a:solidFill>
                <a:latin typeface="Palatino Linotype" charset="0"/>
              </a:rPr>
              <a:t>0</a:t>
            </a:r>
            <a:endParaRPr lang="el-GR" sz="1000" b="1" baseline="30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10030" name="Text Box 110"/>
          <p:cNvSpPr txBox="1">
            <a:spLocks noChangeArrowheads="1"/>
          </p:cNvSpPr>
          <p:nvPr/>
        </p:nvSpPr>
        <p:spPr bwMode="auto">
          <a:xfrm>
            <a:off x="5562600" y="37433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l-GR" sz="1400" b="1" i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0031" name="Text Box 111"/>
          <p:cNvSpPr txBox="1">
            <a:spLocks noChangeArrowheads="1"/>
          </p:cNvSpPr>
          <p:nvPr/>
        </p:nvSpPr>
        <p:spPr bwMode="auto">
          <a:xfrm>
            <a:off x="6340475" y="3746500"/>
            <a:ext cx="149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</a:p>
        </p:txBody>
      </p:sp>
      <p:sp>
        <p:nvSpPr>
          <p:cNvPr id="210032" name="Text Box 112"/>
          <p:cNvSpPr txBox="1">
            <a:spLocks noChangeArrowheads="1"/>
          </p:cNvSpPr>
          <p:nvPr/>
        </p:nvSpPr>
        <p:spPr bwMode="auto">
          <a:xfrm>
            <a:off x="7693025" y="374015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λυθη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rgbClr val="CF374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10033" name="Text Box 113"/>
          <p:cNvSpPr txBox="1">
            <a:spLocks noChangeArrowheads="1"/>
          </p:cNvSpPr>
          <p:nvPr/>
        </p:nvSpPr>
        <p:spPr bwMode="auto">
          <a:xfrm>
            <a:off x="5562600" y="4287838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λελυκ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</a:p>
        </p:txBody>
      </p:sp>
      <p:sp>
        <p:nvSpPr>
          <p:cNvPr id="210034" name="Text Box 114"/>
          <p:cNvSpPr txBox="1">
            <a:spLocks noChangeArrowheads="1"/>
          </p:cNvSpPr>
          <p:nvPr/>
        </p:nvSpPr>
        <p:spPr bwMode="auto">
          <a:xfrm>
            <a:off x="6527800" y="4287838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l-GR" sz="1000" b="1" baseline="30000">
                <a:solidFill>
                  <a:schemeClr val="bg1"/>
                </a:solidFill>
                <a:latin typeface="Palatino Linotype" charset="0"/>
              </a:rPr>
              <a:t>0</a:t>
            </a:r>
            <a:endParaRPr lang="el-GR" sz="1400" b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0035" name="Text Box 115"/>
          <p:cNvSpPr txBox="1">
            <a:spLocks noChangeArrowheads="1"/>
          </p:cNvSpPr>
          <p:nvPr/>
        </p:nvSpPr>
        <p:spPr bwMode="auto">
          <a:xfrm>
            <a:off x="7731125" y="4284663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l-GR" sz="1000" b="1" baseline="30000">
                <a:solidFill>
                  <a:schemeClr val="bg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10039" name="Line 119"/>
          <p:cNvSpPr>
            <a:spLocks noChangeShapeType="1"/>
          </p:cNvSpPr>
          <p:nvPr/>
        </p:nvSpPr>
        <p:spPr bwMode="auto">
          <a:xfrm flipH="1">
            <a:off x="6888163" y="812800"/>
            <a:ext cx="7937" cy="43561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40" name="Line 120"/>
          <p:cNvSpPr>
            <a:spLocks noChangeShapeType="1"/>
          </p:cNvSpPr>
          <p:nvPr/>
        </p:nvSpPr>
        <p:spPr bwMode="auto">
          <a:xfrm flipH="1">
            <a:off x="7829550" y="812800"/>
            <a:ext cx="7938" cy="43815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41" name="Line 121"/>
          <p:cNvSpPr>
            <a:spLocks noChangeShapeType="1"/>
          </p:cNvSpPr>
          <p:nvPr/>
        </p:nvSpPr>
        <p:spPr bwMode="auto">
          <a:xfrm>
            <a:off x="5003800" y="19431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42" name="Line 122"/>
          <p:cNvSpPr>
            <a:spLocks noChangeShapeType="1"/>
          </p:cNvSpPr>
          <p:nvPr/>
        </p:nvSpPr>
        <p:spPr bwMode="auto">
          <a:xfrm>
            <a:off x="5003800" y="2463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43" name="Line 123"/>
          <p:cNvSpPr>
            <a:spLocks noChangeShapeType="1"/>
          </p:cNvSpPr>
          <p:nvPr/>
        </p:nvSpPr>
        <p:spPr bwMode="auto">
          <a:xfrm>
            <a:off x="5003800" y="29972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44" name="Line 124"/>
          <p:cNvSpPr>
            <a:spLocks noChangeShapeType="1"/>
          </p:cNvSpPr>
          <p:nvPr/>
        </p:nvSpPr>
        <p:spPr bwMode="auto">
          <a:xfrm>
            <a:off x="5016500" y="3530600"/>
            <a:ext cx="40386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45" name="Line 125"/>
          <p:cNvSpPr>
            <a:spLocks noChangeShapeType="1"/>
          </p:cNvSpPr>
          <p:nvPr/>
        </p:nvSpPr>
        <p:spPr bwMode="auto">
          <a:xfrm>
            <a:off x="5016500" y="4114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47" name="Text Box 127"/>
          <p:cNvSpPr txBox="1">
            <a:spLocks noChangeArrowheads="1"/>
          </p:cNvSpPr>
          <p:nvPr/>
        </p:nvSpPr>
        <p:spPr bwMode="auto">
          <a:xfrm>
            <a:off x="4902200" y="8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TENSE</a:t>
            </a:r>
          </a:p>
        </p:txBody>
      </p:sp>
      <p:sp>
        <p:nvSpPr>
          <p:cNvPr id="210048" name="Line 128"/>
          <p:cNvSpPr>
            <a:spLocks noChangeShapeType="1"/>
          </p:cNvSpPr>
          <p:nvPr/>
        </p:nvSpPr>
        <p:spPr bwMode="auto">
          <a:xfrm>
            <a:off x="5702300" y="800100"/>
            <a:ext cx="33591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49" name="Line 129"/>
          <p:cNvSpPr>
            <a:spLocks noChangeShapeType="1"/>
          </p:cNvSpPr>
          <p:nvPr/>
        </p:nvSpPr>
        <p:spPr bwMode="auto">
          <a:xfrm>
            <a:off x="5010150" y="5194300"/>
            <a:ext cx="40449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50" name="Text Box 130"/>
          <p:cNvSpPr txBox="1">
            <a:spLocks noChangeArrowheads="1"/>
          </p:cNvSpPr>
          <p:nvPr/>
        </p:nvSpPr>
        <p:spPr bwMode="auto">
          <a:xfrm>
            <a:off x="5715000" y="558800"/>
            <a:ext cx="3352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VOICE</a:t>
            </a:r>
          </a:p>
        </p:txBody>
      </p:sp>
      <p:sp>
        <p:nvSpPr>
          <p:cNvPr id="210051" name="Line 131"/>
          <p:cNvSpPr>
            <a:spLocks noChangeShapeType="1"/>
          </p:cNvSpPr>
          <p:nvPr/>
        </p:nvSpPr>
        <p:spPr bwMode="auto">
          <a:xfrm flipH="1">
            <a:off x="3017838" y="13081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52" name="Line 132"/>
          <p:cNvSpPr>
            <a:spLocks noChangeShapeType="1"/>
          </p:cNvSpPr>
          <p:nvPr/>
        </p:nvSpPr>
        <p:spPr bwMode="auto">
          <a:xfrm flipH="1">
            <a:off x="3017838" y="3302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53" name="Line 133"/>
          <p:cNvSpPr>
            <a:spLocks noChangeShapeType="1"/>
          </p:cNvSpPr>
          <p:nvPr/>
        </p:nvSpPr>
        <p:spPr bwMode="auto">
          <a:xfrm>
            <a:off x="3251200" y="1308100"/>
            <a:ext cx="0" cy="19939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54" name="Line 134"/>
          <p:cNvSpPr>
            <a:spLocks noChangeShapeType="1"/>
          </p:cNvSpPr>
          <p:nvPr/>
        </p:nvSpPr>
        <p:spPr bwMode="auto">
          <a:xfrm>
            <a:off x="7886700" y="1638300"/>
            <a:ext cx="554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55" name="Text Box 135"/>
          <p:cNvSpPr txBox="1">
            <a:spLocks noChangeArrowheads="1"/>
          </p:cNvSpPr>
          <p:nvPr/>
        </p:nvSpPr>
        <p:spPr bwMode="auto">
          <a:xfrm>
            <a:off x="76200" y="39116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210056" name="Line 136"/>
          <p:cNvSpPr>
            <a:spLocks noChangeShapeType="1"/>
          </p:cNvSpPr>
          <p:nvPr/>
        </p:nvSpPr>
        <p:spPr bwMode="auto">
          <a:xfrm>
            <a:off x="5008563" y="1117600"/>
            <a:ext cx="4059237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57" name="Text Box 137"/>
          <p:cNvSpPr txBox="1">
            <a:spLocks noChangeArrowheads="1"/>
          </p:cNvSpPr>
          <p:nvPr/>
        </p:nvSpPr>
        <p:spPr bwMode="auto">
          <a:xfrm>
            <a:off x="5054600" y="21209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Future</a:t>
            </a:r>
            <a:endParaRPr lang="en-US" sz="9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10058" name="Text Box 138"/>
          <p:cNvSpPr txBox="1">
            <a:spLocks noChangeArrowheads="1"/>
          </p:cNvSpPr>
          <p:nvPr/>
        </p:nvSpPr>
        <p:spPr bwMode="auto">
          <a:xfrm>
            <a:off x="4953000" y="2667000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Imperfect</a:t>
            </a:r>
            <a:endParaRPr lang="en-US"/>
          </a:p>
        </p:txBody>
      </p:sp>
      <p:sp>
        <p:nvSpPr>
          <p:cNvPr id="210059" name="Text Box 139"/>
          <p:cNvSpPr txBox="1">
            <a:spLocks noChangeArrowheads="1"/>
          </p:cNvSpPr>
          <p:nvPr/>
        </p:nvSpPr>
        <p:spPr bwMode="auto">
          <a:xfrm>
            <a:off x="4953000" y="30734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2nd Aorist</a:t>
            </a:r>
            <a:endParaRPr lang="en-US"/>
          </a:p>
        </p:txBody>
      </p:sp>
      <p:sp>
        <p:nvSpPr>
          <p:cNvPr id="210060" name="Text Box 140"/>
          <p:cNvSpPr txBox="1">
            <a:spLocks noChangeArrowheads="1"/>
          </p:cNvSpPr>
          <p:nvPr/>
        </p:nvSpPr>
        <p:spPr bwMode="auto">
          <a:xfrm>
            <a:off x="4902200" y="3759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1st Aorist</a:t>
            </a:r>
            <a:endParaRPr lang="en-US"/>
          </a:p>
        </p:txBody>
      </p:sp>
      <p:sp>
        <p:nvSpPr>
          <p:cNvPr id="210061" name="Text Box 141"/>
          <p:cNvSpPr txBox="1">
            <a:spLocks noChangeArrowheads="1"/>
          </p:cNvSpPr>
          <p:nvPr/>
        </p:nvSpPr>
        <p:spPr bwMode="auto">
          <a:xfrm>
            <a:off x="5029200" y="4178300"/>
            <a:ext cx="685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Perfect</a:t>
            </a:r>
          </a:p>
        </p:txBody>
      </p:sp>
      <p:sp>
        <p:nvSpPr>
          <p:cNvPr id="210063" name="Line 143"/>
          <p:cNvSpPr>
            <a:spLocks noChangeShapeType="1"/>
          </p:cNvSpPr>
          <p:nvPr/>
        </p:nvSpPr>
        <p:spPr bwMode="auto">
          <a:xfrm>
            <a:off x="1655763" y="2679700"/>
            <a:ext cx="9858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64" name="Line 144"/>
          <p:cNvSpPr>
            <a:spLocks noChangeShapeType="1"/>
          </p:cNvSpPr>
          <p:nvPr/>
        </p:nvSpPr>
        <p:spPr bwMode="auto">
          <a:xfrm>
            <a:off x="1566863" y="2984500"/>
            <a:ext cx="1074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65" name="Line 145"/>
          <p:cNvSpPr>
            <a:spLocks noChangeShapeType="1"/>
          </p:cNvSpPr>
          <p:nvPr/>
        </p:nvSpPr>
        <p:spPr bwMode="auto">
          <a:xfrm>
            <a:off x="7878763" y="2743200"/>
            <a:ext cx="338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66" name="Line 146"/>
          <p:cNvSpPr>
            <a:spLocks noChangeShapeType="1"/>
          </p:cNvSpPr>
          <p:nvPr/>
        </p:nvSpPr>
        <p:spPr bwMode="auto">
          <a:xfrm>
            <a:off x="977900" y="3530600"/>
            <a:ext cx="397668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67" name="Line 147"/>
          <p:cNvSpPr>
            <a:spLocks noChangeShapeType="1"/>
          </p:cNvSpPr>
          <p:nvPr/>
        </p:nvSpPr>
        <p:spPr bwMode="auto">
          <a:xfrm>
            <a:off x="3136900" y="1930400"/>
            <a:ext cx="3889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69" name="Line 149"/>
          <p:cNvSpPr>
            <a:spLocks noChangeShapeType="1"/>
          </p:cNvSpPr>
          <p:nvPr/>
        </p:nvSpPr>
        <p:spPr bwMode="auto">
          <a:xfrm>
            <a:off x="3086100" y="2984500"/>
            <a:ext cx="4397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70" name="Line 150"/>
          <p:cNvSpPr>
            <a:spLocks noChangeShapeType="1"/>
          </p:cNvSpPr>
          <p:nvPr/>
        </p:nvSpPr>
        <p:spPr bwMode="auto">
          <a:xfrm>
            <a:off x="3289300" y="33020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71" name="Line 151"/>
          <p:cNvSpPr>
            <a:spLocks noChangeShapeType="1"/>
          </p:cNvSpPr>
          <p:nvPr/>
        </p:nvSpPr>
        <p:spPr bwMode="auto">
          <a:xfrm>
            <a:off x="3073400" y="1625600"/>
            <a:ext cx="4524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72" name="Line 152"/>
          <p:cNvSpPr>
            <a:spLocks noChangeShapeType="1"/>
          </p:cNvSpPr>
          <p:nvPr/>
        </p:nvSpPr>
        <p:spPr bwMode="auto">
          <a:xfrm>
            <a:off x="3187700" y="44577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73" name="Line 153"/>
          <p:cNvSpPr>
            <a:spLocks noChangeShapeType="1"/>
          </p:cNvSpPr>
          <p:nvPr/>
        </p:nvSpPr>
        <p:spPr bwMode="auto">
          <a:xfrm>
            <a:off x="3086100" y="50800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74" name="Line 154"/>
          <p:cNvSpPr>
            <a:spLocks noChangeShapeType="1"/>
          </p:cNvSpPr>
          <p:nvPr/>
        </p:nvSpPr>
        <p:spPr bwMode="auto">
          <a:xfrm>
            <a:off x="3251200" y="5816600"/>
            <a:ext cx="2111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75" name="Line 155"/>
          <p:cNvSpPr>
            <a:spLocks noChangeShapeType="1"/>
          </p:cNvSpPr>
          <p:nvPr/>
        </p:nvSpPr>
        <p:spPr bwMode="auto">
          <a:xfrm>
            <a:off x="3111500" y="61341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76" name="Line 156"/>
          <p:cNvSpPr>
            <a:spLocks noChangeShapeType="1"/>
          </p:cNvSpPr>
          <p:nvPr/>
        </p:nvSpPr>
        <p:spPr bwMode="auto">
          <a:xfrm>
            <a:off x="3111500" y="64516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77" name="Oval 157"/>
          <p:cNvSpPr>
            <a:spLocks noChangeArrowheads="1"/>
          </p:cNvSpPr>
          <p:nvPr/>
        </p:nvSpPr>
        <p:spPr bwMode="auto">
          <a:xfrm>
            <a:off x="3479800" y="4622800"/>
            <a:ext cx="3302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78" name="Oval 158"/>
          <p:cNvSpPr>
            <a:spLocks noChangeArrowheads="1"/>
          </p:cNvSpPr>
          <p:nvPr/>
        </p:nvSpPr>
        <p:spPr bwMode="auto">
          <a:xfrm>
            <a:off x="4292600" y="3136900"/>
            <a:ext cx="4953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0079" name="Line 159"/>
          <p:cNvSpPr>
            <a:spLocks noChangeShapeType="1"/>
          </p:cNvSpPr>
          <p:nvPr/>
        </p:nvSpPr>
        <p:spPr bwMode="auto">
          <a:xfrm>
            <a:off x="1638300" y="44704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80" name="Oval 160"/>
          <p:cNvSpPr>
            <a:spLocks noChangeArrowheads="1"/>
          </p:cNvSpPr>
          <p:nvPr/>
        </p:nvSpPr>
        <p:spPr bwMode="auto">
          <a:xfrm>
            <a:off x="1279525" y="4643438"/>
            <a:ext cx="444500" cy="284162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0081" name="Line 161"/>
          <p:cNvSpPr>
            <a:spLocks noChangeShapeType="1"/>
          </p:cNvSpPr>
          <p:nvPr/>
        </p:nvSpPr>
        <p:spPr bwMode="auto">
          <a:xfrm>
            <a:off x="1752600" y="4762500"/>
            <a:ext cx="1349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82" name="Line 162"/>
          <p:cNvSpPr>
            <a:spLocks noChangeShapeType="1"/>
          </p:cNvSpPr>
          <p:nvPr/>
        </p:nvSpPr>
        <p:spPr bwMode="auto">
          <a:xfrm>
            <a:off x="1574800" y="5080000"/>
            <a:ext cx="3127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84" name="Line 164"/>
          <p:cNvSpPr>
            <a:spLocks noChangeShapeType="1"/>
          </p:cNvSpPr>
          <p:nvPr/>
        </p:nvSpPr>
        <p:spPr bwMode="auto">
          <a:xfrm>
            <a:off x="1562100" y="6134100"/>
            <a:ext cx="3127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85" name="Line 165"/>
          <p:cNvSpPr>
            <a:spLocks noChangeShapeType="1"/>
          </p:cNvSpPr>
          <p:nvPr/>
        </p:nvSpPr>
        <p:spPr bwMode="auto">
          <a:xfrm>
            <a:off x="1625600" y="64516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86" name="Line 166"/>
          <p:cNvSpPr>
            <a:spLocks noChangeShapeType="1"/>
          </p:cNvSpPr>
          <p:nvPr/>
        </p:nvSpPr>
        <p:spPr bwMode="auto">
          <a:xfrm>
            <a:off x="7874000" y="4368800"/>
            <a:ext cx="427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87" name="Line 167"/>
          <p:cNvSpPr>
            <a:spLocks noChangeShapeType="1"/>
          </p:cNvSpPr>
          <p:nvPr/>
        </p:nvSpPr>
        <p:spPr bwMode="auto">
          <a:xfrm>
            <a:off x="3225800" y="26797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88" name="Line 168"/>
          <p:cNvSpPr>
            <a:spLocks noChangeShapeType="1"/>
          </p:cNvSpPr>
          <p:nvPr/>
        </p:nvSpPr>
        <p:spPr bwMode="auto">
          <a:xfrm>
            <a:off x="5003800" y="4648200"/>
            <a:ext cx="40640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89" name="Line 169"/>
          <p:cNvSpPr>
            <a:spLocks noChangeShapeType="1"/>
          </p:cNvSpPr>
          <p:nvPr/>
        </p:nvSpPr>
        <p:spPr bwMode="auto">
          <a:xfrm>
            <a:off x="3903663" y="3292475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0090" name="Line 170"/>
          <p:cNvSpPr>
            <a:spLocks noChangeShapeType="1"/>
          </p:cNvSpPr>
          <p:nvPr/>
        </p:nvSpPr>
        <p:spPr bwMode="auto">
          <a:xfrm>
            <a:off x="1692275" y="5816600"/>
            <a:ext cx="182563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0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10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0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0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0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0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0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0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0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0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1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0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0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10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034" grpId="0"/>
      <p:bldP spid="210035" grpId="0"/>
      <p:bldP spid="210079" grpId="0" animBg="1"/>
      <p:bldP spid="210080" grpId="0" animBg="1" autoUpdateAnimBg="0"/>
      <p:bldP spid="210081" grpId="0" animBg="1"/>
      <p:bldP spid="210082" grpId="0" animBg="1"/>
      <p:bldP spid="210084" grpId="0" animBg="1"/>
      <p:bldP spid="210085" grpId="0" animBg="1"/>
      <p:bldP spid="2100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800"/>
            <a:ext cx="7772400" cy="457200"/>
          </a:xfrm>
        </p:spPr>
        <p:txBody>
          <a:bodyPr/>
          <a:lstStyle/>
          <a:p>
            <a:r>
              <a:rPr lang="en-US" sz="1600">
                <a:solidFill>
                  <a:schemeClr val="bg1"/>
                </a:solidFill>
                <a:latin typeface="Georgia" charset="0"/>
              </a:rPr>
              <a:t>GREEK 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“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INDICATIVE MODE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”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 VERBS FORMATION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1972" name="Line 4"/>
          <p:cNvSpPr>
            <a:spLocks noChangeShapeType="1"/>
          </p:cNvSpPr>
          <p:nvPr/>
        </p:nvSpPr>
        <p:spPr bwMode="auto">
          <a:xfrm>
            <a:off x="41275" y="485775"/>
            <a:ext cx="90090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990600" y="554038"/>
            <a:ext cx="396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  <a:endParaRPr lang="en-US" sz="1000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211974" name="Line 6"/>
          <p:cNvSpPr>
            <a:spLocks noChangeShapeType="1"/>
          </p:cNvSpPr>
          <p:nvPr/>
        </p:nvSpPr>
        <p:spPr bwMode="auto">
          <a:xfrm>
            <a:off x="977900" y="490538"/>
            <a:ext cx="0" cy="6329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1975" name="Line 7"/>
          <p:cNvSpPr>
            <a:spLocks noChangeShapeType="1"/>
          </p:cNvSpPr>
          <p:nvPr/>
        </p:nvSpPr>
        <p:spPr bwMode="auto">
          <a:xfrm>
            <a:off x="990600" y="800100"/>
            <a:ext cx="39687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1976" name="Line 8"/>
          <p:cNvSpPr>
            <a:spLocks noChangeShapeType="1"/>
          </p:cNvSpPr>
          <p:nvPr/>
        </p:nvSpPr>
        <p:spPr bwMode="auto">
          <a:xfrm>
            <a:off x="977900" y="1117600"/>
            <a:ext cx="39703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76200" y="8001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211979" name="Line 11"/>
          <p:cNvSpPr>
            <a:spLocks noChangeShapeType="1"/>
          </p:cNvSpPr>
          <p:nvPr/>
        </p:nvSpPr>
        <p:spPr bwMode="auto">
          <a:xfrm>
            <a:off x="228600" y="2197100"/>
            <a:ext cx="46482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10255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989013" y="11826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968375" y="14922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1983" name="Text Box 15"/>
          <p:cNvSpPr txBox="1">
            <a:spLocks noChangeArrowheads="1"/>
          </p:cNvSpPr>
          <p:nvPr/>
        </p:nvSpPr>
        <p:spPr bwMode="auto">
          <a:xfrm>
            <a:off x="968375" y="18113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1984" name="Line 16"/>
          <p:cNvSpPr>
            <a:spLocks noChangeShapeType="1"/>
          </p:cNvSpPr>
          <p:nvPr/>
        </p:nvSpPr>
        <p:spPr bwMode="auto">
          <a:xfrm>
            <a:off x="1816100" y="815975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1985" name="Text Box 17"/>
          <p:cNvSpPr txBox="1">
            <a:spLocks noChangeArrowheads="1"/>
          </p:cNvSpPr>
          <p:nvPr/>
        </p:nvSpPr>
        <p:spPr bwMode="auto">
          <a:xfrm>
            <a:off x="9858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1986" name="Text Box 18"/>
          <p:cNvSpPr txBox="1">
            <a:spLocks noChangeArrowheads="1"/>
          </p:cNvSpPr>
          <p:nvPr/>
        </p:nvSpPr>
        <p:spPr bwMode="auto">
          <a:xfrm>
            <a:off x="9652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1987" name="Text Box 19"/>
          <p:cNvSpPr txBox="1">
            <a:spLocks noChangeArrowheads="1"/>
          </p:cNvSpPr>
          <p:nvPr/>
        </p:nvSpPr>
        <p:spPr bwMode="auto">
          <a:xfrm>
            <a:off x="965200" y="31623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ουσι(ν)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1988" name="Text Box 20"/>
          <p:cNvSpPr txBox="1">
            <a:spLocks noChangeArrowheads="1"/>
          </p:cNvSpPr>
          <p:nvPr/>
        </p:nvSpPr>
        <p:spPr bwMode="auto">
          <a:xfrm>
            <a:off x="977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n-US" sz="1400"/>
          </a:p>
        </p:txBody>
      </p:sp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546100" y="36449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 &amp; PASSIVE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</a:p>
        </p:txBody>
      </p:sp>
      <p:sp>
        <p:nvSpPr>
          <p:cNvPr id="211990" name="Line 22"/>
          <p:cNvSpPr>
            <a:spLocks noChangeShapeType="1"/>
          </p:cNvSpPr>
          <p:nvPr/>
        </p:nvSpPr>
        <p:spPr bwMode="auto">
          <a:xfrm>
            <a:off x="1752600" y="3886200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1991" name="Line 23"/>
          <p:cNvSpPr>
            <a:spLocks noChangeShapeType="1"/>
          </p:cNvSpPr>
          <p:nvPr/>
        </p:nvSpPr>
        <p:spPr bwMode="auto">
          <a:xfrm>
            <a:off x="965200" y="4241800"/>
            <a:ext cx="39830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1992" name="Line 24"/>
          <p:cNvSpPr>
            <a:spLocks noChangeShapeType="1"/>
          </p:cNvSpPr>
          <p:nvPr/>
        </p:nvSpPr>
        <p:spPr bwMode="auto">
          <a:xfrm>
            <a:off x="977900" y="3886200"/>
            <a:ext cx="39814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1993" name="Text Box 25"/>
          <p:cNvSpPr txBox="1">
            <a:spLocks noChangeArrowheads="1"/>
          </p:cNvSpPr>
          <p:nvPr/>
        </p:nvSpPr>
        <p:spPr bwMode="auto">
          <a:xfrm>
            <a:off x="9779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n-US" sz="1400"/>
          </a:p>
        </p:txBody>
      </p:sp>
      <p:sp>
        <p:nvSpPr>
          <p:cNvPr id="211994" name="Text Box 26"/>
          <p:cNvSpPr txBox="1">
            <a:spLocks noChangeArrowheads="1"/>
          </p:cNvSpPr>
          <p:nvPr/>
        </p:nvSpPr>
        <p:spPr bwMode="auto">
          <a:xfrm>
            <a:off x="10255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1995" name="Text Box 27"/>
          <p:cNvSpPr txBox="1">
            <a:spLocks noChangeArrowheads="1"/>
          </p:cNvSpPr>
          <p:nvPr/>
        </p:nvSpPr>
        <p:spPr bwMode="auto">
          <a:xfrm>
            <a:off x="989013" y="4319588"/>
            <a:ext cx="992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1996" name="Text Box 28"/>
          <p:cNvSpPr txBox="1">
            <a:spLocks noChangeArrowheads="1"/>
          </p:cNvSpPr>
          <p:nvPr/>
        </p:nvSpPr>
        <p:spPr bwMode="auto">
          <a:xfrm>
            <a:off x="968375" y="4616450"/>
            <a:ext cx="927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ῃ </a:t>
            </a:r>
            <a:r>
              <a:rPr lang="el-GR" sz="900" b="1" i="1">
                <a:solidFill>
                  <a:schemeClr val="bg1"/>
                </a:solidFill>
                <a:latin typeface="Lucida Grande" charset="0"/>
              </a:rPr>
              <a:t>(εσαι)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1997" name="Text Box 29"/>
          <p:cNvSpPr txBox="1">
            <a:spLocks noChangeArrowheads="1"/>
          </p:cNvSpPr>
          <p:nvPr/>
        </p:nvSpPr>
        <p:spPr bwMode="auto">
          <a:xfrm>
            <a:off x="9683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1998" name="Text Box 30"/>
          <p:cNvSpPr txBox="1">
            <a:spLocks noChangeArrowheads="1"/>
          </p:cNvSpPr>
          <p:nvPr/>
        </p:nvSpPr>
        <p:spPr bwMode="auto">
          <a:xfrm>
            <a:off x="9731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1999" name="Text Box 31"/>
          <p:cNvSpPr txBox="1">
            <a:spLocks noChangeArrowheads="1"/>
          </p:cNvSpPr>
          <p:nvPr/>
        </p:nvSpPr>
        <p:spPr bwMode="auto">
          <a:xfrm>
            <a:off x="965200" y="59801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2000" name="Text Box 32"/>
          <p:cNvSpPr txBox="1">
            <a:spLocks noChangeArrowheads="1"/>
          </p:cNvSpPr>
          <p:nvPr/>
        </p:nvSpPr>
        <p:spPr bwMode="auto">
          <a:xfrm>
            <a:off x="9652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01" name="Line 33"/>
          <p:cNvSpPr>
            <a:spLocks noChangeShapeType="1"/>
          </p:cNvSpPr>
          <p:nvPr/>
        </p:nvSpPr>
        <p:spPr bwMode="auto">
          <a:xfrm>
            <a:off x="25146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02" name="Line 34"/>
          <p:cNvSpPr>
            <a:spLocks noChangeShapeType="1"/>
          </p:cNvSpPr>
          <p:nvPr/>
        </p:nvSpPr>
        <p:spPr bwMode="auto">
          <a:xfrm>
            <a:off x="24892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03" name="Line 35"/>
          <p:cNvSpPr>
            <a:spLocks noChangeShapeType="1"/>
          </p:cNvSpPr>
          <p:nvPr/>
        </p:nvSpPr>
        <p:spPr bwMode="auto">
          <a:xfrm>
            <a:off x="33274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04" name="Line 36"/>
          <p:cNvSpPr>
            <a:spLocks noChangeShapeType="1"/>
          </p:cNvSpPr>
          <p:nvPr/>
        </p:nvSpPr>
        <p:spPr bwMode="auto">
          <a:xfrm>
            <a:off x="33274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05" name="Line 37"/>
          <p:cNvSpPr>
            <a:spLocks noChangeShapeType="1"/>
          </p:cNvSpPr>
          <p:nvPr/>
        </p:nvSpPr>
        <p:spPr bwMode="auto">
          <a:xfrm>
            <a:off x="215900" y="5359400"/>
            <a:ext cx="4699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06" name="Text Box 38"/>
          <p:cNvSpPr txBox="1">
            <a:spLocks noChangeArrowheads="1"/>
          </p:cNvSpPr>
          <p:nvPr/>
        </p:nvSpPr>
        <p:spPr bwMode="auto">
          <a:xfrm>
            <a:off x="2501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3</a:t>
            </a:r>
            <a:endParaRPr lang="en-US" sz="1400"/>
          </a:p>
        </p:txBody>
      </p:sp>
      <p:sp>
        <p:nvSpPr>
          <p:cNvPr id="212007" name="Text Box 39"/>
          <p:cNvSpPr txBox="1">
            <a:spLocks noChangeArrowheads="1"/>
          </p:cNvSpPr>
          <p:nvPr/>
        </p:nvSpPr>
        <p:spPr bwMode="auto">
          <a:xfrm>
            <a:off x="28670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2008" name="Text Box 40"/>
          <p:cNvSpPr txBox="1">
            <a:spLocks noChangeArrowheads="1"/>
          </p:cNvSpPr>
          <p:nvPr/>
        </p:nvSpPr>
        <p:spPr bwMode="auto">
          <a:xfrm>
            <a:off x="25892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09" name="Text Box 41"/>
          <p:cNvSpPr txBox="1">
            <a:spLocks noChangeArrowheads="1"/>
          </p:cNvSpPr>
          <p:nvPr/>
        </p:nvSpPr>
        <p:spPr bwMode="auto">
          <a:xfrm>
            <a:off x="25685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10" name="Text Box 42"/>
          <p:cNvSpPr txBox="1">
            <a:spLocks noChangeArrowheads="1"/>
          </p:cNvSpPr>
          <p:nvPr/>
        </p:nvSpPr>
        <p:spPr bwMode="auto">
          <a:xfrm>
            <a:off x="25685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2011" name="Text Box 43"/>
          <p:cNvSpPr txBox="1">
            <a:spLocks noChangeArrowheads="1"/>
          </p:cNvSpPr>
          <p:nvPr/>
        </p:nvSpPr>
        <p:spPr bwMode="auto">
          <a:xfrm>
            <a:off x="25733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12" name="Text Box 44"/>
          <p:cNvSpPr txBox="1">
            <a:spLocks noChangeArrowheads="1"/>
          </p:cNvSpPr>
          <p:nvPr/>
        </p:nvSpPr>
        <p:spPr bwMode="auto">
          <a:xfrm>
            <a:off x="25654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13" name="Text Box 45"/>
          <p:cNvSpPr txBox="1">
            <a:spLocks noChangeArrowheads="1"/>
          </p:cNvSpPr>
          <p:nvPr/>
        </p:nvSpPr>
        <p:spPr bwMode="auto">
          <a:xfrm>
            <a:off x="25654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2014" name="Text Box 46"/>
          <p:cNvSpPr txBox="1">
            <a:spLocks noChangeArrowheads="1"/>
          </p:cNvSpPr>
          <p:nvPr/>
        </p:nvSpPr>
        <p:spPr bwMode="auto">
          <a:xfrm>
            <a:off x="24765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4</a:t>
            </a:r>
            <a:endParaRPr lang="en-US" sz="1400"/>
          </a:p>
        </p:txBody>
      </p:sp>
      <p:sp>
        <p:nvSpPr>
          <p:cNvPr id="212015" name="Text Box 47"/>
          <p:cNvSpPr txBox="1">
            <a:spLocks noChangeArrowheads="1"/>
          </p:cNvSpPr>
          <p:nvPr/>
        </p:nvSpPr>
        <p:spPr bwMode="auto">
          <a:xfrm>
            <a:off x="28670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2016" name="Text Box 48"/>
          <p:cNvSpPr txBox="1">
            <a:spLocks noChangeArrowheads="1"/>
          </p:cNvSpPr>
          <p:nvPr/>
        </p:nvSpPr>
        <p:spPr bwMode="auto">
          <a:xfrm>
            <a:off x="2525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ομην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17" name="Text Box 49"/>
          <p:cNvSpPr txBox="1">
            <a:spLocks noChangeArrowheads="1"/>
          </p:cNvSpPr>
          <p:nvPr/>
        </p:nvSpPr>
        <p:spPr bwMode="auto">
          <a:xfrm>
            <a:off x="2505075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18" name="Text Box 50"/>
          <p:cNvSpPr txBox="1">
            <a:spLocks noChangeArrowheads="1"/>
          </p:cNvSpPr>
          <p:nvPr/>
        </p:nvSpPr>
        <p:spPr bwMode="auto">
          <a:xfrm>
            <a:off x="2505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ετο</a:t>
            </a:r>
          </a:p>
        </p:txBody>
      </p:sp>
      <p:sp>
        <p:nvSpPr>
          <p:cNvPr id="212019" name="Text Box 51"/>
          <p:cNvSpPr txBox="1">
            <a:spLocks noChangeArrowheads="1"/>
          </p:cNvSpPr>
          <p:nvPr/>
        </p:nvSpPr>
        <p:spPr bwMode="auto">
          <a:xfrm>
            <a:off x="25098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20" name="Text Box 52"/>
          <p:cNvSpPr txBox="1">
            <a:spLocks noChangeArrowheads="1"/>
          </p:cNvSpPr>
          <p:nvPr/>
        </p:nvSpPr>
        <p:spPr bwMode="auto">
          <a:xfrm>
            <a:off x="2501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2021" name="Text Box 53"/>
          <p:cNvSpPr txBox="1">
            <a:spLocks noChangeArrowheads="1"/>
          </p:cNvSpPr>
          <p:nvPr/>
        </p:nvSpPr>
        <p:spPr bwMode="auto">
          <a:xfrm>
            <a:off x="2501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22" name="Line 54"/>
          <p:cNvSpPr>
            <a:spLocks noChangeShapeType="1"/>
          </p:cNvSpPr>
          <p:nvPr/>
        </p:nvSpPr>
        <p:spPr bwMode="auto">
          <a:xfrm>
            <a:off x="42037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23" name="Line 55"/>
          <p:cNvSpPr>
            <a:spLocks noChangeShapeType="1"/>
          </p:cNvSpPr>
          <p:nvPr/>
        </p:nvSpPr>
        <p:spPr bwMode="auto">
          <a:xfrm>
            <a:off x="42037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24" name="Text Box 56"/>
          <p:cNvSpPr txBox="1">
            <a:spLocks noChangeArrowheads="1"/>
          </p:cNvSpPr>
          <p:nvPr/>
        </p:nvSpPr>
        <p:spPr bwMode="auto">
          <a:xfrm>
            <a:off x="3352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25" name="Text Box 57"/>
          <p:cNvSpPr txBox="1">
            <a:spLocks noChangeArrowheads="1"/>
          </p:cNvSpPr>
          <p:nvPr/>
        </p:nvSpPr>
        <p:spPr bwMode="auto">
          <a:xfrm>
            <a:off x="34909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26" name="Text Box 58"/>
          <p:cNvSpPr txBox="1">
            <a:spLocks noChangeArrowheads="1"/>
          </p:cNvSpPr>
          <p:nvPr/>
        </p:nvSpPr>
        <p:spPr bwMode="auto">
          <a:xfrm>
            <a:off x="34702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27" name="Text Box 59"/>
          <p:cNvSpPr txBox="1">
            <a:spLocks noChangeArrowheads="1"/>
          </p:cNvSpPr>
          <p:nvPr/>
        </p:nvSpPr>
        <p:spPr bwMode="auto">
          <a:xfrm>
            <a:off x="34702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2028" name="Text Box 60"/>
          <p:cNvSpPr txBox="1">
            <a:spLocks noChangeArrowheads="1"/>
          </p:cNvSpPr>
          <p:nvPr/>
        </p:nvSpPr>
        <p:spPr bwMode="auto">
          <a:xfrm>
            <a:off x="34877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29" name="Text Box 61"/>
          <p:cNvSpPr txBox="1">
            <a:spLocks noChangeArrowheads="1"/>
          </p:cNvSpPr>
          <p:nvPr/>
        </p:nvSpPr>
        <p:spPr bwMode="auto">
          <a:xfrm>
            <a:off x="34798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ατε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30" name="Text Box 62"/>
          <p:cNvSpPr txBox="1">
            <a:spLocks noChangeArrowheads="1"/>
          </p:cNvSpPr>
          <p:nvPr/>
        </p:nvSpPr>
        <p:spPr bwMode="auto">
          <a:xfrm>
            <a:off x="34798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2031" name="Text Box 63"/>
          <p:cNvSpPr txBox="1">
            <a:spLocks noChangeArrowheads="1"/>
          </p:cNvSpPr>
          <p:nvPr/>
        </p:nvSpPr>
        <p:spPr bwMode="auto">
          <a:xfrm>
            <a:off x="33528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 baseline="30000">
              <a:solidFill>
                <a:srgbClr val="FFDC14"/>
              </a:solidFill>
              <a:latin typeface="Lucida Grande" charset="0"/>
            </a:endParaRPr>
          </a:p>
        </p:txBody>
      </p:sp>
      <p:sp>
        <p:nvSpPr>
          <p:cNvPr id="212032" name="Text Box 64"/>
          <p:cNvSpPr txBox="1">
            <a:spLocks noChangeArrowheads="1"/>
          </p:cNvSpPr>
          <p:nvPr/>
        </p:nvSpPr>
        <p:spPr bwMode="auto">
          <a:xfrm>
            <a:off x="37052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2033" name="Text Box 65"/>
          <p:cNvSpPr txBox="1">
            <a:spLocks noChangeArrowheads="1"/>
          </p:cNvSpPr>
          <p:nvPr/>
        </p:nvSpPr>
        <p:spPr bwMode="auto">
          <a:xfrm>
            <a:off x="3414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αμην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34" name="Text Box 66"/>
          <p:cNvSpPr txBox="1">
            <a:spLocks noChangeArrowheads="1"/>
          </p:cNvSpPr>
          <p:nvPr/>
        </p:nvSpPr>
        <p:spPr bwMode="auto">
          <a:xfrm>
            <a:off x="3394075" y="4629150"/>
            <a:ext cx="1025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35" name="Text Box 67"/>
          <p:cNvSpPr txBox="1">
            <a:spLocks noChangeArrowheads="1"/>
          </p:cNvSpPr>
          <p:nvPr/>
        </p:nvSpPr>
        <p:spPr bwMode="auto">
          <a:xfrm>
            <a:off x="3394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ατο</a:t>
            </a:r>
          </a:p>
        </p:txBody>
      </p:sp>
      <p:sp>
        <p:nvSpPr>
          <p:cNvPr id="212036" name="Text Box 68"/>
          <p:cNvSpPr txBox="1">
            <a:spLocks noChangeArrowheads="1"/>
          </p:cNvSpPr>
          <p:nvPr/>
        </p:nvSpPr>
        <p:spPr bwMode="auto">
          <a:xfrm>
            <a:off x="3398838" y="56832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37" name="Text Box 69"/>
          <p:cNvSpPr txBox="1">
            <a:spLocks noChangeArrowheads="1"/>
          </p:cNvSpPr>
          <p:nvPr/>
        </p:nvSpPr>
        <p:spPr bwMode="auto">
          <a:xfrm>
            <a:off x="3390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ασθε</a:t>
            </a:r>
          </a:p>
        </p:txBody>
      </p:sp>
      <p:sp>
        <p:nvSpPr>
          <p:cNvPr id="212038" name="Text Box 70"/>
          <p:cNvSpPr txBox="1">
            <a:spLocks noChangeArrowheads="1"/>
          </p:cNvSpPr>
          <p:nvPr/>
        </p:nvSpPr>
        <p:spPr bwMode="auto">
          <a:xfrm>
            <a:off x="3390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39" name="Text Box 71"/>
          <p:cNvSpPr txBox="1">
            <a:spLocks noChangeArrowheads="1"/>
          </p:cNvSpPr>
          <p:nvPr/>
        </p:nvSpPr>
        <p:spPr bwMode="auto">
          <a:xfrm>
            <a:off x="4114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400" b="1" baseline="30000">
                <a:solidFill>
                  <a:srgbClr val="CF3741"/>
                </a:solidFill>
                <a:latin typeface="Lucida Grande" charset="0"/>
              </a:rPr>
              <a:t>0 </a:t>
            </a:r>
            <a:endParaRPr lang="en-US" sz="1400" b="1" i="1">
              <a:solidFill>
                <a:srgbClr val="CF3741"/>
              </a:solidFill>
              <a:latin typeface="Lucida Grande" charset="0"/>
            </a:endParaRPr>
          </a:p>
        </p:txBody>
      </p:sp>
      <p:sp>
        <p:nvSpPr>
          <p:cNvPr id="212040" name="Text Box 72"/>
          <p:cNvSpPr txBox="1">
            <a:spLocks noChangeArrowheads="1"/>
          </p:cNvSpPr>
          <p:nvPr/>
        </p:nvSpPr>
        <p:spPr bwMode="auto">
          <a:xfrm>
            <a:off x="4152900" y="39338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400" b="1" baseline="30000">
                <a:solidFill>
                  <a:schemeClr val="bg1"/>
                </a:solidFill>
                <a:latin typeface="Lucida Grande" charset="0"/>
              </a:rPr>
              <a:t>0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41" name="Text Box 73"/>
          <p:cNvSpPr txBox="1">
            <a:spLocks noChangeArrowheads="1"/>
          </p:cNvSpPr>
          <p:nvPr/>
        </p:nvSpPr>
        <p:spPr bwMode="auto">
          <a:xfrm>
            <a:off x="4237038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42" name="Text Box 74"/>
          <p:cNvSpPr txBox="1">
            <a:spLocks noChangeArrowheads="1"/>
          </p:cNvSpPr>
          <p:nvPr/>
        </p:nvSpPr>
        <p:spPr bwMode="auto">
          <a:xfrm>
            <a:off x="4216400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43" name="Text Box 75"/>
          <p:cNvSpPr txBox="1">
            <a:spLocks noChangeArrowheads="1"/>
          </p:cNvSpPr>
          <p:nvPr/>
        </p:nvSpPr>
        <p:spPr bwMode="auto">
          <a:xfrm>
            <a:off x="4216400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—</a:t>
            </a:r>
            <a:r>
              <a:rPr lang="en-US" sz="1200" b="1" i="1">
                <a:latin typeface="Lucida Grande" charset="0"/>
              </a:rPr>
              <a:t> 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44" name="Text Box 76"/>
          <p:cNvSpPr txBox="1">
            <a:spLocks noChangeArrowheads="1"/>
          </p:cNvSpPr>
          <p:nvPr/>
        </p:nvSpPr>
        <p:spPr bwMode="auto">
          <a:xfrm>
            <a:off x="4233863" y="25336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45" name="Text Box 77"/>
          <p:cNvSpPr txBox="1">
            <a:spLocks noChangeArrowheads="1"/>
          </p:cNvSpPr>
          <p:nvPr/>
        </p:nvSpPr>
        <p:spPr bwMode="auto">
          <a:xfrm>
            <a:off x="4213225" y="28432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46" name="Text Box 78"/>
          <p:cNvSpPr txBox="1">
            <a:spLocks noChangeArrowheads="1"/>
          </p:cNvSpPr>
          <p:nvPr/>
        </p:nvSpPr>
        <p:spPr bwMode="auto">
          <a:xfrm>
            <a:off x="4213225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2047" name="Text Box 79"/>
          <p:cNvSpPr txBox="1">
            <a:spLocks noChangeArrowheads="1"/>
          </p:cNvSpPr>
          <p:nvPr/>
        </p:nvSpPr>
        <p:spPr bwMode="auto">
          <a:xfrm>
            <a:off x="4249738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μην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48" name="Text Box 80"/>
          <p:cNvSpPr txBox="1">
            <a:spLocks noChangeArrowheads="1"/>
          </p:cNvSpPr>
          <p:nvPr/>
        </p:nvSpPr>
        <p:spPr bwMode="auto">
          <a:xfrm>
            <a:off x="4241800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49" name="Text Box 81"/>
          <p:cNvSpPr txBox="1">
            <a:spLocks noChangeArrowheads="1"/>
          </p:cNvSpPr>
          <p:nvPr/>
        </p:nvSpPr>
        <p:spPr bwMode="auto">
          <a:xfrm>
            <a:off x="4241800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το</a:t>
            </a:r>
          </a:p>
        </p:txBody>
      </p:sp>
      <p:sp>
        <p:nvSpPr>
          <p:cNvPr id="212050" name="Text Box 82"/>
          <p:cNvSpPr txBox="1">
            <a:spLocks noChangeArrowheads="1"/>
          </p:cNvSpPr>
          <p:nvPr/>
        </p:nvSpPr>
        <p:spPr bwMode="auto">
          <a:xfrm>
            <a:off x="4259263" y="56959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μεθα</a:t>
            </a:r>
            <a:endParaRPr lang="en-US" sz="1200" b="1" i="1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12051" name="Text Box 83"/>
          <p:cNvSpPr txBox="1">
            <a:spLocks noChangeArrowheads="1"/>
          </p:cNvSpPr>
          <p:nvPr/>
        </p:nvSpPr>
        <p:spPr bwMode="auto">
          <a:xfrm>
            <a:off x="4251325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σθε</a:t>
            </a:r>
          </a:p>
        </p:txBody>
      </p:sp>
      <p:sp>
        <p:nvSpPr>
          <p:cNvPr id="212052" name="Text Box 84"/>
          <p:cNvSpPr txBox="1">
            <a:spLocks noChangeArrowheads="1"/>
          </p:cNvSpPr>
          <p:nvPr/>
        </p:nvSpPr>
        <p:spPr bwMode="auto">
          <a:xfrm>
            <a:off x="4251325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53" name="Text Box 85"/>
          <p:cNvSpPr txBox="1">
            <a:spLocks noChangeArrowheads="1"/>
          </p:cNvSpPr>
          <p:nvPr/>
        </p:nvSpPr>
        <p:spPr bwMode="auto">
          <a:xfrm>
            <a:off x="1714500" y="39370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l-GR" sz="1400" b="1" baseline="30000">
                <a:solidFill>
                  <a:schemeClr val="bg1"/>
                </a:solidFill>
                <a:latin typeface="Lucida Grande" charset="0"/>
              </a:rPr>
              <a:t>0</a:t>
            </a:r>
            <a:endParaRPr lang="en-US" sz="1400" b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54" name="Text Box 86"/>
          <p:cNvSpPr txBox="1">
            <a:spLocks noChangeArrowheads="1"/>
          </p:cNvSpPr>
          <p:nvPr/>
        </p:nvSpPr>
        <p:spPr bwMode="auto">
          <a:xfrm>
            <a:off x="1827213" y="4322763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55" name="Text Box 87"/>
          <p:cNvSpPr txBox="1">
            <a:spLocks noChangeArrowheads="1"/>
          </p:cNvSpPr>
          <p:nvPr/>
        </p:nvSpPr>
        <p:spPr bwMode="auto">
          <a:xfrm>
            <a:off x="1806575" y="4632325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σαι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56" name="Text Box 88"/>
          <p:cNvSpPr txBox="1">
            <a:spLocks noChangeArrowheads="1"/>
          </p:cNvSpPr>
          <p:nvPr/>
        </p:nvSpPr>
        <p:spPr bwMode="auto">
          <a:xfrm>
            <a:off x="1806575" y="4938713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2057" name="Text Box 89"/>
          <p:cNvSpPr txBox="1">
            <a:spLocks noChangeArrowheads="1"/>
          </p:cNvSpPr>
          <p:nvPr/>
        </p:nvSpPr>
        <p:spPr bwMode="auto">
          <a:xfrm>
            <a:off x="1811338" y="5673725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58" name="Text Box 90"/>
          <p:cNvSpPr txBox="1">
            <a:spLocks noChangeArrowheads="1"/>
          </p:cNvSpPr>
          <p:nvPr/>
        </p:nvSpPr>
        <p:spPr bwMode="auto">
          <a:xfrm>
            <a:off x="1803400" y="5983288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2059" name="Text Box 91"/>
          <p:cNvSpPr txBox="1">
            <a:spLocks noChangeArrowheads="1"/>
          </p:cNvSpPr>
          <p:nvPr/>
        </p:nvSpPr>
        <p:spPr bwMode="auto">
          <a:xfrm>
            <a:off x="1803400" y="6315075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2060" name="Text Box 92"/>
          <p:cNvSpPr txBox="1">
            <a:spLocks noChangeArrowheads="1"/>
          </p:cNvSpPr>
          <p:nvPr/>
        </p:nvSpPr>
        <p:spPr bwMode="auto">
          <a:xfrm>
            <a:off x="4902200" y="1443038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b="1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Present</a:t>
            </a:r>
            <a:r>
              <a:rPr lang="en-US" sz="900">
                <a:solidFill>
                  <a:schemeClr val="bg1"/>
                </a:solidFill>
                <a:latin typeface="Palatino Linotype" charset="0"/>
              </a:rPr>
              <a:t> </a:t>
            </a:r>
            <a:endParaRPr lang="en-US"/>
          </a:p>
        </p:txBody>
      </p:sp>
      <p:sp>
        <p:nvSpPr>
          <p:cNvPr id="212061" name="Line 93"/>
          <p:cNvSpPr>
            <a:spLocks noChangeShapeType="1"/>
          </p:cNvSpPr>
          <p:nvPr/>
        </p:nvSpPr>
        <p:spPr bwMode="auto">
          <a:xfrm>
            <a:off x="4991100" y="482600"/>
            <a:ext cx="0" cy="6329363"/>
          </a:xfrm>
          <a:prstGeom prst="line">
            <a:avLst/>
          </a:prstGeom>
          <a:noFill/>
          <a:ln w="47625" cmpd="thickThin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62" name="Text Box 94"/>
          <p:cNvSpPr txBox="1">
            <a:spLocks noChangeArrowheads="1"/>
          </p:cNvSpPr>
          <p:nvPr/>
        </p:nvSpPr>
        <p:spPr bwMode="auto">
          <a:xfrm>
            <a:off x="5753100" y="86360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</a:t>
            </a:r>
          </a:p>
        </p:txBody>
      </p:sp>
      <p:sp>
        <p:nvSpPr>
          <p:cNvPr id="212063" name="Text Box 95"/>
          <p:cNvSpPr txBox="1">
            <a:spLocks noChangeArrowheads="1"/>
          </p:cNvSpPr>
          <p:nvPr/>
        </p:nvSpPr>
        <p:spPr bwMode="auto">
          <a:xfrm>
            <a:off x="6870700" y="863600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</a:t>
            </a:r>
          </a:p>
        </p:txBody>
      </p:sp>
      <p:sp>
        <p:nvSpPr>
          <p:cNvPr id="212064" name="Text Box 96"/>
          <p:cNvSpPr txBox="1">
            <a:spLocks noChangeArrowheads="1"/>
          </p:cNvSpPr>
          <p:nvPr/>
        </p:nvSpPr>
        <p:spPr bwMode="auto">
          <a:xfrm>
            <a:off x="7848600" y="863600"/>
            <a:ext cx="1206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Passive</a:t>
            </a:r>
          </a:p>
        </p:txBody>
      </p:sp>
      <p:sp>
        <p:nvSpPr>
          <p:cNvPr id="212065" name="Text Box 97"/>
          <p:cNvSpPr txBox="1">
            <a:spLocks noChangeArrowheads="1"/>
          </p:cNvSpPr>
          <p:nvPr/>
        </p:nvSpPr>
        <p:spPr bwMode="auto">
          <a:xfrm>
            <a:off x="6061075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12066" name="Line 98"/>
          <p:cNvSpPr>
            <a:spLocks noChangeShapeType="1"/>
          </p:cNvSpPr>
          <p:nvPr/>
        </p:nvSpPr>
        <p:spPr bwMode="auto">
          <a:xfrm>
            <a:off x="5703888" y="490538"/>
            <a:ext cx="0" cy="46783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67" name="Text Box 99"/>
          <p:cNvSpPr txBox="1">
            <a:spLocks noChangeArrowheads="1"/>
          </p:cNvSpPr>
          <p:nvPr/>
        </p:nvSpPr>
        <p:spPr bwMode="auto">
          <a:xfrm>
            <a:off x="7073900" y="155257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12068" name="Text Box 100"/>
          <p:cNvSpPr txBox="1">
            <a:spLocks noChangeArrowheads="1"/>
          </p:cNvSpPr>
          <p:nvPr/>
        </p:nvSpPr>
        <p:spPr bwMode="auto">
          <a:xfrm>
            <a:off x="8280400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12069" name="Text Box 101"/>
          <p:cNvSpPr txBox="1">
            <a:spLocks noChangeArrowheads="1"/>
          </p:cNvSpPr>
          <p:nvPr/>
        </p:nvSpPr>
        <p:spPr bwMode="auto">
          <a:xfrm>
            <a:off x="5892800" y="2108200"/>
            <a:ext cx="927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</a:p>
        </p:txBody>
      </p:sp>
      <p:sp>
        <p:nvSpPr>
          <p:cNvPr id="212070" name="Text Box 102"/>
          <p:cNvSpPr txBox="1">
            <a:spLocks noChangeArrowheads="1"/>
          </p:cNvSpPr>
          <p:nvPr/>
        </p:nvSpPr>
        <p:spPr bwMode="auto">
          <a:xfrm>
            <a:off x="6845300" y="2111375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212071" name="Text Box 103"/>
          <p:cNvSpPr txBox="1">
            <a:spLocks noChangeArrowheads="1"/>
          </p:cNvSpPr>
          <p:nvPr/>
        </p:nvSpPr>
        <p:spPr bwMode="auto">
          <a:xfrm>
            <a:off x="8132763" y="2108200"/>
            <a:ext cx="901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λυθησ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212072" name="Text Box 104"/>
          <p:cNvSpPr txBox="1">
            <a:spLocks noChangeArrowheads="1"/>
          </p:cNvSpPr>
          <p:nvPr/>
        </p:nvSpPr>
        <p:spPr bwMode="auto">
          <a:xfrm>
            <a:off x="5486400" y="26543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212073" name="Text Box 105"/>
          <p:cNvSpPr txBox="1">
            <a:spLocks noChangeArrowheads="1"/>
          </p:cNvSpPr>
          <p:nvPr/>
        </p:nvSpPr>
        <p:spPr bwMode="auto">
          <a:xfrm>
            <a:off x="6491288" y="265747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12074" name="Text Box 106"/>
          <p:cNvSpPr txBox="1">
            <a:spLocks noChangeArrowheads="1"/>
          </p:cNvSpPr>
          <p:nvPr/>
        </p:nvSpPr>
        <p:spPr bwMode="auto">
          <a:xfrm>
            <a:off x="7705725" y="26511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12075" name="Text Box 107"/>
          <p:cNvSpPr txBox="1">
            <a:spLocks noChangeArrowheads="1"/>
          </p:cNvSpPr>
          <p:nvPr/>
        </p:nvSpPr>
        <p:spPr bwMode="auto">
          <a:xfrm>
            <a:off x="5487988" y="31845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ιδ)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212076" name="Text Box 108"/>
          <p:cNvSpPr txBox="1">
            <a:spLocks noChangeArrowheads="1"/>
          </p:cNvSpPr>
          <p:nvPr/>
        </p:nvSpPr>
        <p:spPr bwMode="auto">
          <a:xfrm>
            <a:off x="6497638" y="31877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12077" name="Text Box 109"/>
          <p:cNvSpPr txBox="1">
            <a:spLocks noChangeArrowheads="1"/>
          </p:cNvSpPr>
          <p:nvPr/>
        </p:nvSpPr>
        <p:spPr bwMode="auto">
          <a:xfrm>
            <a:off x="7023100" y="3187700"/>
            <a:ext cx="20018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γραφη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>
                <a:solidFill>
                  <a:srgbClr val="CF374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rgbClr val="CF3741"/>
                </a:solidFill>
                <a:latin typeface="Palatino Linotype" charset="0"/>
              </a:rPr>
              <a:t>0</a:t>
            </a:r>
            <a:endParaRPr lang="el-GR" sz="1000" b="1" baseline="30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12078" name="Text Box 110"/>
          <p:cNvSpPr txBox="1">
            <a:spLocks noChangeArrowheads="1"/>
          </p:cNvSpPr>
          <p:nvPr/>
        </p:nvSpPr>
        <p:spPr bwMode="auto">
          <a:xfrm>
            <a:off x="5562600" y="37433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l-GR" sz="1400" b="1" i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79" name="Text Box 111"/>
          <p:cNvSpPr txBox="1">
            <a:spLocks noChangeArrowheads="1"/>
          </p:cNvSpPr>
          <p:nvPr/>
        </p:nvSpPr>
        <p:spPr bwMode="auto">
          <a:xfrm>
            <a:off x="6340475" y="3746500"/>
            <a:ext cx="149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</a:p>
        </p:txBody>
      </p:sp>
      <p:sp>
        <p:nvSpPr>
          <p:cNvPr id="212080" name="Text Box 112"/>
          <p:cNvSpPr txBox="1">
            <a:spLocks noChangeArrowheads="1"/>
          </p:cNvSpPr>
          <p:nvPr/>
        </p:nvSpPr>
        <p:spPr bwMode="auto">
          <a:xfrm>
            <a:off x="7693025" y="374015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λυθη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rgbClr val="CF374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12081" name="Text Box 113"/>
          <p:cNvSpPr txBox="1">
            <a:spLocks noChangeArrowheads="1"/>
          </p:cNvSpPr>
          <p:nvPr/>
        </p:nvSpPr>
        <p:spPr bwMode="auto">
          <a:xfrm>
            <a:off x="5562600" y="4287838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λελυκ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</a:p>
        </p:txBody>
      </p:sp>
      <p:sp>
        <p:nvSpPr>
          <p:cNvPr id="212082" name="Text Box 114"/>
          <p:cNvSpPr txBox="1">
            <a:spLocks noChangeArrowheads="1"/>
          </p:cNvSpPr>
          <p:nvPr/>
        </p:nvSpPr>
        <p:spPr bwMode="auto">
          <a:xfrm>
            <a:off x="6527800" y="4287838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l-GR" sz="1000" b="1" baseline="30000">
                <a:solidFill>
                  <a:schemeClr val="bg1"/>
                </a:solidFill>
                <a:latin typeface="Palatino Linotype" charset="0"/>
              </a:rPr>
              <a:t>0</a:t>
            </a:r>
            <a:endParaRPr lang="el-GR" sz="1400" b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2083" name="Text Box 115"/>
          <p:cNvSpPr txBox="1">
            <a:spLocks noChangeArrowheads="1"/>
          </p:cNvSpPr>
          <p:nvPr/>
        </p:nvSpPr>
        <p:spPr bwMode="auto">
          <a:xfrm>
            <a:off x="7731125" y="4284663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l-GR" sz="1000" b="1" baseline="30000">
                <a:solidFill>
                  <a:schemeClr val="bg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12087" name="Line 119"/>
          <p:cNvSpPr>
            <a:spLocks noChangeShapeType="1"/>
          </p:cNvSpPr>
          <p:nvPr/>
        </p:nvSpPr>
        <p:spPr bwMode="auto">
          <a:xfrm flipH="1">
            <a:off x="6888163" y="812800"/>
            <a:ext cx="7937" cy="43561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88" name="Line 120"/>
          <p:cNvSpPr>
            <a:spLocks noChangeShapeType="1"/>
          </p:cNvSpPr>
          <p:nvPr/>
        </p:nvSpPr>
        <p:spPr bwMode="auto">
          <a:xfrm flipH="1">
            <a:off x="7829550" y="812800"/>
            <a:ext cx="7938" cy="43815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89" name="Line 121"/>
          <p:cNvSpPr>
            <a:spLocks noChangeShapeType="1"/>
          </p:cNvSpPr>
          <p:nvPr/>
        </p:nvSpPr>
        <p:spPr bwMode="auto">
          <a:xfrm>
            <a:off x="5003800" y="19431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90" name="Line 122"/>
          <p:cNvSpPr>
            <a:spLocks noChangeShapeType="1"/>
          </p:cNvSpPr>
          <p:nvPr/>
        </p:nvSpPr>
        <p:spPr bwMode="auto">
          <a:xfrm>
            <a:off x="5003800" y="2463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91" name="Line 123"/>
          <p:cNvSpPr>
            <a:spLocks noChangeShapeType="1"/>
          </p:cNvSpPr>
          <p:nvPr/>
        </p:nvSpPr>
        <p:spPr bwMode="auto">
          <a:xfrm>
            <a:off x="5003800" y="29972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92" name="Line 124"/>
          <p:cNvSpPr>
            <a:spLocks noChangeShapeType="1"/>
          </p:cNvSpPr>
          <p:nvPr/>
        </p:nvSpPr>
        <p:spPr bwMode="auto">
          <a:xfrm>
            <a:off x="5016500" y="3530600"/>
            <a:ext cx="40386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93" name="Line 125"/>
          <p:cNvSpPr>
            <a:spLocks noChangeShapeType="1"/>
          </p:cNvSpPr>
          <p:nvPr/>
        </p:nvSpPr>
        <p:spPr bwMode="auto">
          <a:xfrm>
            <a:off x="5016500" y="4114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94" name="Line 126"/>
          <p:cNvSpPr>
            <a:spLocks noChangeShapeType="1"/>
          </p:cNvSpPr>
          <p:nvPr/>
        </p:nvSpPr>
        <p:spPr bwMode="auto">
          <a:xfrm>
            <a:off x="5003800" y="4648200"/>
            <a:ext cx="40640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95" name="Text Box 127"/>
          <p:cNvSpPr txBox="1">
            <a:spLocks noChangeArrowheads="1"/>
          </p:cNvSpPr>
          <p:nvPr/>
        </p:nvSpPr>
        <p:spPr bwMode="auto">
          <a:xfrm>
            <a:off x="4902200" y="8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TENSE</a:t>
            </a:r>
          </a:p>
        </p:txBody>
      </p:sp>
      <p:sp>
        <p:nvSpPr>
          <p:cNvPr id="212096" name="Line 128"/>
          <p:cNvSpPr>
            <a:spLocks noChangeShapeType="1"/>
          </p:cNvSpPr>
          <p:nvPr/>
        </p:nvSpPr>
        <p:spPr bwMode="auto">
          <a:xfrm>
            <a:off x="5702300" y="800100"/>
            <a:ext cx="33591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97" name="Line 129"/>
          <p:cNvSpPr>
            <a:spLocks noChangeShapeType="1"/>
          </p:cNvSpPr>
          <p:nvPr/>
        </p:nvSpPr>
        <p:spPr bwMode="auto">
          <a:xfrm>
            <a:off x="5010150" y="5194300"/>
            <a:ext cx="40449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098" name="Text Box 130"/>
          <p:cNvSpPr txBox="1">
            <a:spLocks noChangeArrowheads="1"/>
          </p:cNvSpPr>
          <p:nvPr/>
        </p:nvSpPr>
        <p:spPr bwMode="auto">
          <a:xfrm>
            <a:off x="5715000" y="558800"/>
            <a:ext cx="3352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VOICE</a:t>
            </a:r>
          </a:p>
        </p:txBody>
      </p:sp>
      <p:sp>
        <p:nvSpPr>
          <p:cNvPr id="212099" name="Line 131"/>
          <p:cNvSpPr>
            <a:spLocks noChangeShapeType="1"/>
          </p:cNvSpPr>
          <p:nvPr/>
        </p:nvSpPr>
        <p:spPr bwMode="auto">
          <a:xfrm flipH="1">
            <a:off x="3017838" y="13081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00" name="Line 132"/>
          <p:cNvSpPr>
            <a:spLocks noChangeShapeType="1"/>
          </p:cNvSpPr>
          <p:nvPr/>
        </p:nvSpPr>
        <p:spPr bwMode="auto">
          <a:xfrm flipH="1">
            <a:off x="3017838" y="3302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01" name="Line 133"/>
          <p:cNvSpPr>
            <a:spLocks noChangeShapeType="1"/>
          </p:cNvSpPr>
          <p:nvPr/>
        </p:nvSpPr>
        <p:spPr bwMode="auto">
          <a:xfrm>
            <a:off x="3251200" y="1308100"/>
            <a:ext cx="0" cy="19939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02" name="Line 134"/>
          <p:cNvSpPr>
            <a:spLocks noChangeShapeType="1"/>
          </p:cNvSpPr>
          <p:nvPr/>
        </p:nvSpPr>
        <p:spPr bwMode="auto">
          <a:xfrm>
            <a:off x="7886700" y="1638300"/>
            <a:ext cx="554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03" name="Text Box 135"/>
          <p:cNvSpPr txBox="1">
            <a:spLocks noChangeArrowheads="1"/>
          </p:cNvSpPr>
          <p:nvPr/>
        </p:nvSpPr>
        <p:spPr bwMode="auto">
          <a:xfrm>
            <a:off x="76200" y="39116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212104" name="Line 136"/>
          <p:cNvSpPr>
            <a:spLocks noChangeShapeType="1"/>
          </p:cNvSpPr>
          <p:nvPr/>
        </p:nvSpPr>
        <p:spPr bwMode="auto">
          <a:xfrm>
            <a:off x="5008563" y="1117600"/>
            <a:ext cx="4059237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05" name="Text Box 137"/>
          <p:cNvSpPr txBox="1">
            <a:spLocks noChangeArrowheads="1"/>
          </p:cNvSpPr>
          <p:nvPr/>
        </p:nvSpPr>
        <p:spPr bwMode="auto">
          <a:xfrm>
            <a:off x="5054600" y="21209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Future</a:t>
            </a:r>
            <a:endParaRPr lang="en-US" sz="9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12106" name="Text Box 138"/>
          <p:cNvSpPr txBox="1">
            <a:spLocks noChangeArrowheads="1"/>
          </p:cNvSpPr>
          <p:nvPr/>
        </p:nvSpPr>
        <p:spPr bwMode="auto">
          <a:xfrm>
            <a:off x="4953000" y="2667000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Imperfect</a:t>
            </a:r>
            <a:endParaRPr lang="en-US"/>
          </a:p>
        </p:txBody>
      </p:sp>
      <p:sp>
        <p:nvSpPr>
          <p:cNvPr id="212107" name="Text Box 139"/>
          <p:cNvSpPr txBox="1">
            <a:spLocks noChangeArrowheads="1"/>
          </p:cNvSpPr>
          <p:nvPr/>
        </p:nvSpPr>
        <p:spPr bwMode="auto">
          <a:xfrm>
            <a:off x="4953000" y="30734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2nd Aorist</a:t>
            </a:r>
            <a:endParaRPr lang="en-US"/>
          </a:p>
        </p:txBody>
      </p:sp>
      <p:sp>
        <p:nvSpPr>
          <p:cNvPr id="212108" name="Text Box 140"/>
          <p:cNvSpPr txBox="1">
            <a:spLocks noChangeArrowheads="1"/>
          </p:cNvSpPr>
          <p:nvPr/>
        </p:nvSpPr>
        <p:spPr bwMode="auto">
          <a:xfrm>
            <a:off x="4902200" y="3759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1st Aorist</a:t>
            </a:r>
            <a:endParaRPr lang="en-US"/>
          </a:p>
        </p:txBody>
      </p:sp>
      <p:sp>
        <p:nvSpPr>
          <p:cNvPr id="212109" name="Text Box 141"/>
          <p:cNvSpPr txBox="1">
            <a:spLocks noChangeArrowheads="1"/>
          </p:cNvSpPr>
          <p:nvPr/>
        </p:nvSpPr>
        <p:spPr bwMode="auto">
          <a:xfrm>
            <a:off x="5029200" y="4178300"/>
            <a:ext cx="685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Perfect</a:t>
            </a:r>
          </a:p>
        </p:txBody>
      </p:sp>
      <p:sp>
        <p:nvSpPr>
          <p:cNvPr id="212111" name="Line 143"/>
          <p:cNvSpPr>
            <a:spLocks noChangeShapeType="1"/>
          </p:cNvSpPr>
          <p:nvPr/>
        </p:nvSpPr>
        <p:spPr bwMode="auto">
          <a:xfrm>
            <a:off x="1655763" y="2679700"/>
            <a:ext cx="9858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12" name="Line 144"/>
          <p:cNvSpPr>
            <a:spLocks noChangeShapeType="1"/>
          </p:cNvSpPr>
          <p:nvPr/>
        </p:nvSpPr>
        <p:spPr bwMode="auto">
          <a:xfrm>
            <a:off x="1566863" y="2984500"/>
            <a:ext cx="1074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13" name="Line 145"/>
          <p:cNvSpPr>
            <a:spLocks noChangeShapeType="1"/>
          </p:cNvSpPr>
          <p:nvPr/>
        </p:nvSpPr>
        <p:spPr bwMode="auto">
          <a:xfrm>
            <a:off x="7878763" y="2743200"/>
            <a:ext cx="338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14" name="Line 146"/>
          <p:cNvSpPr>
            <a:spLocks noChangeShapeType="1"/>
          </p:cNvSpPr>
          <p:nvPr/>
        </p:nvSpPr>
        <p:spPr bwMode="auto">
          <a:xfrm>
            <a:off x="977900" y="3530600"/>
            <a:ext cx="397668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15" name="Line 147"/>
          <p:cNvSpPr>
            <a:spLocks noChangeShapeType="1"/>
          </p:cNvSpPr>
          <p:nvPr/>
        </p:nvSpPr>
        <p:spPr bwMode="auto">
          <a:xfrm>
            <a:off x="3136900" y="1930400"/>
            <a:ext cx="3889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17" name="Line 149"/>
          <p:cNvSpPr>
            <a:spLocks noChangeShapeType="1"/>
          </p:cNvSpPr>
          <p:nvPr/>
        </p:nvSpPr>
        <p:spPr bwMode="auto">
          <a:xfrm>
            <a:off x="3086100" y="2984500"/>
            <a:ext cx="4397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18" name="Line 150"/>
          <p:cNvSpPr>
            <a:spLocks noChangeShapeType="1"/>
          </p:cNvSpPr>
          <p:nvPr/>
        </p:nvSpPr>
        <p:spPr bwMode="auto">
          <a:xfrm>
            <a:off x="3289300" y="33020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19" name="Line 151"/>
          <p:cNvSpPr>
            <a:spLocks noChangeShapeType="1"/>
          </p:cNvSpPr>
          <p:nvPr/>
        </p:nvSpPr>
        <p:spPr bwMode="auto">
          <a:xfrm>
            <a:off x="3073400" y="1625600"/>
            <a:ext cx="4524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20" name="Line 152"/>
          <p:cNvSpPr>
            <a:spLocks noChangeShapeType="1"/>
          </p:cNvSpPr>
          <p:nvPr/>
        </p:nvSpPr>
        <p:spPr bwMode="auto">
          <a:xfrm>
            <a:off x="3187700" y="44577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21" name="Line 153"/>
          <p:cNvSpPr>
            <a:spLocks noChangeShapeType="1"/>
          </p:cNvSpPr>
          <p:nvPr/>
        </p:nvSpPr>
        <p:spPr bwMode="auto">
          <a:xfrm>
            <a:off x="3086100" y="50800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22" name="Line 154"/>
          <p:cNvSpPr>
            <a:spLocks noChangeShapeType="1"/>
          </p:cNvSpPr>
          <p:nvPr/>
        </p:nvSpPr>
        <p:spPr bwMode="auto">
          <a:xfrm>
            <a:off x="3251200" y="5816600"/>
            <a:ext cx="2111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23" name="Line 155"/>
          <p:cNvSpPr>
            <a:spLocks noChangeShapeType="1"/>
          </p:cNvSpPr>
          <p:nvPr/>
        </p:nvSpPr>
        <p:spPr bwMode="auto">
          <a:xfrm>
            <a:off x="3111500" y="61341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24" name="Line 156"/>
          <p:cNvSpPr>
            <a:spLocks noChangeShapeType="1"/>
          </p:cNvSpPr>
          <p:nvPr/>
        </p:nvSpPr>
        <p:spPr bwMode="auto">
          <a:xfrm>
            <a:off x="3111500" y="64516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25" name="Oval 157"/>
          <p:cNvSpPr>
            <a:spLocks noChangeArrowheads="1"/>
          </p:cNvSpPr>
          <p:nvPr/>
        </p:nvSpPr>
        <p:spPr bwMode="auto">
          <a:xfrm>
            <a:off x="3479800" y="4622800"/>
            <a:ext cx="3302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26" name="Oval 158"/>
          <p:cNvSpPr>
            <a:spLocks noChangeArrowheads="1"/>
          </p:cNvSpPr>
          <p:nvPr/>
        </p:nvSpPr>
        <p:spPr bwMode="auto">
          <a:xfrm>
            <a:off x="4292600" y="3136900"/>
            <a:ext cx="4953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2127" name="Line 159"/>
          <p:cNvSpPr>
            <a:spLocks noChangeShapeType="1"/>
          </p:cNvSpPr>
          <p:nvPr/>
        </p:nvSpPr>
        <p:spPr bwMode="auto">
          <a:xfrm>
            <a:off x="1638300" y="44704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28" name="Oval 160"/>
          <p:cNvSpPr>
            <a:spLocks noChangeArrowheads="1"/>
          </p:cNvSpPr>
          <p:nvPr/>
        </p:nvSpPr>
        <p:spPr bwMode="auto">
          <a:xfrm>
            <a:off x="1279525" y="4643438"/>
            <a:ext cx="444500" cy="284162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2129" name="Line 161"/>
          <p:cNvSpPr>
            <a:spLocks noChangeShapeType="1"/>
          </p:cNvSpPr>
          <p:nvPr/>
        </p:nvSpPr>
        <p:spPr bwMode="auto">
          <a:xfrm>
            <a:off x="1752600" y="4762500"/>
            <a:ext cx="1349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30" name="Line 162"/>
          <p:cNvSpPr>
            <a:spLocks noChangeShapeType="1"/>
          </p:cNvSpPr>
          <p:nvPr/>
        </p:nvSpPr>
        <p:spPr bwMode="auto">
          <a:xfrm>
            <a:off x="1574800" y="5080000"/>
            <a:ext cx="3127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32" name="Line 164"/>
          <p:cNvSpPr>
            <a:spLocks noChangeShapeType="1"/>
          </p:cNvSpPr>
          <p:nvPr/>
        </p:nvSpPr>
        <p:spPr bwMode="auto">
          <a:xfrm>
            <a:off x="1562100" y="6134100"/>
            <a:ext cx="3127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33" name="Line 165"/>
          <p:cNvSpPr>
            <a:spLocks noChangeShapeType="1"/>
          </p:cNvSpPr>
          <p:nvPr/>
        </p:nvSpPr>
        <p:spPr bwMode="auto">
          <a:xfrm>
            <a:off x="1625600" y="64516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34" name="Line 166"/>
          <p:cNvSpPr>
            <a:spLocks noChangeShapeType="1"/>
          </p:cNvSpPr>
          <p:nvPr/>
        </p:nvSpPr>
        <p:spPr bwMode="auto">
          <a:xfrm>
            <a:off x="7874000" y="4368800"/>
            <a:ext cx="427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35" name="Line 167"/>
          <p:cNvSpPr>
            <a:spLocks noChangeShapeType="1"/>
          </p:cNvSpPr>
          <p:nvPr/>
        </p:nvSpPr>
        <p:spPr bwMode="auto">
          <a:xfrm>
            <a:off x="3225800" y="26797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36" name="Line 168"/>
          <p:cNvSpPr>
            <a:spLocks noChangeShapeType="1"/>
          </p:cNvSpPr>
          <p:nvPr/>
        </p:nvSpPr>
        <p:spPr bwMode="auto">
          <a:xfrm>
            <a:off x="3903663" y="3292475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139" name="Line 171"/>
          <p:cNvSpPr>
            <a:spLocks noChangeShapeType="1"/>
          </p:cNvSpPr>
          <p:nvPr/>
        </p:nvSpPr>
        <p:spPr bwMode="auto">
          <a:xfrm>
            <a:off x="1692275" y="5816600"/>
            <a:ext cx="182563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2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2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2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2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040" grpId="0"/>
      <p:bldP spid="212047" grpId="0" build="p" autoUpdateAnimBg="0"/>
      <p:bldP spid="212048" grpId="0" build="p" autoUpdateAnimBg="0"/>
      <p:bldP spid="212049" grpId="0" build="p" autoUpdateAnimBg="0"/>
      <p:bldP spid="212050" grpId="0" build="p" autoUpdateAnimBg="0"/>
      <p:bldP spid="212051" grpId="0" build="p" autoUpdateAnimBg="0"/>
      <p:bldP spid="21205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800"/>
            <a:ext cx="7772400" cy="457200"/>
          </a:xfrm>
        </p:spPr>
        <p:txBody>
          <a:bodyPr/>
          <a:lstStyle/>
          <a:p>
            <a:r>
              <a:rPr lang="en-US" sz="1600">
                <a:solidFill>
                  <a:schemeClr val="bg1"/>
                </a:solidFill>
                <a:latin typeface="Georgia" charset="0"/>
              </a:rPr>
              <a:t>GREEK 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“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INDICATIVE MODE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”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 VERBS FORMATION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4020" name="Line 4"/>
          <p:cNvSpPr>
            <a:spLocks noChangeShapeType="1"/>
          </p:cNvSpPr>
          <p:nvPr/>
        </p:nvSpPr>
        <p:spPr bwMode="auto">
          <a:xfrm>
            <a:off x="41275" y="485775"/>
            <a:ext cx="90090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990600" y="554038"/>
            <a:ext cx="396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  <a:endParaRPr lang="en-US" sz="1000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214022" name="Line 6"/>
          <p:cNvSpPr>
            <a:spLocks noChangeShapeType="1"/>
          </p:cNvSpPr>
          <p:nvPr/>
        </p:nvSpPr>
        <p:spPr bwMode="auto">
          <a:xfrm>
            <a:off x="977900" y="490538"/>
            <a:ext cx="0" cy="6329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23" name="Line 7"/>
          <p:cNvSpPr>
            <a:spLocks noChangeShapeType="1"/>
          </p:cNvSpPr>
          <p:nvPr/>
        </p:nvSpPr>
        <p:spPr bwMode="auto">
          <a:xfrm>
            <a:off x="990600" y="800100"/>
            <a:ext cx="39687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24" name="Line 8"/>
          <p:cNvSpPr>
            <a:spLocks noChangeShapeType="1"/>
          </p:cNvSpPr>
          <p:nvPr/>
        </p:nvSpPr>
        <p:spPr bwMode="auto">
          <a:xfrm>
            <a:off x="977900" y="1117600"/>
            <a:ext cx="39703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25" name="Text Box 9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76200" y="8001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214027" name="Line 11"/>
          <p:cNvSpPr>
            <a:spLocks noChangeShapeType="1"/>
          </p:cNvSpPr>
          <p:nvPr/>
        </p:nvSpPr>
        <p:spPr bwMode="auto">
          <a:xfrm>
            <a:off x="228600" y="2197100"/>
            <a:ext cx="46482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28" name="Text Box 12"/>
          <p:cNvSpPr txBox="1">
            <a:spLocks noChangeArrowheads="1"/>
          </p:cNvSpPr>
          <p:nvPr/>
        </p:nvSpPr>
        <p:spPr bwMode="auto">
          <a:xfrm>
            <a:off x="10255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4029" name="Text Box 13"/>
          <p:cNvSpPr txBox="1">
            <a:spLocks noChangeArrowheads="1"/>
          </p:cNvSpPr>
          <p:nvPr/>
        </p:nvSpPr>
        <p:spPr bwMode="auto">
          <a:xfrm>
            <a:off x="989013" y="11826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30" name="Text Box 14"/>
          <p:cNvSpPr txBox="1">
            <a:spLocks noChangeArrowheads="1"/>
          </p:cNvSpPr>
          <p:nvPr/>
        </p:nvSpPr>
        <p:spPr bwMode="auto">
          <a:xfrm>
            <a:off x="968375" y="14922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31" name="Text Box 15"/>
          <p:cNvSpPr txBox="1">
            <a:spLocks noChangeArrowheads="1"/>
          </p:cNvSpPr>
          <p:nvPr/>
        </p:nvSpPr>
        <p:spPr bwMode="auto">
          <a:xfrm>
            <a:off x="968375" y="18113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32" name="Line 16"/>
          <p:cNvSpPr>
            <a:spLocks noChangeShapeType="1"/>
          </p:cNvSpPr>
          <p:nvPr/>
        </p:nvSpPr>
        <p:spPr bwMode="auto">
          <a:xfrm>
            <a:off x="1816100" y="815975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33" name="Text Box 17"/>
          <p:cNvSpPr txBox="1">
            <a:spLocks noChangeArrowheads="1"/>
          </p:cNvSpPr>
          <p:nvPr/>
        </p:nvSpPr>
        <p:spPr bwMode="auto">
          <a:xfrm>
            <a:off x="9858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34" name="Text Box 18"/>
          <p:cNvSpPr txBox="1">
            <a:spLocks noChangeArrowheads="1"/>
          </p:cNvSpPr>
          <p:nvPr/>
        </p:nvSpPr>
        <p:spPr bwMode="auto">
          <a:xfrm>
            <a:off x="9652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35" name="Text Box 19"/>
          <p:cNvSpPr txBox="1">
            <a:spLocks noChangeArrowheads="1"/>
          </p:cNvSpPr>
          <p:nvPr/>
        </p:nvSpPr>
        <p:spPr bwMode="auto">
          <a:xfrm>
            <a:off x="965200" y="31623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ουσι(ν)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977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n-US" sz="1400"/>
          </a:p>
        </p:txBody>
      </p:sp>
      <p:sp>
        <p:nvSpPr>
          <p:cNvPr id="214037" name="Text Box 21"/>
          <p:cNvSpPr txBox="1">
            <a:spLocks noChangeArrowheads="1"/>
          </p:cNvSpPr>
          <p:nvPr/>
        </p:nvSpPr>
        <p:spPr bwMode="auto">
          <a:xfrm>
            <a:off x="546100" y="36449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 &amp; PASSIVE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</a:p>
        </p:txBody>
      </p:sp>
      <p:sp>
        <p:nvSpPr>
          <p:cNvPr id="214038" name="Line 22"/>
          <p:cNvSpPr>
            <a:spLocks noChangeShapeType="1"/>
          </p:cNvSpPr>
          <p:nvPr/>
        </p:nvSpPr>
        <p:spPr bwMode="auto">
          <a:xfrm>
            <a:off x="1752600" y="3886200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39" name="Line 23"/>
          <p:cNvSpPr>
            <a:spLocks noChangeShapeType="1"/>
          </p:cNvSpPr>
          <p:nvPr/>
        </p:nvSpPr>
        <p:spPr bwMode="auto">
          <a:xfrm>
            <a:off x="965200" y="4241800"/>
            <a:ext cx="39830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40" name="Line 24"/>
          <p:cNvSpPr>
            <a:spLocks noChangeShapeType="1"/>
          </p:cNvSpPr>
          <p:nvPr/>
        </p:nvSpPr>
        <p:spPr bwMode="auto">
          <a:xfrm>
            <a:off x="977900" y="3886200"/>
            <a:ext cx="39814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41" name="Text Box 25"/>
          <p:cNvSpPr txBox="1">
            <a:spLocks noChangeArrowheads="1"/>
          </p:cNvSpPr>
          <p:nvPr/>
        </p:nvSpPr>
        <p:spPr bwMode="auto">
          <a:xfrm>
            <a:off x="9779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n-US" sz="1400"/>
          </a:p>
        </p:txBody>
      </p:sp>
      <p:sp>
        <p:nvSpPr>
          <p:cNvPr id="214042" name="Text Box 26"/>
          <p:cNvSpPr txBox="1">
            <a:spLocks noChangeArrowheads="1"/>
          </p:cNvSpPr>
          <p:nvPr/>
        </p:nvSpPr>
        <p:spPr bwMode="auto">
          <a:xfrm>
            <a:off x="10255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4043" name="Text Box 27"/>
          <p:cNvSpPr txBox="1">
            <a:spLocks noChangeArrowheads="1"/>
          </p:cNvSpPr>
          <p:nvPr/>
        </p:nvSpPr>
        <p:spPr bwMode="auto">
          <a:xfrm>
            <a:off x="989013" y="4319588"/>
            <a:ext cx="992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44" name="Text Box 28"/>
          <p:cNvSpPr txBox="1">
            <a:spLocks noChangeArrowheads="1"/>
          </p:cNvSpPr>
          <p:nvPr/>
        </p:nvSpPr>
        <p:spPr bwMode="auto">
          <a:xfrm>
            <a:off x="968375" y="4616450"/>
            <a:ext cx="927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ῃ </a:t>
            </a:r>
            <a:r>
              <a:rPr lang="el-GR" sz="900" b="1" i="1">
                <a:solidFill>
                  <a:schemeClr val="bg1"/>
                </a:solidFill>
                <a:latin typeface="Lucida Grande" charset="0"/>
              </a:rPr>
              <a:t>(εσαι)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45" name="Text Box 29"/>
          <p:cNvSpPr txBox="1">
            <a:spLocks noChangeArrowheads="1"/>
          </p:cNvSpPr>
          <p:nvPr/>
        </p:nvSpPr>
        <p:spPr bwMode="auto">
          <a:xfrm>
            <a:off x="9683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4046" name="Text Box 30"/>
          <p:cNvSpPr txBox="1">
            <a:spLocks noChangeArrowheads="1"/>
          </p:cNvSpPr>
          <p:nvPr/>
        </p:nvSpPr>
        <p:spPr bwMode="auto">
          <a:xfrm>
            <a:off x="9731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47" name="Text Box 31"/>
          <p:cNvSpPr txBox="1">
            <a:spLocks noChangeArrowheads="1"/>
          </p:cNvSpPr>
          <p:nvPr/>
        </p:nvSpPr>
        <p:spPr bwMode="auto">
          <a:xfrm>
            <a:off x="965200" y="59801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4048" name="Text Box 32"/>
          <p:cNvSpPr txBox="1">
            <a:spLocks noChangeArrowheads="1"/>
          </p:cNvSpPr>
          <p:nvPr/>
        </p:nvSpPr>
        <p:spPr bwMode="auto">
          <a:xfrm>
            <a:off x="9652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49" name="Line 33"/>
          <p:cNvSpPr>
            <a:spLocks noChangeShapeType="1"/>
          </p:cNvSpPr>
          <p:nvPr/>
        </p:nvSpPr>
        <p:spPr bwMode="auto">
          <a:xfrm>
            <a:off x="25146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50" name="Line 34"/>
          <p:cNvSpPr>
            <a:spLocks noChangeShapeType="1"/>
          </p:cNvSpPr>
          <p:nvPr/>
        </p:nvSpPr>
        <p:spPr bwMode="auto">
          <a:xfrm>
            <a:off x="24892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51" name="Line 35"/>
          <p:cNvSpPr>
            <a:spLocks noChangeShapeType="1"/>
          </p:cNvSpPr>
          <p:nvPr/>
        </p:nvSpPr>
        <p:spPr bwMode="auto">
          <a:xfrm>
            <a:off x="33274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52" name="Line 36"/>
          <p:cNvSpPr>
            <a:spLocks noChangeShapeType="1"/>
          </p:cNvSpPr>
          <p:nvPr/>
        </p:nvSpPr>
        <p:spPr bwMode="auto">
          <a:xfrm>
            <a:off x="33274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53" name="Line 37"/>
          <p:cNvSpPr>
            <a:spLocks noChangeShapeType="1"/>
          </p:cNvSpPr>
          <p:nvPr/>
        </p:nvSpPr>
        <p:spPr bwMode="auto">
          <a:xfrm>
            <a:off x="215900" y="5359400"/>
            <a:ext cx="4699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54" name="Text Box 38"/>
          <p:cNvSpPr txBox="1">
            <a:spLocks noChangeArrowheads="1"/>
          </p:cNvSpPr>
          <p:nvPr/>
        </p:nvSpPr>
        <p:spPr bwMode="auto">
          <a:xfrm>
            <a:off x="2501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3</a:t>
            </a:r>
            <a:endParaRPr lang="en-US" sz="1400"/>
          </a:p>
        </p:txBody>
      </p:sp>
      <p:sp>
        <p:nvSpPr>
          <p:cNvPr id="214055" name="Text Box 39"/>
          <p:cNvSpPr txBox="1">
            <a:spLocks noChangeArrowheads="1"/>
          </p:cNvSpPr>
          <p:nvPr/>
        </p:nvSpPr>
        <p:spPr bwMode="auto">
          <a:xfrm>
            <a:off x="28670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4056" name="Text Box 40"/>
          <p:cNvSpPr txBox="1">
            <a:spLocks noChangeArrowheads="1"/>
          </p:cNvSpPr>
          <p:nvPr/>
        </p:nvSpPr>
        <p:spPr bwMode="auto">
          <a:xfrm>
            <a:off x="25892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57" name="Text Box 41"/>
          <p:cNvSpPr txBox="1">
            <a:spLocks noChangeArrowheads="1"/>
          </p:cNvSpPr>
          <p:nvPr/>
        </p:nvSpPr>
        <p:spPr bwMode="auto">
          <a:xfrm>
            <a:off x="25685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58" name="Text Box 42"/>
          <p:cNvSpPr txBox="1">
            <a:spLocks noChangeArrowheads="1"/>
          </p:cNvSpPr>
          <p:nvPr/>
        </p:nvSpPr>
        <p:spPr bwMode="auto">
          <a:xfrm>
            <a:off x="25685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4059" name="Text Box 43"/>
          <p:cNvSpPr txBox="1">
            <a:spLocks noChangeArrowheads="1"/>
          </p:cNvSpPr>
          <p:nvPr/>
        </p:nvSpPr>
        <p:spPr bwMode="auto">
          <a:xfrm>
            <a:off x="25733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60" name="Text Box 44"/>
          <p:cNvSpPr txBox="1">
            <a:spLocks noChangeArrowheads="1"/>
          </p:cNvSpPr>
          <p:nvPr/>
        </p:nvSpPr>
        <p:spPr bwMode="auto">
          <a:xfrm>
            <a:off x="25654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61" name="Text Box 45"/>
          <p:cNvSpPr txBox="1">
            <a:spLocks noChangeArrowheads="1"/>
          </p:cNvSpPr>
          <p:nvPr/>
        </p:nvSpPr>
        <p:spPr bwMode="auto">
          <a:xfrm>
            <a:off x="25654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4062" name="Text Box 46"/>
          <p:cNvSpPr txBox="1">
            <a:spLocks noChangeArrowheads="1"/>
          </p:cNvSpPr>
          <p:nvPr/>
        </p:nvSpPr>
        <p:spPr bwMode="auto">
          <a:xfrm>
            <a:off x="24765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4</a:t>
            </a:r>
            <a:endParaRPr lang="en-US" sz="1400"/>
          </a:p>
        </p:txBody>
      </p:sp>
      <p:sp>
        <p:nvSpPr>
          <p:cNvPr id="214063" name="Text Box 47"/>
          <p:cNvSpPr txBox="1">
            <a:spLocks noChangeArrowheads="1"/>
          </p:cNvSpPr>
          <p:nvPr/>
        </p:nvSpPr>
        <p:spPr bwMode="auto">
          <a:xfrm>
            <a:off x="28670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4064" name="Text Box 48"/>
          <p:cNvSpPr txBox="1">
            <a:spLocks noChangeArrowheads="1"/>
          </p:cNvSpPr>
          <p:nvPr/>
        </p:nvSpPr>
        <p:spPr bwMode="auto">
          <a:xfrm>
            <a:off x="2525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ομην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65" name="Text Box 49"/>
          <p:cNvSpPr txBox="1">
            <a:spLocks noChangeArrowheads="1"/>
          </p:cNvSpPr>
          <p:nvPr/>
        </p:nvSpPr>
        <p:spPr bwMode="auto">
          <a:xfrm>
            <a:off x="2505075" y="462915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 </a:t>
            </a:r>
            <a:r>
              <a:rPr lang="el-GR" sz="900" b="1" i="1">
                <a:solidFill>
                  <a:schemeClr val="bg1"/>
                </a:solidFill>
                <a:latin typeface="Lucida Grande" charset="0"/>
              </a:rPr>
              <a:t>(ε</a:t>
            </a:r>
            <a:r>
              <a:rPr lang="el-GR" sz="900" b="1" i="1">
                <a:solidFill>
                  <a:srgbClr val="FFDC14"/>
                </a:solidFill>
                <a:latin typeface="Lucida Grande" charset="0"/>
              </a:rPr>
              <a:t>σο</a:t>
            </a:r>
            <a:r>
              <a:rPr lang="el-GR" sz="900" b="1" i="1">
                <a:solidFill>
                  <a:schemeClr val="bg1"/>
                </a:solidFill>
                <a:latin typeface="Lucida Grande" charset="0"/>
              </a:rPr>
              <a:t>)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 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66" name="Text Box 50"/>
          <p:cNvSpPr txBox="1">
            <a:spLocks noChangeArrowheads="1"/>
          </p:cNvSpPr>
          <p:nvPr/>
        </p:nvSpPr>
        <p:spPr bwMode="auto">
          <a:xfrm>
            <a:off x="2505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ετο</a:t>
            </a:r>
          </a:p>
        </p:txBody>
      </p:sp>
      <p:sp>
        <p:nvSpPr>
          <p:cNvPr id="214067" name="Text Box 51"/>
          <p:cNvSpPr txBox="1">
            <a:spLocks noChangeArrowheads="1"/>
          </p:cNvSpPr>
          <p:nvPr/>
        </p:nvSpPr>
        <p:spPr bwMode="auto">
          <a:xfrm>
            <a:off x="25098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68" name="Text Box 52"/>
          <p:cNvSpPr txBox="1">
            <a:spLocks noChangeArrowheads="1"/>
          </p:cNvSpPr>
          <p:nvPr/>
        </p:nvSpPr>
        <p:spPr bwMode="auto">
          <a:xfrm>
            <a:off x="2501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4069" name="Text Box 53"/>
          <p:cNvSpPr txBox="1">
            <a:spLocks noChangeArrowheads="1"/>
          </p:cNvSpPr>
          <p:nvPr/>
        </p:nvSpPr>
        <p:spPr bwMode="auto">
          <a:xfrm>
            <a:off x="2501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70" name="Line 54"/>
          <p:cNvSpPr>
            <a:spLocks noChangeShapeType="1"/>
          </p:cNvSpPr>
          <p:nvPr/>
        </p:nvSpPr>
        <p:spPr bwMode="auto">
          <a:xfrm>
            <a:off x="42037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71" name="Line 55"/>
          <p:cNvSpPr>
            <a:spLocks noChangeShapeType="1"/>
          </p:cNvSpPr>
          <p:nvPr/>
        </p:nvSpPr>
        <p:spPr bwMode="auto">
          <a:xfrm>
            <a:off x="42037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072" name="Text Box 56"/>
          <p:cNvSpPr txBox="1">
            <a:spLocks noChangeArrowheads="1"/>
          </p:cNvSpPr>
          <p:nvPr/>
        </p:nvSpPr>
        <p:spPr bwMode="auto">
          <a:xfrm>
            <a:off x="3352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73" name="Text Box 57"/>
          <p:cNvSpPr txBox="1">
            <a:spLocks noChangeArrowheads="1"/>
          </p:cNvSpPr>
          <p:nvPr/>
        </p:nvSpPr>
        <p:spPr bwMode="auto">
          <a:xfrm>
            <a:off x="34909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74" name="Text Box 58"/>
          <p:cNvSpPr txBox="1">
            <a:spLocks noChangeArrowheads="1"/>
          </p:cNvSpPr>
          <p:nvPr/>
        </p:nvSpPr>
        <p:spPr bwMode="auto">
          <a:xfrm>
            <a:off x="34702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75" name="Text Box 59"/>
          <p:cNvSpPr txBox="1">
            <a:spLocks noChangeArrowheads="1"/>
          </p:cNvSpPr>
          <p:nvPr/>
        </p:nvSpPr>
        <p:spPr bwMode="auto">
          <a:xfrm>
            <a:off x="34702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4076" name="Text Box 60"/>
          <p:cNvSpPr txBox="1">
            <a:spLocks noChangeArrowheads="1"/>
          </p:cNvSpPr>
          <p:nvPr/>
        </p:nvSpPr>
        <p:spPr bwMode="auto">
          <a:xfrm>
            <a:off x="34877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77" name="Text Box 61"/>
          <p:cNvSpPr txBox="1">
            <a:spLocks noChangeArrowheads="1"/>
          </p:cNvSpPr>
          <p:nvPr/>
        </p:nvSpPr>
        <p:spPr bwMode="auto">
          <a:xfrm>
            <a:off x="34798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ατε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78" name="Text Box 62"/>
          <p:cNvSpPr txBox="1">
            <a:spLocks noChangeArrowheads="1"/>
          </p:cNvSpPr>
          <p:nvPr/>
        </p:nvSpPr>
        <p:spPr bwMode="auto">
          <a:xfrm>
            <a:off x="34798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4079" name="Text Box 63"/>
          <p:cNvSpPr txBox="1">
            <a:spLocks noChangeArrowheads="1"/>
          </p:cNvSpPr>
          <p:nvPr/>
        </p:nvSpPr>
        <p:spPr bwMode="auto">
          <a:xfrm>
            <a:off x="33528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 baseline="30000">
              <a:solidFill>
                <a:srgbClr val="FFDC14"/>
              </a:solidFill>
              <a:latin typeface="Lucida Grande" charset="0"/>
            </a:endParaRPr>
          </a:p>
        </p:txBody>
      </p:sp>
      <p:sp>
        <p:nvSpPr>
          <p:cNvPr id="214080" name="Text Box 64"/>
          <p:cNvSpPr txBox="1">
            <a:spLocks noChangeArrowheads="1"/>
          </p:cNvSpPr>
          <p:nvPr/>
        </p:nvSpPr>
        <p:spPr bwMode="auto">
          <a:xfrm>
            <a:off x="37052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4081" name="Text Box 65"/>
          <p:cNvSpPr txBox="1">
            <a:spLocks noChangeArrowheads="1"/>
          </p:cNvSpPr>
          <p:nvPr/>
        </p:nvSpPr>
        <p:spPr bwMode="auto">
          <a:xfrm>
            <a:off x="3414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μην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82" name="Text Box 66"/>
          <p:cNvSpPr txBox="1">
            <a:spLocks noChangeArrowheads="1"/>
          </p:cNvSpPr>
          <p:nvPr/>
        </p:nvSpPr>
        <p:spPr bwMode="auto">
          <a:xfrm>
            <a:off x="3394075" y="4629150"/>
            <a:ext cx="1025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83" name="Text Box 67"/>
          <p:cNvSpPr txBox="1">
            <a:spLocks noChangeArrowheads="1"/>
          </p:cNvSpPr>
          <p:nvPr/>
        </p:nvSpPr>
        <p:spPr bwMode="auto">
          <a:xfrm>
            <a:off x="3394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το</a:t>
            </a:r>
            <a:endParaRPr lang="el-GR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84" name="Text Box 68"/>
          <p:cNvSpPr txBox="1">
            <a:spLocks noChangeArrowheads="1"/>
          </p:cNvSpPr>
          <p:nvPr/>
        </p:nvSpPr>
        <p:spPr bwMode="auto">
          <a:xfrm>
            <a:off x="3398838" y="56832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85" name="Text Box 69"/>
          <p:cNvSpPr txBox="1">
            <a:spLocks noChangeArrowheads="1"/>
          </p:cNvSpPr>
          <p:nvPr/>
        </p:nvSpPr>
        <p:spPr bwMode="auto">
          <a:xfrm>
            <a:off x="3390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σθε</a:t>
            </a:r>
            <a:endParaRPr lang="el-GR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86" name="Text Box 70"/>
          <p:cNvSpPr txBox="1">
            <a:spLocks noChangeArrowheads="1"/>
          </p:cNvSpPr>
          <p:nvPr/>
        </p:nvSpPr>
        <p:spPr bwMode="auto">
          <a:xfrm>
            <a:off x="3390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87" name="Text Box 71"/>
          <p:cNvSpPr txBox="1">
            <a:spLocks noChangeArrowheads="1"/>
          </p:cNvSpPr>
          <p:nvPr/>
        </p:nvSpPr>
        <p:spPr bwMode="auto">
          <a:xfrm>
            <a:off x="4114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400" b="1" baseline="30000">
                <a:solidFill>
                  <a:srgbClr val="CF3741"/>
                </a:solidFill>
                <a:latin typeface="Lucida Grande" charset="0"/>
              </a:rPr>
              <a:t>0 </a:t>
            </a:r>
            <a:endParaRPr lang="en-US" sz="1400" b="1" i="1">
              <a:solidFill>
                <a:srgbClr val="CF3741"/>
              </a:solidFill>
              <a:latin typeface="Lucida Grande" charset="0"/>
            </a:endParaRPr>
          </a:p>
        </p:txBody>
      </p:sp>
      <p:sp>
        <p:nvSpPr>
          <p:cNvPr id="214088" name="Text Box 72"/>
          <p:cNvSpPr txBox="1">
            <a:spLocks noChangeArrowheads="1"/>
          </p:cNvSpPr>
          <p:nvPr/>
        </p:nvSpPr>
        <p:spPr bwMode="auto">
          <a:xfrm>
            <a:off x="4152900" y="39338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400" b="1" baseline="30000">
                <a:solidFill>
                  <a:schemeClr val="bg1"/>
                </a:solidFill>
                <a:latin typeface="Lucida Grande" charset="0"/>
              </a:rPr>
              <a:t>0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89" name="Text Box 73"/>
          <p:cNvSpPr txBox="1">
            <a:spLocks noChangeArrowheads="1"/>
          </p:cNvSpPr>
          <p:nvPr/>
        </p:nvSpPr>
        <p:spPr bwMode="auto">
          <a:xfrm>
            <a:off x="4237038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90" name="Text Box 74"/>
          <p:cNvSpPr txBox="1">
            <a:spLocks noChangeArrowheads="1"/>
          </p:cNvSpPr>
          <p:nvPr/>
        </p:nvSpPr>
        <p:spPr bwMode="auto">
          <a:xfrm>
            <a:off x="4216400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91" name="Text Box 75"/>
          <p:cNvSpPr txBox="1">
            <a:spLocks noChangeArrowheads="1"/>
          </p:cNvSpPr>
          <p:nvPr/>
        </p:nvSpPr>
        <p:spPr bwMode="auto">
          <a:xfrm>
            <a:off x="4216400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—</a:t>
            </a:r>
            <a:r>
              <a:rPr lang="en-US" sz="1200" b="1" i="1">
                <a:latin typeface="Lucida Grande" charset="0"/>
              </a:rPr>
              <a:t> 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92" name="Text Box 76"/>
          <p:cNvSpPr txBox="1">
            <a:spLocks noChangeArrowheads="1"/>
          </p:cNvSpPr>
          <p:nvPr/>
        </p:nvSpPr>
        <p:spPr bwMode="auto">
          <a:xfrm>
            <a:off x="4233863" y="25336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93" name="Text Box 77"/>
          <p:cNvSpPr txBox="1">
            <a:spLocks noChangeArrowheads="1"/>
          </p:cNvSpPr>
          <p:nvPr/>
        </p:nvSpPr>
        <p:spPr bwMode="auto">
          <a:xfrm>
            <a:off x="4213225" y="28432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94" name="Text Box 78"/>
          <p:cNvSpPr txBox="1">
            <a:spLocks noChangeArrowheads="1"/>
          </p:cNvSpPr>
          <p:nvPr/>
        </p:nvSpPr>
        <p:spPr bwMode="auto">
          <a:xfrm>
            <a:off x="4213225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4095" name="Text Box 79"/>
          <p:cNvSpPr txBox="1">
            <a:spLocks noChangeArrowheads="1"/>
          </p:cNvSpPr>
          <p:nvPr/>
        </p:nvSpPr>
        <p:spPr bwMode="auto">
          <a:xfrm>
            <a:off x="4249738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μην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96" name="Text Box 80"/>
          <p:cNvSpPr txBox="1">
            <a:spLocks noChangeArrowheads="1"/>
          </p:cNvSpPr>
          <p:nvPr/>
        </p:nvSpPr>
        <p:spPr bwMode="auto">
          <a:xfrm>
            <a:off x="4241800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σο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97" name="Text Box 81"/>
          <p:cNvSpPr txBox="1">
            <a:spLocks noChangeArrowheads="1"/>
          </p:cNvSpPr>
          <p:nvPr/>
        </p:nvSpPr>
        <p:spPr bwMode="auto">
          <a:xfrm>
            <a:off x="4241800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το</a:t>
            </a:r>
            <a:endParaRPr lang="el-GR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098" name="Text Box 82"/>
          <p:cNvSpPr txBox="1">
            <a:spLocks noChangeArrowheads="1"/>
          </p:cNvSpPr>
          <p:nvPr/>
        </p:nvSpPr>
        <p:spPr bwMode="auto">
          <a:xfrm>
            <a:off x="4259263" y="56959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μεθα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099" name="Text Box 83"/>
          <p:cNvSpPr txBox="1">
            <a:spLocks noChangeArrowheads="1"/>
          </p:cNvSpPr>
          <p:nvPr/>
        </p:nvSpPr>
        <p:spPr bwMode="auto">
          <a:xfrm>
            <a:off x="4251325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4100" name="Text Box 84"/>
          <p:cNvSpPr txBox="1">
            <a:spLocks noChangeArrowheads="1"/>
          </p:cNvSpPr>
          <p:nvPr/>
        </p:nvSpPr>
        <p:spPr bwMode="auto">
          <a:xfrm>
            <a:off x="4251325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101" name="Text Box 85"/>
          <p:cNvSpPr txBox="1">
            <a:spLocks noChangeArrowheads="1"/>
          </p:cNvSpPr>
          <p:nvPr/>
        </p:nvSpPr>
        <p:spPr bwMode="auto">
          <a:xfrm>
            <a:off x="1714500" y="39370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l-GR" sz="1400" b="1" baseline="30000">
                <a:solidFill>
                  <a:schemeClr val="bg1"/>
                </a:solidFill>
                <a:latin typeface="Lucida Grande" charset="0"/>
              </a:rPr>
              <a:t>0</a:t>
            </a:r>
            <a:endParaRPr lang="en-US" sz="1400" b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102" name="Text Box 86"/>
          <p:cNvSpPr txBox="1">
            <a:spLocks noChangeArrowheads="1"/>
          </p:cNvSpPr>
          <p:nvPr/>
        </p:nvSpPr>
        <p:spPr bwMode="auto">
          <a:xfrm>
            <a:off x="1827213" y="4322763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103" name="Text Box 87"/>
          <p:cNvSpPr txBox="1">
            <a:spLocks noChangeArrowheads="1"/>
          </p:cNvSpPr>
          <p:nvPr/>
        </p:nvSpPr>
        <p:spPr bwMode="auto">
          <a:xfrm>
            <a:off x="1806575" y="4632325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σαι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104" name="Text Box 88"/>
          <p:cNvSpPr txBox="1">
            <a:spLocks noChangeArrowheads="1"/>
          </p:cNvSpPr>
          <p:nvPr/>
        </p:nvSpPr>
        <p:spPr bwMode="auto">
          <a:xfrm>
            <a:off x="1806575" y="4938713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4105" name="Text Box 89"/>
          <p:cNvSpPr txBox="1">
            <a:spLocks noChangeArrowheads="1"/>
          </p:cNvSpPr>
          <p:nvPr/>
        </p:nvSpPr>
        <p:spPr bwMode="auto">
          <a:xfrm>
            <a:off x="1811338" y="5673725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106" name="Text Box 90"/>
          <p:cNvSpPr txBox="1">
            <a:spLocks noChangeArrowheads="1"/>
          </p:cNvSpPr>
          <p:nvPr/>
        </p:nvSpPr>
        <p:spPr bwMode="auto">
          <a:xfrm>
            <a:off x="1803400" y="5983288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4107" name="Text Box 91"/>
          <p:cNvSpPr txBox="1">
            <a:spLocks noChangeArrowheads="1"/>
          </p:cNvSpPr>
          <p:nvPr/>
        </p:nvSpPr>
        <p:spPr bwMode="auto">
          <a:xfrm>
            <a:off x="1803400" y="6315075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4108" name="Text Box 92"/>
          <p:cNvSpPr txBox="1">
            <a:spLocks noChangeArrowheads="1"/>
          </p:cNvSpPr>
          <p:nvPr/>
        </p:nvSpPr>
        <p:spPr bwMode="auto">
          <a:xfrm>
            <a:off x="4902200" y="1443038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b="1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Present</a:t>
            </a:r>
            <a:r>
              <a:rPr lang="en-US" sz="900">
                <a:solidFill>
                  <a:schemeClr val="bg1"/>
                </a:solidFill>
                <a:latin typeface="Palatino Linotype" charset="0"/>
              </a:rPr>
              <a:t> </a:t>
            </a:r>
            <a:endParaRPr lang="en-US"/>
          </a:p>
        </p:txBody>
      </p:sp>
      <p:sp>
        <p:nvSpPr>
          <p:cNvPr id="214109" name="Line 93"/>
          <p:cNvSpPr>
            <a:spLocks noChangeShapeType="1"/>
          </p:cNvSpPr>
          <p:nvPr/>
        </p:nvSpPr>
        <p:spPr bwMode="auto">
          <a:xfrm>
            <a:off x="4991100" y="482600"/>
            <a:ext cx="0" cy="6329363"/>
          </a:xfrm>
          <a:prstGeom prst="line">
            <a:avLst/>
          </a:prstGeom>
          <a:noFill/>
          <a:ln w="47625" cmpd="thickThin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10" name="Text Box 94"/>
          <p:cNvSpPr txBox="1">
            <a:spLocks noChangeArrowheads="1"/>
          </p:cNvSpPr>
          <p:nvPr/>
        </p:nvSpPr>
        <p:spPr bwMode="auto">
          <a:xfrm>
            <a:off x="5753100" y="86360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</a:t>
            </a:r>
          </a:p>
        </p:txBody>
      </p:sp>
      <p:sp>
        <p:nvSpPr>
          <p:cNvPr id="214111" name="Text Box 95"/>
          <p:cNvSpPr txBox="1">
            <a:spLocks noChangeArrowheads="1"/>
          </p:cNvSpPr>
          <p:nvPr/>
        </p:nvSpPr>
        <p:spPr bwMode="auto">
          <a:xfrm>
            <a:off x="6870700" y="863600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</a:t>
            </a:r>
          </a:p>
        </p:txBody>
      </p:sp>
      <p:sp>
        <p:nvSpPr>
          <p:cNvPr id="214112" name="Text Box 96"/>
          <p:cNvSpPr txBox="1">
            <a:spLocks noChangeArrowheads="1"/>
          </p:cNvSpPr>
          <p:nvPr/>
        </p:nvSpPr>
        <p:spPr bwMode="auto">
          <a:xfrm>
            <a:off x="7848600" y="863600"/>
            <a:ext cx="1206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Passive</a:t>
            </a:r>
          </a:p>
        </p:txBody>
      </p:sp>
      <p:sp>
        <p:nvSpPr>
          <p:cNvPr id="214113" name="Text Box 97"/>
          <p:cNvSpPr txBox="1">
            <a:spLocks noChangeArrowheads="1"/>
          </p:cNvSpPr>
          <p:nvPr/>
        </p:nvSpPr>
        <p:spPr bwMode="auto">
          <a:xfrm>
            <a:off x="6061075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14114" name="Line 98"/>
          <p:cNvSpPr>
            <a:spLocks noChangeShapeType="1"/>
          </p:cNvSpPr>
          <p:nvPr/>
        </p:nvSpPr>
        <p:spPr bwMode="auto">
          <a:xfrm>
            <a:off x="5703888" y="490538"/>
            <a:ext cx="0" cy="46783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15" name="Text Box 99"/>
          <p:cNvSpPr txBox="1">
            <a:spLocks noChangeArrowheads="1"/>
          </p:cNvSpPr>
          <p:nvPr/>
        </p:nvSpPr>
        <p:spPr bwMode="auto">
          <a:xfrm>
            <a:off x="7073900" y="155257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14116" name="Text Box 100"/>
          <p:cNvSpPr txBox="1">
            <a:spLocks noChangeArrowheads="1"/>
          </p:cNvSpPr>
          <p:nvPr/>
        </p:nvSpPr>
        <p:spPr bwMode="auto">
          <a:xfrm>
            <a:off x="8280400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14117" name="Text Box 101"/>
          <p:cNvSpPr txBox="1">
            <a:spLocks noChangeArrowheads="1"/>
          </p:cNvSpPr>
          <p:nvPr/>
        </p:nvSpPr>
        <p:spPr bwMode="auto">
          <a:xfrm>
            <a:off x="5892800" y="2108200"/>
            <a:ext cx="927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</a:p>
        </p:txBody>
      </p:sp>
      <p:sp>
        <p:nvSpPr>
          <p:cNvPr id="214118" name="Text Box 102"/>
          <p:cNvSpPr txBox="1">
            <a:spLocks noChangeArrowheads="1"/>
          </p:cNvSpPr>
          <p:nvPr/>
        </p:nvSpPr>
        <p:spPr bwMode="auto">
          <a:xfrm>
            <a:off x="6845300" y="2111375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214119" name="Text Box 103"/>
          <p:cNvSpPr txBox="1">
            <a:spLocks noChangeArrowheads="1"/>
          </p:cNvSpPr>
          <p:nvPr/>
        </p:nvSpPr>
        <p:spPr bwMode="auto">
          <a:xfrm>
            <a:off x="8132763" y="2108200"/>
            <a:ext cx="901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λυθησ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214120" name="Text Box 104"/>
          <p:cNvSpPr txBox="1">
            <a:spLocks noChangeArrowheads="1"/>
          </p:cNvSpPr>
          <p:nvPr/>
        </p:nvSpPr>
        <p:spPr bwMode="auto">
          <a:xfrm>
            <a:off x="5486400" y="26543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214121" name="Text Box 105"/>
          <p:cNvSpPr txBox="1">
            <a:spLocks noChangeArrowheads="1"/>
          </p:cNvSpPr>
          <p:nvPr/>
        </p:nvSpPr>
        <p:spPr bwMode="auto">
          <a:xfrm>
            <a:off x="6491288" y="265747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14122" name="Text Box 106"/>
          <p:cNvSpPr txBox="1">
            <a:spLocks noChangeArrowheads="1"/>
          </p:cNvSpPr>
          <p:nvPr/>
        </p:nvSpPr>
        <p:spPr bwMode="auto">
          <a:xfrm>
            <a:off x="7705725" y="26511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14123" name="Text Box 107"/>
          <p:cNvSpPr txBox="1">
            <a:spLocks noChangeArrowheads="1"/>
          </p:cNvSpPr>
          <p:nvPr/>
        </p:nvSpPr>
        <p:spPr bwMode="auto">
          <a:xfrm>
            <a:off x="5487988" y="31845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ιδ)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214124" name="Text Box 108"/>
          <p:cNvSpPr txBox="1">
            <a:spLocks noChangeArrowheads="1"/>
          </p:cNvSpPr>
          <p:nvPr/>
        </p:nvSpPr>
        <p:spPr bwMode="auto">
          <a:xfrm>
            <a:off x="6497638" y="31877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14125" name="Text Box 109"/>
          <p:cNvSpPr txBox="1">
            <a:spLocks noChangeArrowheads="1"/>
          </p:cNvSpPr>
          <p:nvPr/>
        </p:nvSpPr>
        <p:spPr bwMode="auto">
          <a:xfrm>
            <a:off x="7023100" y="3187700"/>
            <a:ext cx="20018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γραφη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>
                <a:solidFill>
                  <a:srgbClr val="CF374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rgbClr val="CF3741"/>
                </a:solidFill>
                <a:latin typeface="Palatino Linotype" charset="0"/>
              </a:rPr>
              <a:t>0</a:t>
            </a:r>
            <a:endParaRPr lang="el-GR" sz="1000" b="1" baseline="30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14126" name="Text Box 110"/>
          <p:cNvSpPr txBox="1">
            <a:spLocks noChangeArrowheads="1"/>
          </p:cNvSpPr>
          <p:nvPr/>
        </p:nvSpPr>
        <p:spPr bwMode="auto">
          <a:xfrm>
            <a:off x="5562600" y="37433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l-GR" sz="1400" b="1" i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127" name="Text Box 111"/>
          <p:cNvSpPr txBox="1">
            <a:spLocks noChangeArrowheads="1"/>
          </p:cNvSpPr>
          <p:nvPr/>
        </p:nvSpPr>
        <p:spPr bwMode="auto">
          <a:xfrm>
            <a:off x="6340475" y="3746500"/>
            <a:ext cx="149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</a:p>
        </p:txBody>
      </p:sp>
      <p:sp>
        <p:nvSpPr>
          <p:cNvPr id="214128" name="Text Box 112"/>
          <p:cNvSpPr txBox="1">
            <a:spLocks noChangeArrowheads="1"/>
          </p:cNvSpPr>
          <p:nvPr/>
        </p:nvSpPr>
        <p:spPr bwMode="auto">
          <a:xfrm>
            <a:off x="7693025" y="374015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λυθη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rgbClr val="CF374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14129" name="Text Box 113"/>
          <p:cNvSpPr txBox="1">
            <a:spLocks noChangeArrowheads="1"/>
          </p:cNvSpPr>
          <p:nvPr/>
        </p:nvSpPr>
        <p:spPr bwMode="auto">
          <a:xfrm>
            <a:off x="5562600" y="4287838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λελυκ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</a:p>
        </p:txBody>
      </p:sp>
      <p:sp>
        <p:nvSpPr>
          <p:cNvPr id="214130" name="Text Box 114"/>
          <p:cNvSpPr txBox="1">
            <a:spLocks noChangeArrowheads="1"/>
          </p:cNvSpPr>
          <p:nvPr/>
        </p:nvSpPr>
        <p:spPr bwMode="auto">
          <a:xfrm>
            <a:off x="6527800" y="4287838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l-GR" sz="1000" b="1" baseline="30000">
                <a:solidFill>
                  <a:schemeClr val="bg1"/>
                </a:solidFill>
                <a:latin typeface="Palatino Linotype" charset="0"/>
              </a:rPr>
              <a:t>0</a:t>
            </a:r>
            <a:endParaRPr lang="el-GR" sz="1400" b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131" name="Text Box 115"/>
          <p:cNvSpPr txBox="1">
            <a:spLocks noChangeArrowheads="1"/>
          </p:cNvSpPr>
          <p:nvPr/>
        </p:nvSpPr>
        <p:spPr bwMode="auto">
          <a:xfrm>
            <a:off x="7731125" y="4284663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l-GR" sz="1000" b="1" baseline="30000">
                <a:solidFill>
                  <a:schemeClr val="bg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14132" name="Text Box 116"/>
          <p:cNvSpPr txBox="1">
            <a:spLocks noChangeArrowheads="1"/>
          </p:cNvSpPr>
          <p:nvPr/>
        </p:nvSpPr>
        <p:spPr bwMode="auto">
          <a:xfrm>
            <a:off x="5232400" y="4843463"/>
            <a:ext cx="16748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)+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λελυκει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chemeClr val="bg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14133" name="Text Box 117"/>
          <p:cNvSpPr txBox="1">
            <a:spLocks noChangeArrowheads="1"/>
          </p:cNvSpPr>
          <p:nvPr/>
        </p:nvSpPr>
        <p:spPr bwMode="auto">
          <a:xfrm>
            <a:off x="6511925" y="4843463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000" b="1" baseline="30000">
                <a:solidFill>
                  <a:schemeClr val="bg1"/>
                </a:solidFill>
                <a:latin typeface="Palatino Linotype" charset="0"/>
              </a:rPr>
              <a:t>0</a:t>
            </a:r>
            <a:endParaRPr lang="el-GR" sz="1400" b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4134" name="Text Box 118"/>
          <p:cNvSpPr txBox="1">
            <a:spLocks noChangeArrowheads="1"/>
          </p:cNvSpPr>
          <p:nvPr/>
        </p:nvSpPr>
        <p:spPr bwMode="auto">
          <a:xfrm>
            <a:off x="7718425" y="4840288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000" b="1" baseline="30000">
                <a:solidFill>
                  <a:schemeClr val="bg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14135" name="Line 119"/>
          <p:cNvSpPr>
            <a:spLocks noChangeShapeType="1"/>
          </p:cNvSpPr>
          <p:nvPr/>
        </p:nvSpPr>
        <p:spPr bwMode="auto">
          <a:xfrm flipH="1">
            <a:off x="6888163" y="812800"/>
            <a:ext cx="7937" cy="43561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36" name="Line 120"/>
          <p:cNvSpPr>
            <a:spLocks noChangeShapeType="1"/>
          </p:cNvSpPr>
          <p:nvPr/>
        </p:nvSpPr>
        <p:spPr bwMode="auto">
          <a:xfrm flipH="1">
            <a:off x="7829550" y="812800"/>
            <a:ext cx="7938" cy="43815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37" name="Line 121"/>
          <p:cNvSpPr>
            <a:spLocks noChangeShapeType="1"/>
          </p:cNvSpPr>
          <p:nvPr/>
        </p:nvSpPr>
        <p:spPr bwMode="auto">
          <a:xfrm>
            <a:off x="5003800" y="19431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38" name="Line 122"/>
          <p:cNvSpPr>
            <a:spLocks noChangeShapeType="1"/>
          </p:cNvSpPr>
          <p:nvPr/>
        </p:nvSpPr>
        <p:spPr bwMode="auto">
          <a:xfrm>
            <a:off x="5003800" y="2463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39" name="Line 123"/>
          <p:cNvSpPr>
            <a:spLocks noChangeShapeType="1"/>
          </p:cNvSpPr>
          <p:nvPr/>
        </p:nvSpPr>
        <p:spPr bwMode="auto">
          <a:xfrm>
            <a:off x="5003800" y="29972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40" name="Line 124"/>
          <p:cNvSpPr>
            <a:spLocks noChangeShapeType="1"/>
          </p:cNvSpPr>
          <p:nvPr/>
        </p:nvSpPr>
        <p:spPr bwMode="auto">
          <a:xfrm>
            <a:off x="5016500" y="3530600"/>
            <a:ext cx="40386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41" name="Line 125"/>
          <p:cNvSpPr>
            <a:spLocks noChangeShapeType="1"/>
          </p:cNvSpPr>
          <p:nvPr/>
        </p:nvSpPr>
        <p:spPr bwMode="auto">
          <a:xfrm>
            <a:off x="5016500" y="4114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42" name="Line 126"/>
          <p:cNvSpPr>
            <a:spLocks noChangeShapeType="1"/>
          </p:cNvSpPr>
          <p:nvPr/>
        </p:nvSpPr>
        <p:spPr bwMode="auto">
          <a:xfrm>
            <a:off x="5003800" y="4648200"/>
            <a:ext cx="40640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43" name="Text Box 127"/>
          <p:cNvSpPr txBox="1">
            <a:spLocks noChangeArrowheads="1"/>
          </p:cNvSpPr>
          <p:nvPr/>
        </p:nvSpPr>
        <p:spPr bwMode="auto">
          <a:xfrm>
            <a:off x="4902200" y="8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TENSE</a:t>
            </a:r>
          </a:p>
        </p:txBody>
      </p:sp>
      <p:sp>
        <p:nvSpPr>
          <p:cNvPr id="214144" name="Line 128"/>
          <p:cNvSpPr>
            <a:spLocks noChangeShapeType="1"/>
          </p:cNvSpPr>
          <p:nvPr/>
        </p:nvSpPr>
        <p:spPr bwMode="auto">
          <a:xfrm>
            <a:off x="5702300" y="800100"/>
            <a:ext cx="33591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45" name="Line 129"/>
          <p:cNvSpPr>
            <a:spLocks noChangeShapeType="1"/>
          </p:cNvSpPr>
          <p:nvPr/>
        </p:nvSpPr>
        <p:spPr bwMode="auto">
          <a:xfrm>
            <a:off x="5010150" y="5194300"/>
            <a:ext cx="40449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46" name="Text Box 130"/>
          <p:cNvSpPr txBox="1">
            <a:spLocks noChangeArrowheads="1"/>
          </p:cNvSpPr>
          <p:nvPr/>
        </p:nvSpPr>
        <p:spPr bwMode="auto">
          <a:xfrm>
            <a:off x="5715000" y="558800"/>
            <a:ext cx="3352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VOICE</a:t>
            </a:r>
          </a:p>
        </p:txBody>
      </p:sp>
      <p:sp>
        <p:nvSpPr>
          <p:cNvPr id="214147" name="Line 131"/>
          <p:cNvSpPr>
            <a:spLocks noChangeShapeType="1"/>
          </p:cNvSpPr>
          <p:nvPr/>
        </p:nvSpPr>
        <p:spPr bwMode="auto">
          <a:xfrm flipH="1">
            <a:off x="3017838" y="13081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48" name="Line 132"/>
          <p:cNvSpPr>
            <a:spLocks noChangeShapeType="1"/>
          </p:cNvSpPr>
          <p:nvPr/>
        </p:nvSpPr>
        <p:spPr bwMode="auto">
          <a:xfrm flipH="1">
            <a:off x="3017838" y="3302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49" name="Line 133"/>
          <p:cNvSpPr>
            <a:spLocks noChangeShapeType="1"/>
          </p:cNvSpPr>
          <p:nvPr/>
        </p:nvSpPr>
        <p:spPr bwMode="auto">
          <a:xfrm>
            <a:off x="3251200" y="1308100"/>
            <a:ext cx="0" cy="19939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50" name="Line 134"/>
          <p:cNvSpPr>
            <a:spLocks noChangeShapeType="1"/>
          </p:cNvSpPr>
          <p:nvPr/>
        </p:nvSpPr>
        <p:spPr bwMode="auto">
          <a:xfrm>
            <a:off x="7886700" y="1638300"/>
            <a:ext cx="554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51" name="Text Box 135"/>
          <p:cNvSpPr txBox="1">
            <a:spLocks noChangeArrowheads="1"/>
          </p:cNvSpPr>
          <p:nvPr/>
        </p:nvSpPr>
        <p:spPr bwMode="auto">
          <a:xfrm>
            <a:off x="76200" y="39116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214152" name="Line 136"/>
          <p:cNvSpPr>
            <a:spLocks noChangeShapeType="1"/>
          </p:cNvSpPr>
          <p:nvPr/>
        </p:nvSpPr>
        <p:spPr bwMode="auto">
          <a:xfrm>
            <a:off x="5008563" y="1117600"/>
            <a:ext cx="4059237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53" name="Text Box 137"/>
          <p:cNvSpPr txBox="1">
            <a:spLocks noChangeArrowheads="1"/>
          </p:cNvSpPr>
          <p:nvPr/>
        </p:nvSpPr>
        <p:spPr bwMode="auto">
          <a:xfrm>
            <a:off x="5054600" y="21209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Future</a:t>
            </a:r>
            <a:endParaRPr lang="en-US" sz="9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14154" name="Text Box 138"/>
          <p:cNvSpPr txBox="1">
            <a:spLocks noChangeArrowheads="1"/>
          </p:cNvSpPr>
          <p:nvPr/>
        </p:nvSpPr>
        <p:spPr bwMode="auto">
          <a:xfrm>
            <a:off x="4953000" y="2667000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Imperfect</a:t>
            </a:r>
            <a:endParaRPr lang="en-US"/>
          </a:p>
        </p:txBody>
      </p:sp>
      <p:sp>
        <p:nvSpPr>
          <p:cNvPr id="214155" name="Text Box 139"/>
          <p:cNvSpPr txBox="1">
            <a:spLocks noChangeArrowheads="1"/>
          </p:cNvSpPr>
          <p:nvPr/>
        </p:nvSpPr>
        <p:spPr bwMode="auto">
          <a:xfrm>
            <a:off x="4953000" y="30734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2nd Aorist</a:t>
            </a:r>
            <a:endParaRPr lang="en-US"/>
          </a:p>
        </p:txBody>
      </p:sp>
      <p:sp>
        <p:nvSpPr>
          <p:cNvPr id="214156" name="Text Box 140"/>
          <p:cNvSpPr txBox="1">
            <a:spLocks noChangeArrowheads="1"/>
          </p:cNvSpPr>
          <p:nvPr/>
        </p:nvSpPr>
        <p:spPr bwMode="auto">
          <a:xfrm>
            <a:off x="4902200" y="3759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1st Aorist</a:t>
            </a:r>
            <a:endParaRPr lang="en-US"/>
          </a:p>
        </p:txBody>
      </p:sp>
      <p:sp>
        <p:nvSpPr>
          <p:cNvPr id="214157" name="Text Box 141"/>
          <p:cNvSpPr txBox="1">
            <a:spLocks noChangeArrowheads="1"/>
          </p:cNvSpPr>
          <p:nvPr/>
        </p:nvSpPr>
        <p:spPr bwMode="auto">
          <a:xfrm>
            <a:off x="5029200" y="4178300"/>
            <a:ext cx="685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Perfect</a:t>
            </a:r>
          </a:p>
        </p:txBody>
      </p:sp>
      <p:sp>
        <p:nvSpPr>
          <p:cNvPr id="214158" name="Text Box 142"/>
          <p:cNvSpPr txBox="1">
            <a:spLocks noChangeArrowheads="1"/>
          </p:cNvSpPr>
          <p:nvPr/>
        </p:nvSpPr>
        <p:spPr bwMode="auto">
          <a:xfrm>
            <a:off x="4953000" y="4851400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Pluperfect</a:t>
            </a:r>
          </a:p>
        </p:txBody>
      </p:sp>
      <p:sp>
        <p:nvSpPr>
          <p:cNvPr id="214159" name="Line 143"/>
          <p:cNvSpPr>
            <a:spLocks noChangeShapeType="1"/>
          </p:cNvSpPr>
          <p:nvPr/>
        </p:nvSpPr>
        <p:spPr bwMode="auto">
          <a:xfrm>
            <a:off x="1655763" y="2679700"/>
            <a:ext cx="9858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60" name="Line 144"/>
          <p:cNvSpPr>
            <a:spLocks noChangeShapeType="1"/>
          </p:cNvSpPr>
          <p:nvPr/>
        </p:nvSpPr>
        <p:spPr bwMode="auto">
          <a:xfrm>
            <a:off x="1566863" y="2984500"/>
            <a:ext cx="1074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61" name="Line 145"/>
          <p:cNvSpPr>
            <a:spLocks noChangeShapeType="1"/>
          </p:cNvSpPr>
          <p:nvPr/>
        </p:nvSpPr>
        <p:spPr bwMode="auto">
          <a:xfrm>
            <a:off x="7878763" y="2743200"/>
            <a:ext cx="338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62" name="Line 146"/>
          <p:cNvSpPr>
            <a:spLocks noChangeShapeType="1"/>
          </p:cNvSpPr>
          <p:nvPr/>
        </p:nvSpPr>
        <p:spPr bwMode="auto">
          <a:xfrm>
            <a:off x="977900" y="3530600"/>
            <a:ext cx="397668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63" name="Line 147"/>
          <p:cNvSpPr>
            <a:spLocks noChangeShapeType="1"/>
          </p:cNvSpPr>
          <p:nvPr/>
        </p:nvSpPr>
        <p:spPr bwMode="auto">
          <a:xfrm>
            <a:off x="3136900" y="1930400"/>
            <a:ext cx="3889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65" name="Line 149"/>
          <p:cNvSpPr>
            <a:spLocks noChangeShapeType="1"/>
          </p:cNvSpPr>
          <p:nvPr/>
        </p:nvSpPr>
        <p:spPr bwMode="auto">
          <a:xfrm>
            <a:off x="3086100" y="2984500"/>
            <a:ext cx="4397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66" name="Line 150"/>
          <p:cNvSpPr>
            <a:spLocks noChangeShapeType="1"/>
          </p:cNvSpPr>
          <p:nvPr/>
        </p:nvSpPr>
        <p:spPr bwMode="auto">
          <a:xfrm>
            <a:off x="3289300" y="33020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67" name="Line 151"/>
          <p:cNvSpPr>
            <a:spLocks noChangeShapeType="1"/>
          </p:cNvSpPr>
          <p:nvPr/>
        </p:nvSpPr>
        <p:spPr bwMode="auto">
          <a:xfrm>
            <a:off x="3073400" y="1625600"/>
            <a:ext cx="4524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68" name="Line 152"/>
          <p:cNvSpPr>
            <a:spLocks noChangeShapeType="1"/>
          </p:cNvSpPr>
          <p:nvPr/>
        </p:nvSpPr>
        <p:spPr bwMode="auto">
          <a:xfrm>
            <a:off x="3187700" y="44577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69" name="Line 153"/>
          <p:cNvSpPr>
            <a:spLocks noChangeShapeType="1"/>
          </p:cNvSpPr>
          <p:nvPr/>
        </p:nvSpPr>
        <p:spPr bwMode="auto">
          <a:xfrm>
            <a:off x="3086100" y="50800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70" name="Line 154"/>
          <p:cNvSpPr>
            <a:spLocks noChangeShapeType="1"/>
          </p:cNvSpPr>
          <p:nvPr/>
        </p:nvSpPr>
        <p:spPr bwMode="auto">
          <a:xfrm>
            <a:off x="3251200" y="5816600"/>
            <a:ext cx="2111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71" name="Line 155"/>
          <p:cNvSpPr>
            <a:spLocks noChangeShapeType="1"/>
          </p:cNvSpPr>
          <p:nvPr/>
        </p:nvSpPr>
        <p:spPr bwMode="auto">
          <a:xfrm>
            <a:off x="3111500" y="61341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72" name="Line 156"/>
          <p:cNvSpPr>
            <a:spLocks noChangeShapeType="1"/>
          </p:cNvSpPr>
          <p:nvPr/>
        </p:nvSpPr>
        <p:spPr bwMode="auto">
          <a:xfrm>
            <a:off x="3111500" y="64516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73" name="Oval 157"/>
          <p:cNvSpPr>
            <a:spLocks noChangeArrowheads="1"/>
          </p:cNvSpPr>
          <p:nvPr/>
        </p:nvSpPr>
        <p:spPr bwMode="auto">
          <a:xfrm>
            <a:off x="2603500" y="4622800"/>
            <a:ext cx="6985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74" name="Oval 158"/>
          <p:cNvSpPr>
            <a:spLocks noChangeArrowheads="1"/>
          </p:cNvSpPr>
          <p:nvPr/>
        </p:nvSpPr>
        <p:spPr bwMode="auto">
          <a:xfrm>
            <a:off x="4292600" y="3136900"/>
            <a:ext cx="4953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4175" name="Line 159"/>
          <p:cNvSpPr>
            <a:spLocks noChangeShapeType="1"/>
          </p:cNvSpPr>
          <p:nvPr/>
        </p:nvSpPr>
        <p:spPr bwMode="auto">
          <a:xfrm>
            <a:off x="1638300" y="44704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76" name="Oval 160"/>
          <p:cNvSpPr>
            <a:spLocks noChangeArrowheads="1"/>
          </p:cNvSpPr>
          <p:nvPr/>
        </p:nvSpPr>
        <p:spPr bwMode="auto">
          <a:xfrm>
            <a:off x="1279525" y="4643438"/>
            <a:ext cx="444500" cy="284162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4177" name="Line 161"/>
          <p:cNvSpPr>
            <a:spLocks noChangeShapeType="1"/>
          </p:cNvSpPr>
          <p:nvPr/>
        </p:nvSpPr>
        <p:spPr bwMode="auto">
          <a:xfrm>
            <a:off x="1752600" y="4762500"/>
            <a:ext cx="1349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78" name="Line 162"/>
          <p:cNvSpPr>
            <a:spLocks noChangeShapeType="1"/>
          </p:cNvSpPr>
          <p:nvPr/>
        </p:nvSpPr>
        <p:spPr bwMode="auto">
          <a:xfrm>
            <a:off x="1574800" y="5080000"/>
            <a:ext cx="3127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80" name="Line 164"/>
          <p:cNvSpPr>
            <a:spLocks noChangeShapeType="1"/>
          </p:cNvSpPr>
          <p:nvPr/>
        </p:nvSpPr>
        <p:spPr bwMode="auto">
          <a:xfrm>
            <a:off x="1562100" y="6134100"/>
            <a:ext cx="3127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81" name="Line 165"/>
          <p:cNvSpPr>
            <a:spLocks noChangeShapeType="1"/>
          </p:cNvSpPr>
          <p:nvPr/>
        </p:nvSpPr>
        <p:spPr bwMode="auto">
          <a:xfrm>
            <a:off x="1625600" y="64516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82" name="Line 166"/>
          <p:cNvSpPr>
            <a:spLocks noChangeShapeType="1"/>
          </p:cNvSpPr>
          <p:nvPr/>
        </p:nvSpPr>
        <p:spPr bwMode="auto">
          <a:xfrm>
            <a:off x="4106863" y="4457700"/>
            <a:ext cx="2111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84" name="Line 168"/>
          <p:cNvSpPr>
            <a:spLocks noChangeShapeType="1"/>
          </p:cNvSpPr>
          <p:nvPr/>
        </p:nvSpPr>
        <p:spPr bwMode="auto">
          <a:xfrm>
            <a:off x="3987800" y="5080000"/>
            <a:ext cx="3254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85" name="Line 169"/>
          <p:cNvSpPr>
            <a:spLocks noChangeShapeType="1"/>
          </p:cNvSpPr>
          <p:nvPr/>
        </p:nvSpPr>
        <p:spPr bwMode="auto">
          <a:xfrm>
            <a:off x="4132263" y="5829300"/>
            <a:ext cx="2111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86" name="Line 170"/>
          <p:cNvSpPr>
            <a:spLocks noChangeShapeType="1"/>
          </p:cNvSpPr>
          <p:nvPr/>
        </p:nvSpPr>
        <p:spPr bwMode="auto">
          <a:xfrm>
            <a:off x="4013200" y="6146800"/>
            <a:ext cx="3254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87" name="Line 171"/>
          <p:cNvSpPr>
            <a:spLocks noChangeShapeType="1"/>
          </p:cNvSpPr>
          <p:nvPr/>
        </p:nvSpPr>
        <p:spPr bwMode="auto">
          <a:xfrm>
            <a:off x="4013200" y="6451600"/>
            <a:ext cx="3254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88" name="Line 172"/>
          <p:cNvSpPr>
            <a:spLocks noChangeShapeType="1"/>
          </p:cNvSpPr>
          <p:nvPr/>
        </p:nvSpPr>
        <p:spPr bwMode="auto">
          <a:xfrm>
            <a:off x="7874000" y="4368800"/>
            <a:ext cx="427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89" name="Line 173"/>
          <p:cNvSpPr>
            <a:spLocks noChangeShapeType="1"/>
          </p:cNvSpPr>
          <p:nvPr/>
        </p:nvSpPr>
        <p:spPr bwMode="auto">
          <a:xfrm>
            <a:off x="7861300" y="4927600"/>
            <a:ext cx="427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92" name="Line 176"/>
          <p:cNvSpPr>
            <a:spLocks noChangeShapeType="1"/>
          </p:cNvSpPr>
          <p:nvPr/>
        </p:nvSpPr>
        <p:spPr bwMode="auto">
          <a:xfrm>
            <a:off x="3225800" y="26797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93" name="Line 177"/>
          <p:cNvSpPr>
            <a:spLocks noChangeShapeType="1"/>
          </p:cNvSpPr>
          <p:nvPr/>
        </p:nvSpPr>
        <p:spPr bwMode="auto">
          <a:xfrm>
            <a:off x="3903663" y="3292475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94" name="Line 178"/>
          <p:cNvSpPr>
            <a:spLocks noChangeShapeType="1"/>
          </p:cNvSpPr>
          <p:nvPr/>
        </p:nvSpPr>
        <p:spPr bwMode="auto">
          <a:xfrm>
            <a:off x="1692275" y="5816600"/>
            <a:ext cx="182563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95" name="Oval 179"/>
          <p:cNvSpPr>
            <a:spLocks noChangeArrowheads="1"/>
          </p:cNvSpPr>
          <p:nvPr/>
        </p:nvSpPr>
        <p:spPr bwMode="auto">
          <a:xfrm>
            <a:off x="3479800" y="4622800"/>
            <a:ext cx="3302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96" name="Line 180"/>
          <p:cNvSpPr>
            <a:spLocks noChangeShapeType="1"/>
          </p:cNvSpPr>
          <p:nvPr/>
        </p:nvSpPr>
        <p:spPr bwMode="auto">
          <a:xfrm>
            <a:off x="3302000" y="4775200"/>
            <a:ext cx="1524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197" name="Line 181"/>
          <p:cNvSpPr>
            <a:spLocks noChangeShapeType="1"/>
          </p:cNvSpPr>
          <p:nvPr/>
        </p:nvSpPr>
        <p:spPr bwMode="auto">
          <a:xfrm>
            <a:off x="3810000" y="4775200"/>
            <a:ext cx="503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4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4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1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4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4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4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4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4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4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4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4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4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4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4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4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4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4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21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1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1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4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4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1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4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4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132" grpId="0"/>
      <p:bldP spid="214133" grpId="0"/>
      <p:bldP spid="214134" grpId="0"/>
      <p:bldP spid="214158" grpId="1"/>
      <p:bldP spid="214173" grpId="0" animBg="1"/>
      <p:bldP spid="214182" grpId="0" animBg="1"/>
      <p:bldP spid="214184" grpId="0" animBg="1"/>
      <p:bldP spid="214185" grpId="0" animBg="1"/>
      <p:bldP spid="214186" grpId="0" animBg="1"/>
      <p:bldP spid="214187" grpId="0" animBg="1"/>
      <p:bldP spid="214189" grpId="0" animBg="1"/>
      <p:bldP spid="214196" grpId="0" animBg="1"/>
      <p:bldP spid="214197" grpId="0" animBg="1"/>
      <p:bldP spid="21419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800"/>
            <a:ext cx="7772400" cy="457200"/>
          </a:xfrm>
        </p:spPr>
        <p:txBody>
          <a:bodyPr/>
          <a:lstStyle/>
          <a:p>
            <a:r>
              <a:rPr lang="en-US" sz="1600">
                <a:solidFill>
                  <a:schemeClr val="bg1"/>
                </a:solidFill>
                <a:latin typeface="Georgia" charset="0"/>
              </a:rPr>
              <a:t>GREEK 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“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INDICATIVE MODE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”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 VERBS FORMATION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41275" y="485775"/>
            <a:ext cx="90090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990600" y="554038"/>
            <a:ext cx="396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  <a:endParaRPr lang="en-US" sz="1000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>
            <a:off x="977900" y="490538"/>
            <a:ext cx="0" cy="6329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071" name="Line 7"/>
          <p:cNvSpPr>
            <a:spLocks noChangeShapeType="1"/>
          </p:cNvSpPr>
          <p:nvPr/>
        </p:nvSpPr>
        <p:spPr bwMode="auto">
          <a:xfrm>
            <a:off x="990600" y="800100"/>
            <a:ext cx="39687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072" name="Line 8"/>
          <p:cNvSpPr>
            <a:spLocks noChangeShapeType="1"/>
          </p:cNvSpPr>
          <p:nvPr/>
        </p:nvSpPr>
        <p:spPr bwMode="auto">
          <a:xfrm>
            <a:off x="977900" y="1117600"/>
            <a:ext cx="39703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073" name="Text Box 9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216074" name="Text Box 10"/>
          <p:cNvSpPr txBox="1">
            <a:spLocks noChangeArrowheads="1"/>
          </p:cNvSpPr>
          <p:nvPr/>
        </p:nvSpPr>
        <p:spPr bwMode="auto">
          <a:xfrm>
            <a:off x="76200" y="8001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216075" name="Line 11"/>
          <p:cNvSpPr>
            <a:spLocks noChangeShapeType="1"/>
          </p:cNvSpPr>
          <p:nvPr/>
        </p:nvSpPr>
        <p:spPr bwMode="auto">
          <a:xfrm>
            <a:off x="228600" y="2197100"/>
            <a:ext cx="46482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076" name="Text Box 12"/>
          <p:cNvSpPr txBox="1">
            <a:spLocks noChangeArrowheads="1"/>
          </p:cNvSpPr>
          <p:nvPr/>
        </p:nvSpPr>
        <p:spPr bwMode="auto">
          <a:xfrm>
            <a:off x="10255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989013" y="11826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078" name="Text Box 14"/>
          <p:cNvSpPr txBox="1">
            <a:spLocks noChangeArrowheads="1"/>
          </p:cNvSpPr>
          <p:nvPr/>
        </p:nvSpPr>
        <p:spPr bwMode="auto">
          <a:xfrm>
            <a:off x="968375" y="14922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079" name="Text Box 15"/>
          <p:cNvSpPr txBox="1">
            <a:spLocks noChangeArrowheads="1"/>
          </p:cNvSpPr>
          <p:nvPr/>
        </p:nvSpPr>
        <p:spPr bwMode="auto">
          <a:xfrm>
            <a:off x="968375" y="18113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080" name="Line 16"/>
          <p:cNvSpPr>
            <a:spLocks noChangeShapeType="1"/>
          </p:cNvSpPr>
          <p:nvPr/>
        </p:nvSpPr>
        <p:spPr bwMode="auto">
          <a:xfrm>
            <a:off x="1816100" y="815975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081" name="Text Box 17"/>
          <p:cNvSpPr txBox="1">
            <a:spLocks noChangeArrowheads="1"/>
          </p:cNvSpPr>
          <p:nvPr/>
        </p:nvSpPr>
        <p:spPr bwMode="auto">
          <a:xfrm>
            <a:off x="9858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082" name="Text Box 18"/>
          <p:cNvSpPr txBox="1">
            <a:spLocks noChangeArrowheads="1"/>
          </p:cNvSpPr>
          <p:nvPr/>
        </p:nvSpPr>
        <p:spPr bwMode="auto">
          <a:xfrm>
            <a:off x="9652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083" name="Text Box 19"/>
          <p:cNvSpPr txBox="1">
            <a:spLocks noChangeArrowheads="1"/>
          </p:cNvSpPr>
          <p:nvPr/>
        </p:nvSpPr>
        <p:spPr bwMode="auto">
          <a:xfrm>
            <a:off x="965200" y="31623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ουσι(ν)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6084" name="Text Box 20"/>
          <p:cNvSpPr txBox="1">
            <a:spLocks noChangeArrowheads="1"/>
          </p:cNvSpPr>
          <p:nvPr/>
        </p:nvSpPr>
        <p:spPr bwMode="auto">
          <a:xfrm>
            <a:off x="977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n-US" sz="1400"/>
          </a:p>
        </p:txBody>
      </p:sp>
      <p:sp>
        <p:nvSpPr>
          <p:cNvPr id="216085" name="Text Box 21"/>
          <p:cNvSpPr txBox="1">
            <a:spLocks noChangeArrowheads="1"/>
          </p:cNvSpPr>
          <p:nvPr/>
        </p:nvSpPr>
        <p:spPr bwMode="auto">
          <a:xfrm>
            <a:off x="546100" y="36449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 &amp; PASSIVE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</a:p>
        </p:txBody>
      </p:sp>
      <p:sp>
        <p:nvSpPr>
          <p:cNvPr id="216086" name="Line 22"/>
          <p:cNvSpPr>
            <a:spLocks noChangeShapeType="1"/>
          </p:cNvSpPr>
          <p:nvPr/>
        </p:nvSpPr>
        <p:spPr bwMode="auto">
          <a:xfrm>
            <a:off x="1752600" y="3886200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087" name="Line 23"/>
          <p:cNvSpPr>
            <a:spLocks noChangeShapeType="1"/>
          </p:cNvSpPr>
          <p:nvPr/>
        </p:nvSpPr>
        <p:spPr bwMode="auto">
          <a:xfrm>
            <a:off x="965200" y="4241800"/>
            <a:ext cx="39830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088" name="Line 24"/>
          <p:cNvSpPr>
            <a:spLocks noChangeShapeType="1"/>
          </p:cNvSpPr>
          <p:nvPr/>
        </p:nvSpPr>
        <p:spPr bwMode="auto">
          <a:xfrm>
            <a:off x="977900" y="3886200"/>
            <a:ext cx="39814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089" name="Text Box 25"/>
          <p:cNvSpPr txBox="1">
            <a:spLocks noChangeArrowheads="1"/>
          </p:cNvSpPr>
          <p:nvPr/>
        </p:nvSpPr>
        <p:spPr bwMode="auto">
          <a:xfrm>
            <a:off x="9779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n-US" sz="1400"/>
          </a:p>
        </p:txBody>
      </p:sp>
      <p:sp>
        <p:nvSpPr>
          <p:cNvPr id="216090" name="Text Box 26"/>
          <p:cNvSpPr txBox="1">
            <a:spLocks noChangeArrowheads="1"/>
          </p:cNvSpPr>
          <p:nvPr/>
        </p:nvSpPr>
        <p:spPr bwMode="auto">
          <a:xfrm>
            <a:off x="10255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6091" name="Text Box 27"/>
          <p:cNvSpPr txBox="1">
            <a:spLocks noChangeArrowheads="1"/>
          </p:cNvSpPr>
          <p:nvPr/>
        </p:nvSpPr>
        <p:spPr bwMode="auto">
          <a:xfrm>
            <a:off x="989013" y="4319588"/>
            <a:ext cx="992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092" name="Text Box 28"/>
          <p:cNvSpPr txBox="1">
            <a:spLocks noChangeArrowheads="1"/>
          </p:cNvSpPr>
          <p:nvPr/>
        </p:nvSpPr>
        <p:spPr bwMode="auto">
          <a:xfrm>
            <a:off x="968375" y="4616450"/>
            <a:ext cx="927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ῃ </a:t>
            </a:r>
            <a:r>
              <a:rPr lang="el-GR" sz="900" b="1" i="1">
                <a:solidFill>
                  <a:schemeClr val="bg1"/>
                </a:solidFill>
                <a:latin typeface="Lucida Grande" charset="0"/>
              </a:rPr>
              <a:t>(εσαι)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093" name="Text Box 29"/>
          <p:cNvSpPr txBox="1">
            <a:spLocks noChangeArrowheads="1"/>
          </p:cNvSpPr>
          <p:nvPr/>
        </p:nvSpPr>
        <p:spPr bwMode="auto">
          <a:xfrm>
            <a:off x="9683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6094" name="Text Box 30"/>
          <p:cNvSpPr txBox="1">
            <a:spLocks noChangeArrowheads="1"/>
          </p:cNvSpPr>
          <p:nvPr/>
        </p:nvSpPr>
        <p:spPr bwMode="auto">
          <a:xfrm>
            <a:off x="9731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095" name="Text Box 31"/>
          <p:cNvSpPr txBox="1">
            <a:spLocks noChangeArrowheads="1"/>
          </p:cNvSpPr>
          <p:nvPr/>
        </p:nvSpPr>
        <p:spPr bwMode="auto">
          <a:xfrm>
            <a:off x="965200" y="59801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6096" name="Text Box 32"/>
          <p:cNvSpPr txBox="1">
            <a:spLocks noChangeArrowheads="1"/>
          </p:cNvSpPr>
          <p:nvPr/>
        </p:nvSpPr>
        <p:spPr bwMode="auto">
          <a:xfrm>
            <a:off x="9652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097" name="Line 33"/>
          <p:cNvSpPr>
            <a:spLocks noChangeShapeType="1"/>
          </p:cNvSpPr>
          <p:nvPr/>
        </p:nvSpPr>
        <p:spPr bwMode="auto">
          <a:xfrm>
            <a:off x="25146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098" name="Line 34"/>
          <p:cNvSpPr>
            <a:spLocks noChangeShapeType="1"/>
          </p:cNvSpPr>
          <p:nvPr/>
        </p:nvSpPr>
        <p:spPr bwMode="auto">
          <a:xfrm>
            <a:off x="24892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099" name="Line 35"/>
          <p:cNvSpPr>
            <a:spLocks noChangeShapeType="1"/>
          </p:cNvSpPr>
          <p:nvPr/>
        </p:nvSpPr>
        <p:spPr bwMode="auto">
          <a:xfrm>
            <a:off x="33274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00" name="Line 36"/>
          <p:cNvSpPr>
            <a:spLocks noChangeShapeType="1"/>
          </p:cNvSpPr>
          <p:nvPr/>
        </p:nvSpPr>
        <p:spPr bwMode="auto">
          <a:xfrm>
            <a:off x="33274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01" name="Line 37"/>
          <p:cNvSpPr>
            <a:spLocks noChangeShapeType="1"/>
          </p:cNvSpPr>
          <p:nvPr/>
        </p:nvSpPr>
        <p:spPr bwMode="auto">
          <a:xfrm>
            <a:off x="215900" y="5359400"/>
            <a:ext cx="4699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02" name="Text Box 38"/>
          <p:cNvSpPr txBox="1">
            <a:spLocks noChangeArrowheads="1"/>
          </p:cNvSpPr>
          <p:nvPr/>
        </p:nvSpPr>
        <p:spPr bwMode="auto">
          <a:xfrm>
            <a:off x="2501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3</a:t>
            </a:r>
            <a:endParaRPr lang="en-US" sz="1400"/>
          </a:p>
        </p:txBody>
      </p:sp>
      <p:sp>
        <p:nvSpPr>
          <p:cNvPr id="216103" name="Text Box 39"/>
          <p:cNvSpPr txBox="1">
            <a:spLocks noChangeArrowheads="1"/>
          </p:cNvSpPr>
          <p:nvPr/>
        </p:nvSpPr>
        <p:spPr bwMode="auto">
          <a:xfrm>
            <a:off x="28670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6104" name="Text Box 40"/>
          <p:cNvSpPr txBox="1">
            <a:spLocks noChangeArrowheads="1"/>
          </p:cNvSpPr>
          <p:nvPr/>
        </p:nvSpPr>
        <p:spPr bwMode="auto">
          <a:xfrm>
            <a:off x="25892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105" name="Text Box 41"/>
          <p:cNvSpPr txBox="1">
            <a:spLocks noChangeArrowheads="1"/>
          </p:cNvSpPr>
          <p:nvPr/>
        </p:nvSpPr>
        <p:spPr bwMode="auto">
          <a:xfrm>
            <a:off x="25685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106" name="Text Box 42"/>
          <p:cNvSpPr txBox="1">
            <a:spLocks noChangeArrowheads="1"/>
          </p:cNvSpPr>
          <p:nvPr/>
        </p:nvSpPr>
        <p:spPr bwMode="auto">
          <a:xfrm>
            <a:off x="25685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6107" name="Text Box 43"/>
          <p:cNvSpPr txBox="1">
            <a:spLocks noChangeArrowheads="1"/>
          </p:cNvSpPr>
          <p:nvPr/>
        </p:nvSpPr>
        <p:spPr bwMode="auto">
          <a:xfrm>
            <a:off x="25733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108" name="Text Box 44"/>
          <p:cNvSpPr txBox="1">
            <a:spLocks noChangeArrowheads="1"/>
          </p:cNvSpPr>
          <p:nvPr/>
        </p:nvSpPr>
        <p:spPr bwMode="auto">
          <a:xfrm>
            <a:off x="25654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109" name="Text Box 45"/>
          <p:cNvSpPr txBox="1">
            <a:spLocks noChangeArrowheads="1"/>
          </p:cNvSpPr>
          <p:nvPr/>
        </p:nvSpPr>
        <p:spPr bwMode="auto">
          <a:xfrm>
            <a:off x="25654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6110" name="Text Box 46"/>
          <p:cNvSpPr txBox="1">
            <a:spLocks noChangeArrowheads="1"/>
          </p:cNvSpPr>
          <p:nvPr/>
        </p:nvSpPr>
        <p:spPr bwMode="auto">
          <a:xfrm>
            <a:off x="24765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4</a:t>
            </a:r>
            <a:endParaRPr lang="en-US" sz="1400"/>
          </a:p>
        </p:txBody>
      </p:sp>
      <p:sp>
        <p:nvSpPr>
          <p:cNvPr id="216111" name="Text Box 47"/>
          <p:cNvSpPr txBox="1">
            <a:spLocks noChangeArrowheads="1"/>
          </p:cNvSpPr>
          <p:nvPr/>
        </p:nvSpPr>
        <p:spPr bwMode="auto">
          <a:xfrm>
            <a:off x="28670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6112" name="Text Box 48"/>
          <p:cNvSpPr txBox="1">
            <a:spLocks noChangeArrowheads="1"/>
          </p:cNvSpPr>
          <p:nvPr/>
        </p:nvSpPr>
        <p:spPr bwMode="auto">
          <a:xfrm>
            <a:off x="2525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ομην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113" name="Text Box 49"/>
          <p:cNvSpPr txBox="1">
            <a:spLocks noChangeArrowheads="1"/>
          </p:cNvSpPr>
          <p:nvPr/>
        </p:nvSpPr>
        <p:spPr bwMode="auto">
          <a:xfrm>
            <a:off x="2505075" y="4629150"/>
            <a:ext cx="923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 </a:t>
            </a:r>
            <a:r>
              <a:rPr lang="el-GR" sz="900" b="1" i="1">
                <a:solidFill>
                  <a:schemeClr val="bg1"/>
                </a:solidFill>
                <a:latin typeface="Lucida Grande" charset="0"/>
              </a:rPr>
              <a:t>(ε</a:t>
            </a:r>
            <a:r>
              <a:rPr lang="el-GR" sz="900" b="1" i="1">
                <a:solidFill>
                  <a:srgbClr val="FFDC14"/>
                </a:solidFill>
                <a:latin typeface="Lucida Grande" charset="0"/>
              </a:rPr>
              <a:t>σο</a:t>
            </a:r>
            <a:r>
              <a:rPr lang="el-GR" sz="900" b="1" i="1">
                <a:solidFill>
                  <a:schemeClr val="bg1"/>
                </a:solidFill>
                <a:latin typeface="Lucida Grande" charset="0"/>
              </a:rPr>
              <a:t>)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 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14" name="Text Box 50"/>
          <p:cNvSpPr txBox="1">
            <a:spLocks noChangeArrowheads="1"/>
          </p:cNvSpPr>
          <p:nvPr/>
        </p:nvSpPr>
        <p:spPr bwMode="auto">
          <a:xfrm>
            <a:off x="2505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ετο</a:t>
            </a:r>
          </a:p>
        </p:txBody>
      </p:sp>
      <p:sp>
        <p:nvSpPr>
          <p:cNvPr id="216115" name="Text Box 51"/>
          <p:cNvSpPr txBox="1">
            <a:spLocks noChangeArrowheads="1"/>
          </p:cNvSpPr>
          <p:nvPr/>
        </p:nvSpPr>
        <p:spPr bwMode="auto">
          <a:xfrm>
            <a:off x="25098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116" name="Text Box 52"/>
          <p:cNvSpPr txBox="1">
            <a:spLocks noChangeArrowheads="1"/>
          </p:cNvSpPr>
          <p:nvPr/>
        </p:nvSpPr>
        <p:spPr bwMode="auto">
          <a:xfrm>
            <a:off x="2501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6117" name="Text Box 53"/>
          <p:cNvSpPr txBox="1">
            <a:spLocks noChangeArrowheads="1"/>
          </p:cNvSpPr>
          <p:nvPr/>
        </p:nvSpPr>
        <p:spPr bwMode="auto">
          <a:xfrm>
            <a:off x="2501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18" name="Line 54"/>
          <p:cNvSpPr>
            <a:spLocks noChangeShapeType="1"/>
          </p:cNvSpPr>
          <p:nvPr/>
        </p:nvSpPr>
        <p:spPr bwMode="auto">
          <a:xfrm>
            <a:off x="42037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19" name="Line 55"/>
          <p:cNvSpPr>
            <a:spLocks noChangeShapeType="1"/>
          </p:cNvSpPr>
          <p:nvPr/>
        </p:nvSpPr>
        <p:spPr bwMode="auto">
          <a:xfrm>
            <a:off x="42037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20" name="Text Box 56"/>
          <p:cNvSpPr txBox="1">
            <a:spLocks noChangeArrowheads="1"/>
          </p:cNvSpPr>
          <p:nvPr/>
        </p:nvSpPr>
        <p:spPr bwMode="auto">
          <a:xfrm>
            <a:off x="3352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21" name="Text Box 57"/>
          <p:cNvSpPr txBox="1">
            <a:spLocks noChangeArrowheads="1"/>
          </p:cNvSpPr>
          <p:nvPr/>
        </p:nvSpPr>
        <p:spPr bwMode="auto">
          <a:xfrm>
            <a:off x="34909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22" name="Text Box 58"/>
          <p:cNvSpPr txBox="1">
            <a:spLocks noChangeArrowheads="1"/>
          </p:cNvSpPr>
          <p:nvPr/>
        </p:nvSpPr>
        <p:spPr bwMode="auto">
          <a:xfrm>
            <a:off x="34702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23" name="Text Box 59"/>
          <p:cNvSpPr txBox="1">
            <a:spLocks noChangeArrowheads="1"/>
          </p:cNvSpPr>
          <p:nvPr/>
        </p:nvSpPr>
        <p:spPr bwMode="auto">
          <a:xfrm>
            <a:off x="34702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6124" name="Text Box 60"/>
          <p:cNvSpPr txBox="1">
            <a:spLocks noChangeArrowheads="1"/>
          </p:cNvSpPr>
          <p:nvPr/>
        </p:nvSpPr>
        <p:spPr bwMode="auto">
          <a:xfrm>
            <a:off x="34877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25" name="Text Box 61"/>
          <p:cNvSpPr txBox="1">
            <a:spLocks noChangeArrowheads="1"/>
          </p:cNvSpPr>
          <p:nvPr/>
        </p:nvSpPr>
        <p:spPr bwMode="auto">
          <a:xfrm>
            <a:off x="34798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ατε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26" name="Text Box 62"/>
          <p:cNvSpPr txBox="1">
            <a:spLocks noChangeArrowheads="1"/>
          </p:cNvSpPr>
          <p:nvPr/>
        </p:nvSpPr>
        <p:spPr bwMode="auto">
          <a:xfrm>
            <a:off x="34798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6127" name="Text Box 63"/>
          <p:cNvSpPr txBox="1">
            <a:spLocks noChangeArrowheads="1"/>
          </p:cNvSpPr>
          <p:nvPr/>
        </p:nvSpPr>
        <p:spPr bwMode="auto">
          <a:xfrm>
            <a:off x="33528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 baseline="30000">
              <a:solidFill>
                <a:srgbClr val="FFDC14"/>
              </a:solidFill>
              <a:latin typeface="Lucida Grande" charset="0"/>
            </a:endParaRPr>
          </a:p>
        </p:txBody>
      </p:sp>
      <p:sp>
        <p:nvSpPr>
          <p:cNvPr id="216128" name="Text Box 64"/>
          <p:cNvSpPr txBox="1">
            <a:spLocks noChangeArrowheads="1"/>
          </p:cNvSpPr>
          <p:nvPr/>
        </p:nvSpPr>
        <p:spPr bwMode="auto">
          <a:xfrm>
            <a:off x="37052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16129" name="Text Box 65"/>
          <p:cNvSpPr txBox="1">
            <a:spLocks noChangeArrowheads="1"/>
          </p:cNvSpPr>
          <p:nvPr/>
        </p:nvSpPr>
        <p:spPr bwMode="auto">
          <a:xfrm>
            <a:off x="3414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αμην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30" name="Text Box 66"/>
          <p:cNvSpPr txBox="1">
            <a:spLocks noChangeArrowheads="1"/>
          </p:cNvSpPr>
          <p:nvPr/>
        </p:nvSpPr>
        <p:spPr bwMode="auto">
          <a:xfrm>
            <a:off x="3394075" y="4629150"/>
            <a:ext cx="1025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31" name="Text Box 67"/>
          <p:cNvSpPr txBox="1">
            <a:spLocks noChangeArrowheads="1"/>
          </p:cNvSpPr>
          <p:nvPr/>
        </p:nvSpPr>
        <p:spPr bwMode="auto">
          <a:xfrm>
            <a:off x="3394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ατο</a:t>
            </a:r>
          </a:p>
        </p:txBody>
      </p:sp>
      <p:sp>
        <p:nvSpPr>
          <p:cNvPr id="216132" name="Text Box 68"/>
          <p:cNvSpPr txBox="1">
            <a:spLocks noChangeArrowheads="1"/>
          </p:cNvSpPr>
          <p:nvPr/>
        </p:nvSpPr>
        <p:spPr bwMode="auto">
          <a:xfrm>
            <a:off x="3398838" y="56832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33" name="Text Box 69"/>
          <p:cNvSpPr txBox="1">
            <a:spLocks noChangeArrowheads="1"/>
          </p:cNvSpPr>
          <p:nvPr/>
        </p:nvSpPr>
        <p:spPr bwMode="auto">
          <a:xfrm>
            <a:off x="3390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ασθε</a:t>
            </a:r>
          </a:p>
        </p:txBody>
      </p:sp>
      <p:sp>
        <p:nvSpPr>
          <p:cNvPr id="216134" name="Text Box 70"/>
          <p:cNvSpPr txBox="1">
            <a:spLocks noChangeArrowheads="1"/>
          </p:cNvSpPr>
          <p:nvPr/>
        </p:nvSpPr>
        <p:spPr bwMode="auto">
          <a:xfrm>
            <a:off x="3390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35" name="Text Box 71"/>
          <p:cNvSpPr txBox="1">
            <a:spLocks noChangeArrowheads="1"/>
          </p:cNvSpPr>
          <p:nvPr/>
        </p:nvSpPr>
        <p:spPr bwMode="auto">
          <a:xfrm>
            <a:off x="4114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400" b="1" baseline="30000">
                <a:solidFill>
                  <a:srgbClr val="CF3741"/>
                </a:solidFill>
                <a:latin typeface="Lucida Grande" charset="0"/>
              </a:rPr>
              <a:t>0 </a:t>
            </a:r>
            <a:endParaRPr lang="en-US" sz="1400" b="1" i="1">
              <a:solidFill>
                <a:srgbClr val="CF3741"/>
              </a:solidFill>
              <a:latin typeface="Lucida Grande" charset="0"/>
            </a:endParaRPr>
          </a:p>
        </p:txBody>
      </p:sp>
      <p:sp>
        <p:nvSpPr>
          <p:cNvPr id="216136" name="Text Box 72"/>
          <p:cNvSpPr txBox="1">
            <a:spLocks noChangeArrowheads="1"/>
          </p:cNvSpPr>
          <p:nvPr/>
        </p:nvSpPr>
        <p:spPr bwMode="auto">
          <a:xfrm>
            <a:off x="4152900" y="39338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400" b="1" baseline="30000">
                <a:solidFill>
                  <a:schemeClr val="bg1"/>
                </a:solidFill>
                <a:latin typeface="Lucida Grande" charset="0"/>
              </a:rPr>
              <a:t>0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37" name="Text Box 73"/>
          <p:cNvSpPr txBox="1">
            <a:spLocks noChangeArrowheads="1"/>
          </p:cNvSpPr>
          <p:nvPr/>
        </p:nvSpPr>
        <p:spPr bwMode="auto">
          <a:xfrm>
            <a:off x="4237038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138" name="Text Box 74"/>
          <p:cNvSpPr txBox="1">
            <a:spLocks noChangeArrowheads="1"/>
          </p:cNvSpPr>
          <p:nvPr/>
        </p:nvSpPr>
        <p:spPr bwMode="auto">
          <a:xfrm>
            <a:off x="4216400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139" name="Text Box 75"/>
          <p:cNvSpPr txBox="1">
            <a:spLocks noChangeArrowheads="1"/>
          </p:cNvSpPr>
          <p:nvPr/>
        </p:nvSpPr>
        <p:spPr bwMode="auto">
          <a:xfrm>
            <a:off x="4216400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—</a:t>
            </a:r>
            <a:r>
              <a:rPr lang="en-US" sz="1200" b="1" i="1">
                <a:latin typeface="Lucida Grande" charset="0"/>
              </a:rPr>
              <a:t> 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140" name="Text Box 76"/>
          <p:cNvSpPr txBox="1">
            <a:spLocks noChangeArrowheads="1"/>
          </p:cNvSpPr>
          <p:nvPr/>
        </p:nvSpPr>
        <p:spPr bwMode="auto">
          <a:xfrm>
            <a:off x="4233863" y="25336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141" name="Text Box 77"/>
          <p:cNvSpPr txBox="1">
            <a:spLocks noChangeArrowheads="1"/>
          </p:cNvSpPr>
          <p:nvPr/>
        </p:nvSpPr>
        <p:spPr bwMode="auto">
          <a:xfrm>
            <a:off x="4213225" y="28432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142" name="Text Box 78"/>
          <p:cNvSpPr txBox="1">
            <a:spLocks noChangeArrowheads="1"/>
          </p:cNvSpPr>
          <p:nvPr/>
        </p:nvSpPr>
        <p:spPr bwMode="auto">
          <a:xfrm>
            <a:off x="4213225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16143" name="Text Box 79"/>
          <p:cNvSpPr txBox="1">
            <a:spLocks noChangeArrowheads="1"/>
          </p:cNvSpPr>
          <p:nvPr/>
        </p:nvSpPr>
        <p:spPr bwMode="auto">
          <a:xfrm>
            <a:off x="4249738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μην</a:t>
            </a:r>
            <a:endParaRPr lang="en-US" sz="1200" b="1" i="1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16144" name="Text Box 80"/>
          <p:cNvSpPr txBox="1">
            <a:spLocks noChangeArrowheads="1"/>
          </p:cNvSpPr>
          <p:nvPr/>
        </p:nvSpPr>
        <p:spPr bwMode="auto">
          <a:xfrm>
            <a:off x="4241800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σο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45" name="Text Box 81"/>
          <p:cNvSpPr txBox="1">
            <a:spLocks noChangeArrowheads="1"/>
          </p:cNvSpPr>
          <p:nvPr/>
        </p:nvSpPr>
        <p:spPr bwMode="auto">
          <a:xfrm>
            <a:off x="4241800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το</a:t>
            </a:r>
          </a:p>
        </p:txBody>
      </p:sp>
      <p:sp>
        <p:nvSpPr>
          <p:cNvPr id="216146" name="Text Box 82"/>
          <p:cNvSpPr txBox="1">
            <a:spLocks noChangeArrowheads="1"/>
          </p:cNvSpPr>
          <p:nvPr/>
        </p:nvSpPr>
        <p:spPr bwMode="auto">
          <a:xfrm>
            <a:off x="4259263" y="56959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μεθα</a:t>
            </a:r>
            <a:endParaRPr lang="en-US" sz="1200" b="1" i="1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16147" name="Text Box 83"/>
          <p:cNvSpPr txBox="1">
            <a:spLocks noChangeArrowheads="1"/>
          </p:cNvSpPr>
          <p:nvPr/>
        </p:nvSpPr>
        <p:spPr bwMode="auto">
          <a:xfrm>
            <a:off x="4251325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σθε</a:t>
            </a:r>
          </a:p>
        </p:txBody>
      </p:sp>
      <p:sp>
        <p:nvSpPr>
          <p:cNvPr id="216148" name="Text Box 84"/>
          <p:cNvSpPr txBox="1">
            <a:spLocks noChangeArrowheads="1"/>
          </p:cNvSpPr>
          <p:nvPr/>
        </p:nvSpPr>
        <p:spPr bwMode="auto">
          <a:xfrm>
            <a:off x="4251325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49" name="Text Box 85"/>
          <p:cNvSpPr txBox="1">
            <a:spLocks noChangeArrowheads="1"/>
          </p:cNvSpPr>
          <p:nvPr/>
        </p:nvSpPr>
        <p:spPr bwMode="auto">
          <a:xfrm>
            <a:off x="1714500" y="39370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l-GR" sz="1400" b="1" baseline="30000">
                <a:solidFill>
                  <a:schemeClr val="bg1"/>
                </a:solidFill>
                <a:latin typeface="Lucida Grande" charset="0"/>
              </a:rPr>
              <a:t>0</a:t>
            </a:r>
            <a:endParaRPr lang="en-US" sz="1400" b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50" name="Text Box 86"/>
          <p:cNvSpPr txBox="1">
            <a:spLocks noChangeArrowheads="1"/>
          </p:cNvSpPr>
          <p:nvPr/>
        </p:nvSpPr>
        <p:spPr bwMode="auto">
          <a:xfrm>
            <a:off x="1827213" y="4322763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151" name="Text Box 87"/>
          <p:cNvSpPr txBox="1">
            <a:spLocks noChangeArrowheads="1"/>
          </p:cNvSpPr>
          <p:nvPr/>
        </p:nvSpPr>
        <p:spPr bwMode="auto">
          <a:xfrm>
            <a:off x="1806575" y="4632325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σαι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52" name="Text Box 88"/>
          <p:cNvSpPr txBox="1">
            <a:spLocks noChangeArrowheads="1"/>
          </p:cNvSpPr>
          <p:nvPr/>
        </p:nvSpPr>
        <p:spPr bwMode="auto">
          <a:xfrm>
            <a:off x="1806575" y="4938713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6153" name="Text Box 89"/>
          <p:cNvSpPr txBox="1">
            <a:spLocks noChangeArrowheads="1"/>
          </p:cNvSpPr>
          <p:nvPr/>
        </p:nvSpPr>
        <p:spPr bwMode="auto">
          <a:xfrm>
            <a:off x="1811338" y="5673725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54" name="Text Box 90"/>
          <p:cNvSpPr txBox="1">
            <a:spLocks noChangeArrowheads="1"/>
          </p:cNvSpPr>
          <p:nvPr/>
        </p:nvSpPr>
        <p:spPr bwMode="auto">
          <a:xfrm>
            <a:off x="1803400" y="5983288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16155" name="Text Box 91"/>
          <p:cNvSpPr txBox="1">
            <a:spLocks noChangeArrowheads="1"/>
          </p:cNvSpPr>
          <p:nvPr/>
        </p:nvSpPr>
        <p:spPr bwMode="auto">
          <a:xfrm>
            <a:off x="1803400" y="6302375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16156" name="Text Box 92"/>
          <p:cNvSpPr txBox="1">
            <a:spLocks noChangeArrowheads="1"/>
          </p:cNvSpPr>
          <p:nvPr/>
        </p:nvSpPr>
        <p:spPr bwMode="auto">
          <a:xfrm>
            <a:off x="4902200" y="1443038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b="1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Present</a:t>
            </a:r>
            <a:r>
              <a:rPr lang="en-US" sz="900">
                <a:solidFill>
                  <a:schemeClr val="bg1"/>
                </a:solidFill>
                <a:latin typeface="Palatino Linotype" charset="0"/>
              </a:rPr>
              <a:t> </a:t>
            </a:r>
            <a:endParaRPr lang="en-US"/>
          </a:p>
        </p:txBody>
      </p:sp>
      <p:sp>
        <p:nvSpPr>
          <p:cNvPr id="216157" name="Line 93"/>
          <p:cNvSpPr>
            <a:spLocks noChangeShapeType="1"/>
          </p:cNvSpPr>
          <p:nvPr/>
        </p:nvSpPr>
        <p:spPr bwMode="auto">
          <a:xfrm>
            <a:off x="4991100" y="482600"/>
            <a:ext cx="0" cy="6329363"/>
          </a:xfrm>
          <a:prstGeom prst="line">
            <a:avLst/>
          </a:prstGeom>
          <a:noFill/>
          <a:ln w="47625" cmpd="thickThin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58" name="Text Box 94"/>
          <p:cNvSpPr txBox="1">
            <a:spLocks noChangeArrowheads="1"/>
          </p:cNvSpPr>
          <p:nvPr/>
        </p:nvSpPr>
        <p:spPr bwMode="auto">
          <a:xfrm>
            <a:off x="5753100" y="86360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</a:t>
            </a:r>
          </a:p>
        </p:txBody>
      </p:sp>
      <p:sp>
        <p:nvSpPr>
          <p:cNvPr id="216159" name="Text Box 95"/>
          <p:cNvSpPr txBox="1">
            <a:spLocks noChangeArrowheads="1"/>
          </p:cNvSpPr>
          <p:nvPr/>
        </p:nvSpPr>
        <p:spPr bwMode="auto">
          <a:xfrm>
            <a:off x="6870700" y="863600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</a:t>
            </a:r>
          </a:p>
        </p:txBody>
      </p:sp>
      <p:sp>
        <p:nvSpPr>
          <p:cNvPr id="216160" name="Text Box 96"/>
          <p:cNvSpPr txBox="1">
            <a:spLocks noChangeArrowheads="1"/>
          </p:cNvSpPr>
          <p:nvPr/>
        </p:nvSpPr>
        <p:spPr bwMode="auto">
          <a:xfrm>
            <a:off x="7848600" y="863600"/>
            <a:ext cx="1206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Passive</a:t>
            </a:r>
          </a:p>
        </p:txBody>
      </p:sp>
      <p:sp>
        <p:nvSpPr>
          <p:cNvPr id="216161" name="Text Box 97"/>
          <p:cNvSpPr txBox="1">
            <a:spLocks noChangeArrowheads="1"/>
          </p:cNvSpPr>
          <p:nvPr/>
        </p:nvSpPr>
        <p:spPr bwMode="auto">
          <a:xfrm>
            <a:off x="6061075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16162" name="Line 98"/>
          <p:cNvSpPr>
            <a:spLocks noChangeShapeType="1"/>
          </p:cNvSpPr>
          <p:nvPr/>
        </p:nvSpPr>
        <p:spPr bwMode="auto">
          <a:xfrm>
            <a:off x="5703888" y="490538"/>
            <a:ext cx="0" cy="46783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63" name="Text Box 99"/>
          <p:cNvSpPr txBox="1">
            <a:spLocks noChangeArrowheads="1"/>
          </p:cNvSpPr>
          <p:nvPr/>
        </p:nvSpPr>
        <p:spPr bwMode="auto">
          <a:xfrm>
            <a:off x="7073900" y="155257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16164" name="Text Box 100"/>
          <p:cNvSpPr txBox="1">
            <a:spLocks noChangeArrowheads="1"/>
          </p:cNvSpPr>
          <p:nvPr/>
        </p:nvSpPr>
        <p:spPr bwMode="auto">
          <a:xfrm>
            <a:off x="8280400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16165" name="Text Box 101"/>
          <p:cNvSpPr txBox="1">
            <a:spLocks noChangeArrowheads="1"/>
          </p:cNvSpPr>
          <p:nvPr/>
        </p:nvSpPr>
        <p:spPr bwMode="auto">
          <a:xfrm>
            <a:off x="5892800" y="2108200"/>
            <a:ext cx="927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</a:p>
        </p:txBody>
      </p:sp>
      <p:sp>
        <p:nvSpPr>
          <p:cNvPr id="216166" name="Text Box 102"/>
          <p:cNvSpPr txBox="1">
            <a:spLocks noChangeArrowheads="1"/>
          </p:cNvSpPr>
          <p:nvPr/>
        </p:nvSpPr>
        <p:spPr bwMode="auto">
          <a:xfrm>
            <a:off x="6845300" y="2111375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216167" name="Text Box 103"/>
          <p:cNvSpPr txBox="1">
            <a:spLocks noChangeArrowheads="1"/>
          </p:cNvSpPr>
          <p:nvPr/>
        </p:nvSpPr>
        <p:spPr bwMode="auto">
          <a:xfrm>
            <a:off x="8132763" y="2108200"/>
            <a:ext cx="901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λυθησ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216168" name="Text Box 104"/>
          <p:cNvSpPr txBox="1">
            <a:spLocks noChangeArrowheads="1"/>
          </p:cNvSpPr>
          <p:nvPr/>
        </p:nvSpPr>
        <p:spPr bwMode="auto">
          <a:xfrm>
            <a:off x="5486400" y="26543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216169" name="Text Box 105"/>
          <p:cNvSpPr txBox="1">
            <a:spLocks noChangeArrowheads="1"/>
          </p:cNvSpPr>
          <p:nvPr/>
        </p:nvSpPr>
        <p:spPr bwMode="auto">
          <a:xfrm>
            <a:off x="6491288" y="265747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16170" name="Text Box 106"/>
          <p:cNvSpPr txBox="1">
            <a:spLocks noChangeArrowheads="1"/>
          </p:cNvSpPr>
          <p:nvPr/>
        </p:nvSpPr>
        <p:spPr bwMode="auto">
          <a:xfrm>
            <a:off x="7705725" y="26511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16171" name="Text Box 107"/>
          <p:cNvSpPr txBox="1">
            <a:spLocks noChangeArrowheads="1"/>
          </p:cNvSpPr>
          <p:nvPr/>
        </p:nvSpPr>
        <p:spPr bwMode="auto">
          <a:xfrm>
            <a:off x="5487988" y="31845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ιδ)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216172" name="Text Box 108"/>
          <p:cNvSpPr txBox="1">
            <a:spLocks noChangeArrowheads="1"/>
          </p:cNvSpPr>
          <p:nvPr/>
        </p:nvSpPr>
        <p:spPr bwMode="auto">
          <a:xfrm>
            <a:off x="6497638" y="31877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16173" name="Text Box 109"/>
          <p:cNvSpPr txBox="1">
            <a:spLocks noChangeArrowheads="1"/>
          </p:cNvSpPr>
          <p:nvPr/>
        </p:nvSpPr>
        <p:spPr bwMode="auto">
          <a:xfrm>
            <a:off x="7023100" y="3187700"/>
            <a:ext cx="20018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γραφη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>
                <a:solidFill>
                  <a:srgbClr val="CF374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rgbClr val="CF3741"/>
                </a:solidFill>
                <a:latin typeface="Palatino Linotype" charset="0"/>
              </a:rPr>
              <a:t>0</a:t>
            </a:r>
            <a:endParaRPr lang="el-GR" sz="1000" b="1" baseline="30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16174" name="Text Box 110"/>
          <p:cNvSpPr txBox="1">
            <a:spLocks noChangeArrowheads="1"/>
          </p:cNvSpPr>
          <p:nvPr/>
        </p:nvSpPr>
        <p:spPr bwMode="auto">
          <a:xfrm>
            <a:off x="5562600" y="37433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l-GR" sz="1400" b="1" i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75" name="Text Box 111"/>
          <p:cNvSpPr txBox="1">
            <a:spLocks noChangeArrowheads="1"/>
          </p:cNvSpPr>
          <p:nvPr/>
        </p:nvSpPr>
        <p:spPr bwMode="auto">
          <a:xfrm>
            <a:off x="6340475" y="3746500"/>
            <a:ext cx="149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</a:p>
        </p:txBody>
      </p:sp>
      <p:sp>
        <p:nvSpPr>
          <p:cNvPr id="216176" name="Text Box 112"/>
          <p:cNvSpPr txBox="1">
            <a:spLocks noChangeArrowheads="1"/>
          </p:cNvSpPr>
          <p:nvPr/>
        </p:nvSpPr>
        <p:spPr bwMode="auto">
          <a:xfrm>
            <a:off x="7693025" y="374015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λυθη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rgbClr val="CF374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16177" name="Text Box 113"/>
          <p:cNvSpPr txBox="1">
            <a:spLocks noChangeArrowheads="1"/>
          </p:cNvSpPr>
          <p:nvPr/>
        </p:nvSpPr>
        <p:spPr bwMode="auto">
          <a:xfrm>
            <a:off x="5562600" y="4287838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λελυκ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</a:p>
        </p:txBody>
      </p:sp>
      <p:sp>
        <p:nvSpPr>
          <p:cNvPr id="216178" name="Text Box 114"/>
          <p:cNvSpPr txBox="1">
            <a:spLocks noChangeArrowheads="1"/>
          </p:cNvSpPr>
          <p:nvPr/>
        </p:nvSpPr>
        <p:spPr bwMode="auto">
          <a:xfrm>
            <a:off x="6527800" y="4287838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l-GR" sz="1000" b="1" baseline="30000">
                <a:solidFill>
                  <a:schemeClr val="bg1"/>
                </a:solidFill>
                <a:latin typeface="Palatino Linotype" charset="0"/>
              </a:rPr>
              <a:t>0</a:t>
            </a:r>
            <a:endParaRPr lang="el-GR" sz="1400" b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79" name="Text Box 115"/>
          <p:cNvSpPr txBox="1">
            <a:spLocks noChangeArrowheads="1"/>
          </p:cNvSpPr>
          <p:nvPr/>
        </p:nvSpPr>
        <p:spPr bwMode="auto">
          <a:xfrm>
            <a:off x="7731125" y="4284663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2</a:t>
            </a:r>
            <a:r>
              <a:rPr lang="el-GR" sz="1000" b="1" baseline="30000">
                <a:solidFill>
                  <a:schemeClr val="bg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16180" name="Text Box 116"/>
          <p:cNvSpPr txBox="1">
            <a:spLocks noChangeArrowheads="1"/>
          </p:cNvSpPr>
          <p:nvPr/>
        </p:nvSpPr>
        <p:spPr bwMode="auto">
          <a:xfrm>
            <a:off x="5232400" y="4843463"/>
            <a:ext cx="16748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)+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λελυκει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chemeClr val="bg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16181" name="Text Box 117"/>
          <p:cNvSpPr txBox="1">
            <a:spLocks noChangeArrowheads="1"/>
          </p:cNvSpPr>
          <p:nvPr/>
        </p:nvSpPr>
        <p:spPr bwMode="auto">
          <a:xfrm>
            <a:off x="6511925" y="4843463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000" b="1" baseline="30000">
                <a:solidFill>
                  <a:schemeClr val="bg1"/>
                </a:solidFill>
                <a:latin typeface="Palatino Linotype" charset="0"/>
              </a:rPr>
              <a:t>0</a:t>
            </a:r>
            <a:endParaRPr lang="el-GR" sz="1400" b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16182" name="Text Box 118"/>
          <p:cNvSpPr txBox="1">
            <a:spLocks noChangeArrowheads="1"/>
          </p:cNvSpPr>
          <p:nvPr/>
        </p:nvSpPr>
        <p:spPr bwMode="auto">
          <a:xfrm>
            <a:off x="7718425" y="4840288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</a:t>
            </a:r>
            <a:r>
              <a:rPr lang="en-US" sz="10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000" b="1" baseline="30000">
                <a:solidFill>
                  <a:schemeClr val="bg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16183" name="Line 119"/>
          <p:cNvSpPr>
            <a:spLocks noChangeShapeType="1"/>
          </p:cNvSpPr>
          <p:nvPr/>
        </p:nvSpPr>
        <p:spPr bwMode="auto">
          <a:xfrm flipH="1">
            <a:off x="6888163" y="812800"/>
            <a:ext cx="7937" cy="43561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84" name="Line 120"/>
          <p:cNvSpPr>
            <a:spLocks noChangeShapeType="1"/>
          </p:cNvSpPr>
          <p:nvPr/>
        </p:nvSpPr>
        <p:spPr bwMode="auto">
          <a:xfrm flipH="1">
            <a:off x="7829550" y="812800"/>
            <a:ext cx="7938" cy="43815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85" name="Line 121"/>
          <p:cNvSpPr>
            <a:spLocks noChangeShapeType="1"/>
          </p:cNvSpPr>
          <p:nvPr/>
        </p:nvSpPr>
        <p:spPr bwMode="auto">
          <a:xfrm>
            <a:off x="5003800" y="19431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86" name="Line 122"/>
          <p:cNvSpPr>
            <a:spLocks noChangeShapeType="1"/>
          </p:cNvSpPr>
          <p:nvPr/>
        </p:nvSpPr>
        <p:spPr bwMode="auto">
          <a:xfrm>
            <a:off x="5003800" y="2463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87" name="Line 123"/>
          <p:cNvSpPr>
            <a:spLocks noChangeShapeType="1"/>
          </p:cNvSpPr>
          <p:nvPr/>
        </p:nvSpPr>
        <p:spPr bwMode="auto">
          <a:xfrm>
            <a:off x="5003800" y="29972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88" name="Line 124"/>
          <p:cNvSpPr>
            <a:spLocks noChangeShapeType="1"/>
          </p:cNvSpPr>
          <p:nvPr/>
        </p:nvSpPr>
        <p:spPr bwMode="auto">
          <a:xfrm>
            <a:off x="5016500" y="3530600"/>
            <a:ext cx="40386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89" name="Line 125"/>
          <p:cNvSpPr>
            <a:spLocks noChangeShapeType="1"/>
          </p:cNvSpPr>
          <p:nvPr/>
        </p:nvSpPr>
        <p:spPr bwMode="auto">
          <a:xfrm>
            <a:off x="5016500" y="4114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90" name="Line 126"/>
          <p:cNvSpPr>
            <a:spLocks noChangeShapeType="1"/>
          </p:cNvSpPr>
          <p:nvPr/>
        </p:nvSpPr>
        <p:spPr bwMode="auto">
          <a:xfrm>
            <a:off x="5003800" y="4648200"/>
            <a:ext cx="40640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91" name="Text Box 127"/>
          <p:cNvSpPr txBox="1">
            <a:spLocks noChangeArrowheads="1"/>
          </p:cNvSpPr>
          <p:nvPr/>
        </p:nvSpPr>
        <p:spPr bwMode="auto">
          <a:xfrm>
            <a:off x="4902200" y="8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TENSE</a:t>
            </a:r>
          </a:p>
        </p:txBody>
      </p:sp>
      <p:sp>
        <p:nvSpPr>
          <p:cNvPr id="216192" name="Line 128"/>
          <p:cNvSpPr>
            <a:spLocks noChangeShapeType="1"/>
          </p:cNvSpPr>
          <p:nvPr/>
        </p:nvSpPr>
        <p:spPr bwMode="auto">
          <a:xfrm>
            <a:off x="5702300" y="800100"/>
            <a:ext cx="33591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93" name="Line 129"/>
          <p:cNvSpPr>
            <a:spLocks noChangeShapeType="1"/>
          </p:cNvSpPr>
          <p:nvPr/>
        </p:nvSpPr>
        <p:spPr bwMode="auto">
          <a:xfrm>
            <a:off x="5010150" y="5194300"/>
            <a:ext cx="40449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94" name="Text Box 130"/>
          <p:cNvSpPr txBox="1">
            <a:spLocks noChangeArrowheads="1"/>
          </p:cNvSpPr>
          <p:nvPr/>
        </p:nvSpPr>
        <p:spPr bwMode="auto">
          <a:xfrm>
            <a:off x="5715000" y="558800"/>
            <a:ext cx="3352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VOICE</a:t>
            </a:r>
          </a:p>
        </p:txBody>
      </p:sp>
      <p:sp>
        <p:nvSpPr>
          <p:cNvPr id="216195" name="Line 131"/>
          <p:cNvSpPr>
            <a:spLocks noChangeShapeType="1"/>
          </p:cNvSpPr>
          <p:nvPr/>
        </p:nvSpPr>
        <p:spPr bwMode="auto">
          <a:xfrm flipH="1">
            <a:off x="3017838" y="13081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96" name="Line 132"/>
          <p:cNvSpPr>
            <a:spLocks noChangeShapeType="1"/>
          </p:cNvSpPr>
          <p:nvPr/>
        </p:nvSpPr>
        <p:spPr bwMode="auto">
          <a:xfrm flipH="1">
            <a:off x="3017838" y="3302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97" name="Line 133"/>
          <p:cNvSpPr>
            <a:spLocks noChangeShapeType="1"/>
          </p:cNvSpPr>
          <p:nvPr/>
        </p:nvSpPr>
        <p:spPr bwMode="auto">
          <a:xfrm>
            <a:off x="3251200" y="1308100"/>
            <a:ext cx="0" cy="19939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98" name="Line 134"/>
          <p:cNvSpPr>
            <a:spLocks noChangeShapeType="1"/>
          </p:cNvSpPr>
          <p:nvPr/>
        </p:nvSpPr>
        <p:spPr bwMode="auto">
          <a:xfrm>
            <a:off x="7886700" y="1638300"/>
            <a:ext cx="554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199" name="Text Box 135"/>
          <p:cNvSpPr txBox="1">
            <a:spLocks noChangeArrowheads="1"/>
          </p:cNvSpPr>
          <p:nvPr/>
        </p:nvSpPr>
        <p:spPr bwMode="auto">
          <a:xfrm>
            <a:off x="76200" y="39116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216200" name="Line 136"/>
          <p:cNvSpPr>
            <a:spLocks noChangeShapeType="1"/>
          </p:cNvSpPr>
          <p:nvPr/>
        </p:nvSpPr>
        <p:spPr bwMode="auto">
          <a:xfrm>
            <a:off x="5008563" y="1117600"/>
            <a:ext cx="4059237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01" name="Text Box 137"/>
          <p:cNvSpPr txBox="1">
            <a:spLocks noChangeArrowheads="1"/>
          </p:cNvSpPr>
          <p:nvPr/>
        </p:nvSpPr>
        <p:spPr bwMode="auto">
          <a:xfrm>
            <a:off x="5054600" y="21209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Future</a:t>
            </a:r>
            <a:endParaRPr lang="en-US" sz="9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16202" name="Text Box 138"/>
          <p:cNvSpPr txBox="1">
            <a:spLocks noChangeArrowheads="1"/>
          </p:cNvSpPr>
          <p:nvPr/>
        </p:nvSpPr>
        <p:spPr bwMode="auto">
          <a:xfrm>
            <a:off x="4953000" y="2667000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Imperfect</a:t>
            </a:r>
            <a:endParaRPr lang="en-US"/>
          </a:p>
        </p:txBody>
      </p:sp>
      <p:sp>
        <p:nvSpPr>
          <p:cNvPr id="216203" name="Text Box 139"/>
          <p:cNvSpPr txBox="1">
            <a:spLocks noChangeArrowheads="1"/>
          </p:cNvSpPr>
          <p:nvPr/>
        </p:nvSpPr>
        <p:spPr bwMode="auto">
          <a:xfrm>
            <a:off x="4953000" y="30734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2nd Aorist</a:t>
            </a:r>
            <a:endParaRPr lang="en-US"/>
          </a:p>
        </p:txBody>
      </p:sp>
      <p:sp>
        <p:nvSpPr>
          <p:cNvPr id="216204" name="Text Box 140"/>
          <p:cNvSpPr txBox="1">
            <a:spLocks noChangeArrowheads="1"/>
          </p:cNvSpPr>
          <p:nvPr/>
        </p:nvSpPr>
        <p:spPr bwMode="auto">
          <a:xfrm>
            <a:off x="4902200" y="3759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1st Aorist</a:t>
            </a:r>
            <a:endParaRPr lang="en-US"/>
          </a:p>
        </p:txBody>
      </p:sp>
      <p:sp>
        <p:nvSpPr>
          <p:cNvPr id="216205" name="Text Box 141"/>
          <p:cNvSpPr txBox="1">
            <a:spLocks noChangeArrowheads="1"/>
          </p:cNvSpPr>
          <p:nvPr/>
        </p:nvSpPr>
        <p:spPr bwMode="auto">
          <a:xfrm>
            <a:off x="5029200" y="4178300"/>
            <a:ext cx="685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Perfect</a:t>
            </a:r>
          </a:p>
        </p:txBody>
      </p:sp>
      <p:sp>
        <p:nvSpPr>
          <p:cNvPr id="216206" name="Text Box 142"/>
          <p:cNvSpPr txBox="1">
            <a:spLocks noChangeArrowheads="1"/>
          </p:cNvSpPr>
          <p:nvPr/>
        </p:nvSpPr>
        <p:spPr bwMode="auto">
          <a:xfrm>
            <a:off x="4953000" y="4851400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Pluperfect</a:t>
            </a:r>
          </a:p>
        </p:txBody>
      </p:sp>
      <p:sp>
        <p:nvSpPr>
          <p:cNvPr id="216207" name="Line 143"/>
          <p:cNvSpPr>
            <a:spLocks noChangeShapeType="1"/>
          </p:cNvSpPr>
          <p:nvPr/>
        </p:nvSpPr>
        <p:spPr bwMode="auto">
          <a:xfrm>
            <a:off x="1655763" y="2679700"/>
            <a:ext cx="9858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08" name="Line 144"/>
          <p:cNvSpPr>
            <a:spLocks noChangeShapeType="1"/>
          </p:cNvSpPr>
          <p:nvPr/>
        </p:nvSpPr>
        <p:spPr bwMode="auto">
          <a:xfrm>
            <a:off x="1566863" y="2984500"/>
            <a:ext cx="1074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09" name="Line 145"/>
          <p:cNvSpPr>
            <a:spLocks noChangeShapeType="1"/>
          </p:cNvSpPr>
          <p:nvPr/>
        </p:nvSpPr>
        <p:spPr bwMode="auto">
          <a:xfrm>
            <a:off x="7878763" y="2743200"/>
            <a:ext cx="338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10" name="Line 146"/>
          <p:cNvSpPr>
            <a:spLocks noChangeShapeType="1"/>
          </p:cNvSpPr>
          <p:nvPr/>
        </p:nvSpPr>
        <p:spPr bwMode="auto">
          <a:xfrm>
            <a:off x="977900" y="3530600"/>
            <a:ext cx="397668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11" name="Line 147"/>
          <p:cNvSpPr>
            <a:spLocks noChangeShapeType="1"/>
          </p:cNvSpPr>
          <p:nvPr/>
        </p:nvSpPr>
        <p:spPr bwMode="auto">
          <a:xfrm>
            <a:off x="3136900" y="1930400"/>
            <a:ext cx="3889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12" name="Line 148"/>
          <p:cNvSpPr>
            <a:spLocks noChangeShapeType="1"/>
          </p:cNvSpPr>
          <p:nvPr/>
        </p:nvSpPr>
        <p:spPr bwMode="auto">
          <a:xfrm>
            <a:off x="3225800" y="26797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13" name="Line 149"/>
          <p:cNvSpPr>
            <a:spLocks noChangeShapeType="1"/>
          </p:cNvSpPr>
          <p:nvPr/>
        </p:nvSpPr>
        <p:spPr bwMode="auto">
          <a:xfrm>
            <a:off x="3086100" y="2984500"/>
            <a:ext cx="4397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14" name="Line 150"/>
          <p:cNvSpPr>
            <a:spLocks noChangeShapeType="1"/>
          </p:cNvSpPr>
          <p:nvPr/>
        </p:nvSpPr>
        <p:spPr bwMode="auto">
          <a:xfrm>
            <a:off x="3289300" y="33020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15" name="Line 151"/>
          <p:cNvSpPr>
            <a:spLocks noChangeShapeType="1"/>
          </p:cNvSpPr>
          <p:nvPr/>
        </p:nvSpPr>
        <p:spPr bwMode="auto">
          <a:xfrm>
            <a:off x="3073400" y="1625600"/>
            <a:ext cx="4524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17" name="Line 153"/>
          <p:cNvSpPr>
            <a:spLocks noChangeShapeType="1"/>
          </p:cNvSpPr>
          <p:nvPr/>
        </p:nvSpPr>
        <p:spPr bwMode="auto">
          <a:xfrm>
            <a:off x="3086100" y="50800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18" name="Line 154"/>
          <p:cNvSpPr>
            <a:spLocks noChangeShapeType="1"/>
          </p:cNvSpPr>
          <p:nvPr/>
        </p:nvSpPr>
        <p:spPr bwMode="auto">
          <a:xfrm>
            <a:off x="3251200" y="5816600"/>
            <a:ext cx="2111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19" name="Line 155"/>
          <p:cNvSpPr>
            <a:spLocks noChangeShapeType="1"/>
          </p:cNvSpPr>
          <p:nvPr/>
        </p:nvSpPr>
        <p:spPr bwMode="auto">
          <a:xfrm>
            <a:off x="3111500" y="61341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20" name="Line 156"/>
          <p:cNvSpPr>
            <a:spLocks noChangeShapeType="1"/>
          </p:cNvSpPr>
          <p:nvPr/>
        </p:nvSpPr>
        <p:spPr bwMode="auto">
          <a:xfrm>
            <a:off x="3111500" y="64516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22" name="Oval 158"/>
          <p:cNvSpPr>
            <a:spLocks noChangeArrowheads="1"/>
          </p:cNvSpPr>
          <p:nvPr/>
        </p:nvSpPr>
        <p:spPr bwMode="auto">
          <a:xfrm>
            <a:off x="4292600" y="3136900"/>
            <a:ext cx="4953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6223" name="Line 159"/>
          <p:cNvSpPr>
            <a:spLocks noChangeShapeType="1"/>
          </p:cNvSpPr>
          <p:nvPr/>
        </p:nvSpPr>
        <p:spPr bwMode="auto">
          <a:xfrm>
            <a:off x="1638300" y="44704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24" name="Oval 160"/>
          <p:cNvSpPr>
            <a:spLocks noChangeArrowheads="1"/>
          </p:cNvSpPr>
          <p:nvPr/>
        </p:nvSpPr>
        <p:spPr bwMode="auto">
          <a:xfrm>
            <a:off x="1279525" y="4643438"/>
            <a:ext cx="444500" cy="284162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6225" name="Line 161"/>
          <p:cNvSpPr>
            <a:spLocks noChangeShapeType="1"/>
          </p:cNvSpPr>
          <p:nvPr/>
        </p:nvSpPr>
        <p:spPr bwMode="auto">
          <a:xfrm>
            <a:off x="1752600" y="4762500"/>
            <a:ext cx="1349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26" name="Line 162"/>
          <p:cNvSpPr>
            <a:spLocks noChangeShapeType="1"/>
          </p:cNvSpPr>
          <p:nvPr/>
        </p:nvSpPr>
        <p:spPr bwMode="auto">
          <a:xfrm>
            <a:off x="1574800" y="5080000"/>
            <a:ext cx="3127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27" name="Line 163"/>
          <p:cNvSpPr>
            <a:spLocks noChangeShapeType="1"/>
          </p:cNvSpPr>
          <p:nvPr/>
        </p:nvSpPr>
        <p:spPr bwMode="auto">
          <a:xfrm>
            <a:off x="1692275" y="5816600"/>
            <a:ext cx="182563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28" name="Line 164"/>
          <p:cNvSpPr>
            <a:spLocks noChangeShapeType="1"/>
          </p:cNvSpPr>
          <p:nvPr/>
        </p:nvSpPr>
        <p:spPr bwMode="auto">
          <a:xfrm>
            <a:off x="1562100" y="6134100"/>
            <a:ext cx="3127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29" name="Line 165"/>
          <p:cNvSpPr>
            <a:spLocks noChangeShapeType="1"/>
          </p:cNvSpPr>
          <p:nvPr/>
        </p:nvSpPr>
        <p:spPr bwMode="auto">
          <a:xfrm>
            <a:off x="1625600" y="64516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30" name="Line 166"/>
          <p:cNvSpPr>
            <a:spLocks noChangeShapeType="1"/>
          </p:cNvSpPr>
          <p:nvPr/>
        </p:nvSpPr>
        <p:spPr bwMode="auto">
          <a:xfrm>
            <a:off x="4106863" y="4457700"/>
            <a:ext cx="2111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32" name="Line 168"/>
          <p:cNvSpPr>
            <a:spLocks noChangeShapeType="1"/>
          </p:cNvSpPr>
          <p:nvPr/>
        </p:nvSpPr>
        <p:spPr bwMode="auto">
          <a:xfrm>
            <a:off x="3987800" y="5080000"/>
            <a:ext cx="3254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33" name="Line 169"/>
          <p:cNvSpPr>
            <a:spLocks noChangeShapeType="1"/>
          </p:cNvSpPr>
          <p:nvPr/>
        </p:nvSpPr>
        <p:spPr bwMode="auto">
          <a:xfrm>
            <a:off x="4132263" y="5829300"/>
            <a:ext cx="2111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34" name="Line 170"/>
          <p:cNvSpPr>
            <a:spLocks noChangeShapeType="1"/>
          </p:cNvSpPr>
          <p:nvPr/>
        </p:nvSpPr>
        <p:spPr bwMode="auto">
          <a:xfrm>
            <a:off x="4013200" y="6146800"/>
            <a:ext cx="3254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35" name="Line 171"/>
          <p:cNvSpPr>
            <a:spLocks noChangeShapeType="1"/>
          </p:cNvSpPr>
          <p:nvPr/>
        </p:nvSpPr>
        <p:spPr bwMode="auto">
          <a:xfrm>
            <a:off x="4013200" y="6451600"/>
            <a:ext cx="3254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36" name="Line 172"/>
          <p:cNvSpPr>
            <a:spLocks noChangeShapeType="1"/>
          </p:cNvSpPr>
          <p:nvPr/>
        </p:nvSpPr>
        <p:spPr bwMode="auto">
          <a:xfrm>
            <a:off x="7874000" y="4368800"/>
            <a:ext cx="427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37" name="Line 173"/>
          <p:cNvSpPr>
            <a:spLocks noChangeShapeType="1"/>
          </p:cNvSpPr>
          <p:nvPr/>
        </p:nvSpPr>
        <p:spPr bwMode="auto">
          <a:xfrm>
            <a:off x="7861300" y="4927600"/>
            <a:ext cx="427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38" name="Line 174"/>
          <p:cNvSpPr>
            <a:spLocks noChangeShapeType="1"/>
          </p:cNvSpPr>
          <p:nvPr/>
        </p:nvSpPr>
        <p:spPr bwMode="auto">
          <a:xfrm>
            <a:off x="3187700" y="44577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39" name="Line 175"/>
          <p:cNvSpPr>
            <a:spLocks noChangeShapeType="1"/>
          </p:cNvSpPr>
          <p:nvPr/>
        </p:nvSpPr>
        <p:spPr bwMode="auto">
          <a:xfrm>
            <a:off x="3903663" y="3292475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40" name="Oval 176"/>
          <p:cNvSpPr>
            <a:spLocks noChangeArrowheads="1"/>
          </p:cNvSpPr>
          <p:nvPr/>
        </p:nvSpPr>
        <p:spPr bwMode="auto">
          <a:xfrm>
            <a:off x="3479800" y="4622800"/>
            <a:ext cx="3302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41" name="Oval 177"/>
          <p:cNvSpPr>
            <a:spLocks noChangeArrowheads="1"/>
          </p:cNvSpPr>
          <p:nvPr/>
        </p:nvSpPr>
        <p:spPr bwMode="auto">
          <a:xfrm>
            <a:off x="2603500" y="4622800"/>
            <a:ext cx="6985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42" name="Line 178"/>
          <p:cNvSpPr>
            <a:spLocks noChangeShapeType="1"/>
          </p:cNvSpPr>
          <p:nvPr/>
        </p:nvSpPr>
        <p:spPr bwMode="auto">
          <a:xfrm>
            <a:off x="3302000" y="4775200"/>
            <a:ext cx="1524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6243" name="Line 179"/>
          <p:cNvSpPr>
            <a:spLocks noChangeShapeType="1"/>
          </p:cNvSpPr>
          <p:nvPr/>
        </p:nvSpPr>
        <p:spPr bwMode="auto">
          <a:xfrm>
            <a:off x="3810000" y="4775200"/>
            <a:ext cx="503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800"/>
            <a:ext cx="7772400" cy="457200"/>
          </a:xfrm>
        </p:spPr>
        <p:txBody>
          <a:bodyPr/>
          <a:lstStyle/>
          <a:p>
            <a:r>
              <a:rPr lang="en-US" sz="1600">
                <a:solidFill>
                  <a:schemeClr val="bg1"/>
                </a:solidFill>
                <a:latin typeface="Georgia" charset="0"/>
              </a:rPr>
              <a:t>GREEK 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“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INDICATIVE MODE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”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 VERBS FORMATION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41275" y="485775"/>
            <a:ext cx="90090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990600" y="554038"/>
            <a:ext cx="396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  <a:endParaRPr lang="en-US" sz="1000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977900" y="490538"/>
            <a:ext cx="0" cy="6329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990600" y="800100"/>
            <a:ext cx="39687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977900" y="1117600"/>
            <a:ext cx="39703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76200" y="8001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228600" y="2197100"/>
            <a:ext cx="46482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10255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989013" y="11826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968375" y="14922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968375" y="18113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63515" name="Line 27"/>
          <p:cNvSpPr>
            <a:spLocks noChangeShapeType="1"/>
          </p:cNvSpPr>
          <p:nvPr/>
        </p:nvSpPr>
        <p:spPr bwMode="auto">
          <a:xfrm>
            <a:off x="1816100" y="815975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9858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9652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965200" y="31623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ουσι(ν)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63545" name="Text Box 57"/>
          <p:cNvSpPr txBox="1">
            <a:spLocks noChangeArrowheads="1"/>
          </p:cNvSpPr>
          <p:nvPr/>
        </p:nvSpPr>
        <p:spPr bwMode="auto">
          <a:xfrm>
            <a:off x="977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n-US" sz="1400"/>
          </a:p>
        </p:txBody>
      </p:sp>
      <p:sp>
        <p:nvSpPr>
          <p:cNvPr id="63546" name="Line 58"/>
          <p:cNvSpPr>
            <a:spLocks noChangeShapeType="1"/>
          </p:cNvSpPr>
          <p:nvPr/>
        </p:nvSpPr>
        <p:spPr bwMode="auto">
          <a:xfrm>
            <a:off x="977900" y="3530600"/>
            <a:ext cx="398621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10255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63600" name="Text Box 112"/>
          <p:cNvSpPr txBox="1">
            <a:spLocks noChangeArrowheads="1"/>
          </p:cNvSpPr>
          <p:nvPr/>
        </p:nvSpPr>
        <p:spPr bwMode="auto">
          <a:xfrm>
            <a:off x="37052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63631" name="Text Box 143"/>
          <p:cNvSpPr txBox="1">
            <a:spLocks noChangeArrowheads="1"/>
          </p:cNvSpPr>
          <p:nvPr/>
        </p:nvSpPr>
        <p:spPr bwMode="auto">
          <a:xfrm>
            <a:off x="4902200" y="1443038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b="1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Present</a:t>
            </a:r>
            <a:r>
              <a:rPr lang="en-US" sz="900">
                <a:solidFill>
                  <a:schemeClr val="bg1"/>
                </a:solidFill>
                <a:latin typeface="Palatino Linotype" charset="0"/>
              </a:rPr>
              <a:t> </a:t>
            </a:r>
            <a:endParaRPr lang="en-US"/>
          </a:p>
        </p:txBody>
      </p:sp>
      <p:sp>
        <p:nvSpPr>
          <p:cNvPr id="63632" name="Line 144"/>
          <p:cNvSpPr>
            <a:spLocks noChangeShapeType="1"/>
          </p:cNvSpPr>
          <p:nvPr/>
        </p:nvSpPr>
        <p:spPr bwMode="auto">
          <a:xfrm>
            <a:off x="4991100" y="482600"/>
            <a:ext cx="0" cy="6329363"/>
          </a:xfrm>
          <a:prstGeom prst="line">
            <a:avLst/>
          </a:prstGeom>
          <a:noFill/>
          <a:ln w="47625" cmpd="thickThin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634" name="Text Box 146"/>
          <p:cNvSpPr txBox="1">
            <a:spLocks noChangeArrowheads="1"/>
          </p:cNvSpPr>
          <p:nvPr/>
        </p:nvSpPr>
        <p:spPr bwMode="auto">
          <a:xfrm>
            <a:off x="5753100" y="86360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</a:t>
            </a:r>
          </a:p>
        </p:txBody>
      </p:sp>
      <p:sp>
        <p:nvSpPr>
          <p:cNvPr id="63637" name="Text Box 149"/>
          <p:cNvSpPr txBox="1">
            <a:spLocks noChangeArrowheads="1"/>
          </p:cNvSpPr>
          <p:nvPr/>
        </p:nvSpPr>
        <p:spPr bwMode="auto">
          <a:xfrm>
            <a:off x="6061075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63638" name="Line 150"/>
          <p:cNvSpPr>
            <a:spLocks noChangeShapeType="1"/>
          </p:cNvSpPr>
          <p:nvPr/>
        </p:nvSpPr>
        <p:spPr bwMode="auto">
          <a:xfrm>
            <a:off x="5703888" y="490538"/>
            <a:ext cx="0" cy="46783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659" name="Line 171"/>
          <p:cNvSpPr>
            <a:spLocks noChangeShapeType="1"/>
          </p:cNvSpPr>
          <p:nvPr/>
        </p:nvSpPr>
        <p:spPr bwMode="auto">
          <a:xfrm flipH="1">
            <a:off x="6888163" y="812800"/>
            <a:ext cx="7937" cy="43561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661" name="Line 173"/>
          <p:cNvSpPr>
            <a:spLocks noChangeShapeType="1"/>
          </p:cNvSpPr>
          <p:nvPr/>
        </p:nvSpPr>
        <p:spPr bwMode="auto">
          <a:xfrm>
            <a:off x="5003800" y="19431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667" name="Text Box 179"/>
          <p:cNvSpPr txBox="1">
            <a:spLocks noChangeArrowheads="1"/>
          </p:cNvSpPr>
          <p:nvPr/>
        </p:nvSpPr>
        <p:spPr bwMode="auto">
          <a:xfrm>
            <a:off x="4902200" y="8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TENSE</a:t>
            </a:r>
          </a:p>
        </p:txBody>
      </p:sp>
      <p:sp>
        <p:nvSpPr>
          <p:cNvPr id="63668" name="Line 180"/>
          <p:cNvSpPr>
            <a:spLocks noChangeShapeType="1"/>
          </p:cNvSpPr>
          <p:nvPr/>
        </p:nvSpPr>
        <p:spPr bwMode="auto">
          <a:xfrm>
            <a:off x="5702300" y="800100"/>
            <a:ext cx="33591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669" name="Line 181"/>
          <p:cNvSpPr>
            <a:spLocks noChangeShapeType="1"/>
          </p:cNvSpPr>
          <p:nvPr/>
        </p:nvSpPr>
        <p:spPr bwMode="auto">
          <a:xfrm>
            <a:off x="5010150" y="5194300"/>
            <a:ext cx="40449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671" name="Text Box 183"/>
          <p:cNvSpPr txBox="1">
            <a:spLocks noChangeArrowheads="1"/>
          </p:cNvSpPr>
          <p:nvPr/>
        </p:nvSpPr>
        <p:spPr bwMode="auto">
          <a:xfrm>
            <a:off x="5715000" y="558800"/>
            <a:ext cx="3352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VOICE</a:t>
            </a:r>
          </a:p>
        </p:txBody>
      </p:sp>
      <p:sp>
        <p:nvSpPr>
          <p:cNvPr id="63684" name="Line 196"/>
          <p:cNvSpPr>
            <a:spLocks noChangeShapeType="1"/>
          </p:cNvSpPr>
          <p:nvPr/>
        </p:nvSpPr>
        <p:spPr bwMode="auto">
          <a:xfrm>
            <a:off x="5008563" y="1117600"/>
            <a:ext cx="4059237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6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10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6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6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6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36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6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1000"/>
                                        <p:tgtEl>
                                          <p:spTgt spid="63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3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3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63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6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1000"/>
                                        <p:tgtEl>
                                          <p:spTgt spid="6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1000"/>
                                        <p:tgtEl>
                                          <p:spTgt spid="6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 autoUpdateAnimBg="0"/>
      <p:bldP spid="63491" grpId="0" animBg="1"/>
      <p:bldP spid="63492" grpId="0" animBg="1"/>
      <p:bldP spid="63493" grpId="0"/>
      <p:bldP spid="63497" grpId="0" animBg="1"/>
      <p:bldP spid="63498" grpId="0" animBg="1"/>
      <p:bldP spid="63499" grpId="0" animBg="1"/>
      <p:bldP spid="63502" grpId="0"/>
      <p:bldP spid="63503" grpId="0" animBg="1"/>
      <p:bldP spid="63505" grpId="0"/>
      <p:bldP spid="63506" grpId="0"/>
      <p:bldP spid="63507" grpId="0"/>
      <p:bldP spid="63515" grpId="0" animBg="1"/>
      <p:bldP spid="63542" grpId="0"/>
      <p:bldP spid="63543" grpId="0"/>
      <p:bldP spid="63544" grpId="0"/>
      <p:bldP spid="63545" grpId="1"/>
      <p:bldP spid="63546" grpId="0" animBg="1"/>
      <p:bldP spid="63631" grpId="0"/>
      <p:bldP spid="63632" grpId="0" animBg="1"/>
      <p:bldP spid="63634" grpId="0"/>
      <p:bldP spid="63637" grpId="0"/>
      <p:bldP spid="63638" grpId="0" animBg="1"/>
      <p:bldP spid="63659" grpId="0" animBg="1"/>
      <p:bldP spid="63661" grpId="0" animBg="1"/>
      <p:bldP spid="63667" grpId="0" build="p" autoUpdateAnimBg="0"/>
      <p:bldP spid="63668" grpId="0" animBg="1"/>
      <p:bldP spid="63669" grpId="0" animBg="1"/>
      <p:bldP spid="63671" grpId="0"/>
      <p:bldP spid="636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800"/>
            <a:ext cx="7772400" cy="457200"/>
          </a:xfrm>
        </p:spPr>
        <p:txBody>
          <a:bodyPr/>
          <a:lstStyle/>
          <a:p>
            <a:r>
              <a:rPr lang="en-US" sz="1600">
                <a:solidFill>
                  <a:schemeClr val="bg1"/>
                </a:solidFill>
                <a:latin typeface="Georgia" charset="0"/>
              </a:rPr>
              <a:t>GREEK 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“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INDICATIVE MODE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”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 VERBS FORMATION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1492" name="Line 4"/>
          <p:cNvSpPr>
            <a:spLocks noChangeShapeType="1"/>
          </p:cNvSpPr>
          <p:nvPr/>
        </p:nvSpPr>
        <p:spPr bwMode="auto">
          <a:xfrm>
            <a:off x="41275" y="485775"/>
            <a:ext cx="90090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990600" y="554038"/>
            <a:ext cx="396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  <a:endParaRPr lang="en-US" sz="1000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977900" y="490538"/>
            <a:ext cx="0" cy="6329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495" name="Line 7"/>
          <p:cNvSpPr>
            <a:spLocks noChangeShapeType="1"/>
          </p:cNvSpPr>
          <p:nvPr/>
        </p:nvSpPr>
        <p:spPr bwMode="auto">
          <a:xfrm>
            <a:off x="990600" y="800100"/>
            <a:ext cx="39687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>
            <a:off x="977900" y="1117600"/>
            <a:ext cx="39703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91498" name="Text Box 10"/>
          <p:cNvSpPr txBox="1">
            <a:spLocks noChangeArrowheads="1"/>
          </p:cNvSpPr>
          <p:nvPr/>
        </p:nvSpPr>
        <p:spPr bwMode="auto">
          <a:xfrm>
            <a:off x="76200" y="8001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191499" name="Line 11"/>
          <p:cNvSpPr>
            <a:spLocks noChangeShapeType="1"/>
          </p:cNvSpPr>
          <p:nvPr/>
        </p:nvSpPr>
        <p:spPr bwMode="auto">
          <a:xfrm>
            <a:off x="228600" y="2197100"/>
            <a:ext cx="46482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500" name="Text Box 12"/>
          <p:cNvSpPr txBox="1">
            <a:spLocks noChangeArrowheads="1"/>
          </p:cNvSpPr>
          <p:nvPr/>
        </p:nvSpPr>
        <p:spPr bwMode="auto">
          <a:xfrm>
            <a:off x="10255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1501" name="Text Box 13"/>
          <p:cNvSpPr txBox="1">
            <a:spLocks noChangeArrowheads="1"/>
          </p:cNvSpPr>
          <p:nvPr/>
        </p:nvSpPr>
        <p:spPr bwMode="auto">
          <a:xfrm>
            <a:off x="989013" y="11826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1502" name="Text Box 14"/>
          <p:cNvSpPr txBox="1">
            <a:spLocks noChangeArrowheads="1"/>
          </p:cNvSpPr>
          <p:nvPr/>
        </p:nvSpPr>
        <p:spPr bwMode="auto">
          <a:xfrm>
            <a:off x="968375" y="14922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1503" name="Text Box 15"/>
          <p:cNvSpPr txBox="1">
            <a:spLocks noChangeArrowheads="1"/>
          </p:cNvSpPr>
          <p:nvPr/>
        </p:nvSpPr>
        <p:spPr bwMode="auto">
          <a:xfrm>
            <a:off x="968375" y="18113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1504" name="Line 16"/>
          <p:cNvSpPr>
            <a:spLocks noChangeShapeType="1"/>
          </p:cNvSpPr>
          <p:nvPr/>
        </p:nvSpPr>
        <p:spPr bwMode="auto">
          <a:xfrm>
            <a:off x="1816100" y="815975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9858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1506" name="Text Box 18"/>
          <p:cNvSpPr txBox="1">
            <a:spLocks noChangeArrowheads="1"/>
          </p:cNvSpPr>
          <p:nvPr/>
        </p:nvSpPr>
        <p:spPr bwMode="auto">
          <a:xfrm>
            <a:off x="9652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1507" name="Text Box 19"/>
          <p:cNvSpPr txBox="1">
            <a:spLocks noChangeArrowheads="1"/>
          </p:cNvSpPr>
          <p:nvPr/>
        </p:nvSpPr>
        <p:spPr bwMode="auto">
          <a:xfrm>
            <a:off x="965200" y="31623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ουσι(ν)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977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n-US" sz="1400"/>
          </a:p>
        </p:txBody>
      </p:sp>
      <p:sp>
        <p:nvSpPr>
          <p:cNvPr id="191509" name="Line 21"/>
          <p:cNvSpPr>
            <a:spLocks noChangeShapeType="1"/>
          </p:cNvSpPr>
          <p:nvPr/>
        </p:nvSpPr>
        <p:spPr bwMode="auto">
          <a:xfrm>
            <a:off x="977900" y="3530600"/>
            <a:ext cx="3984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510" name="Text Box 22"/>
          <p:cNvSpPr txBox="1">
            <a:spLocks noChangeArrowheads="1"/>
          </p:cNvSpPr>
          <p:nvPr/>
        </p:nvSpPr>
        <p:spPr bwMode="auto">
          <a:xfrm>
            <a:off x="546100" y="36449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 &amp; PASSIVE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</a:p>
        </p:txBody>
      </p:sp>
      <p:sp>
        <p:nvSpPr>
          <p:cNvPr id="191511" name="Line 23"/>
          <p:cNvSpPr>
            <a:spLocks noChangeShapeType="1"/>
          </p:cNvSpPr>
          <p:nvPr/>
        </p:nvSpPr>
        <p:spPr bwMode="auto">
          <a:xfrm>
            <a:off x="1752600" y="3886200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512" name="Line 24"/>
          <p:cNvSpPr>
            <a:spLocks noChangeShapeType="1"/>
          </p:cNvSpPr>
          <p:nvPr/>
        </p:nvSpPr>
        <p:spPr bwMode="auto">
          <a:xfrm>
            <a:off x="965200" y="4241800"/>
            <a:ext cx="39830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513" name="Line 25"/>
          <p:cNvSpPr>
            <a:spLocks noChangeShapeType="1"/>
          </p:cNvSpPr>
          <p:nvPr/>
        </p:nvSpPr>
        <p:spPr bwMode="auto">
          <a:xfrm>
            <a:off x="977900" y="3886200"/>
            <a:ext cx="39814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514" name="Text Box 26"/>
          <p:cNvSpPr txBox="1">
            <a:spLocks noChangeArrowheads="1"/>
          </p:cNvSpPr>
          <p:nvPr/>
        </p:nvSpPr>
        <p:spPr bwMode="auto">
          <a:xfrm>
            <a:off x="9779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n-US" sz="1400"/>
          </a:p>
        </p:txBody>
      </p:sp>
      <p:sp>
        <p:nvSpPr>
          <p:cNvPr id="191515" name="Text Box 27"/>
          <p:cNvSpPr txBox="1">
            <a:spLocks noChangeArrowheads="1"/>
          </p:cNvSpPr>
          <p:nvPr/>
        </p:nvSpPr>
        <p:spPr bwMode="auto">
          <a:xfrm>
            <a:off x="10255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1516" name="Text Box 28"/>
          <p:cNvSpPr txBox="1">
            <a:spLocks noChangeArrowheads="1"/>
          </p:cNvSpPr>
          <p:nvPr/>
        </p:nvSpPr>
        <p:spPr bwMode="auto">
          <a:xfrm>
            <a:off x="989013" y="4319588"/>
            <a:ext cx="992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1517" name="Text Box 29"/>
          <p:cNvSpPr txBox="1">
            <a:spLocks noChangeArrowheads="1"/>
          </p:cNvSpPr>
          <p:nvPr/>
        </p:nvSpPr>
        <p:spPr bwMode="auto">
          <a:xfrm>
            <a:off x="968375" y="46164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ῃ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1518" name="Text Box 30"/>
          <p:cNvSpPr txBox="1">
            <a:spLocks noChangeArrowheads="1"/>
          </p:cNvSpPr>
          <p:nvPr/>
        </p:nvSpPr>
        <p:spPr bwMode="auto">
          <a:xfrm>
            <a:off x="9683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191519" name="Text Box 31"/>
          <p:cNvSpPr txBox="1">
            <a:spLocks noChangeArrowheads="1"/>
          </p:cNvSpPr>
          <p:nvPr/>
        </p:nvSpPr>
        <p:spPr bwMode="auto">
          <a:xfrm>
            <a:off x="9731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1520" name="Text Box 32"/>
          <p:cNvSpPr txBox="1">
            <a:spLocks noChangeArrowheads="1"/>
          </p:cNvSpPr>
          <p:nvPr/>
        </p:nvSpPr>
        <p:spPr bwMode="auto">
          <a:xfrm>
            <a:off x="965200" y="59801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191521" name="Text Box 33"/>
          <p:cNvSpPr txBox="1">
            <a:spLocks noChangeArrowheads="1"/>
          </p:cNvSpPr>
          <p:nvPr/>
        </p:nvSpPr>
        <p:spPr bwMode="auto">
          <a:xfrm>
            <a:off x="9652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1526" name="Line 38"/>
          <p:cNvSpPr>
            <a:spLocks noChangeShapeType="1"/>
          </p:cNvSpPr>
          <p:nvPr/>
        </p:nvSpPr>
        <p:spPr bwMode="auto">
          <a:xfrm>
            <a:off x="215900" y="5359400"/>
            <a:ext cx="4699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581" name="Text Box 93"/>
          <p:cNvSpPr txBox="1">
            <a:spLocks noChangeArrowheads="1"/>
          </p:cNvSpPr>
          <p:nvPr/>
        </p:nvSpPr>
        <p:spPr bwMode="auto">
          <a:xfrm>
            <a:off x="4902200" y="1443038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b="1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Present</a:t>
            </a:r>
            <a:r>
              <a:rPr lang="en-US" sz="900">
                <a:solidFill>
                  <a:schemeClr val="bg1"/>
                </a:solidFill>
                <a:latin typeface="Palatino Linotype" charset="0"/>
              </a:rPr>
              <a:t> </a:t>
            </a:r>
            <a:endParaRPr lang="en-US"/>
          </a:p>
        </p:txBody>
      </p:sp>
      <p:sp>
        <p:nvSpPr>
          <p:cNvPr id="191582" name="Line 94"/>
          <p:cNvSpPr>
            <a:spLocks noChangeShapeType="1"/>
          </p:cNvSpPr>
          <p:nvPr/>
        </p:nvSpPr>
        <p:spPr bwMode="auto">
          <a:xfrm>
            <a:off x="4991100" y="482600"/>
            <a:ext cx="0" cy="6329363"/>
          </a:xfrm>
          <a:prstGeom prst="line">
            <a:avLst/>
          </a:prstGeom>
          <a:noFill/>
          <a:ln w="47625" cmpd="thickThin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583" name="Text Box 95"/>
          <p:cNvSpPr txBox="1">
            <a:spLocks noChangeArrowheads="1"/>
          </p:cNvSpPr>
          <p:nvPr/>
        </p:nvSpPr>
        <p:spPr bwMode="auto">
          <a:xfrm>
            <a:off x="5753100" y="86360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</a:t>
            </a:r>
          </a:p>
        </p:txBody>
      </p:sp>
      <p:sp>
        <p:nvSpPr>
          <p:cNvPr id="191584" name="Text Box 96"/>
          <p:cNvSpPr txBox="1">
            <a:spLocks noChangeArrowheads="1"/>
          </p:cNvSpPr>
          <p:nvPr/>
        </p:nvSpPr>
        <p:spPr bwMode="auto">
          <a:xfrm>
            <a:off x="6870700" y="863600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</a:t>
            </a:r>
          </a:p>
        </p:txBody>
      </p:sp>
      <p:sp>
        <p:nvSpPr>
          <p:cNvPr id="191585" name="Text Box 97"/>
          <p:cNvSpPr txBox="1">
            <a:spLocks noChangeArrowheads="1"/>
          </p:cNvSpPr>
          <p:nvPr/>
        </p:nvSpPr>
        <p:spPr bwMode="auto">
          <a:xfrm>
            <a:off x="7848600" y="863600"/>
            <a:ext cx="1206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Passive</a:t>
            </a:r>
          </a:p>
        </p:txBody>
      </p:sp>
      <p:sp>
        <p:nvSpPr>
          <p:cNvPr id="191586" name="Text Box 98"/>
          <p:cNvSpPr txBox="1">
            <a:spLocks noChangeArrowheads="1"/>
          </p:cNvSpPr>
          <p:nvPr/>
        </p:nvSpPr>
        <p:spPr bwMode="auto">
          <a:xfrm>
            <a:off x="6061075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1587" name="Line 99"/>
          <p:cNvSpPr>
            <a:spLocks noChangeShapeType="1"/>
          </p:cNvSpPr>
          <p:nvPr/>
        </p:nvSpPr>
        <p:spPr bwMode="auto">
          <a:xfrm>
            <a:off x="5703888" y="490538"/>
            <a:ext cx="0" cy="46783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588" name="Text Box 100"/>
          <p:cNvSpPr txBox="1">
            <a:spLocks noChangeArrowheads="1"/>
          </p:cNvSpPr>
          <p:nvPr/>
        </p:nvSpPr>
        <p:spPr bwMode="auto">
          <a:xfrm>
            <a:off x="7073900" y="155257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1589" name="Text Box 101"/>
          <p:cNvSpPr txBox="1">
            <a:spLocks noChangeArrowheads="1"/>
          </p:cNvSpPr>
          <p:nvPr/>
        </p:nvSpPr>
        <p:spPr bwMode="auto">
          <a:xfrm>
            <a:off x="8280400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1608" name="Line 120"/>
          <p:cNvSpPr>
            <a:spLocks noChangeShapeType="1"/>
          </p:cNvSpPr>
          <p:nvPr/>
        </p:nvSpPr>
        <p:spPr bwMode="auto">
          <a:xfrm flipH="1">
            <a:off x="6888163" y="812800"/>
            <a:ext cx="7937" cy="43561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609" name="Line 121"/>
          <p:cNvSpPr>
            <a:spLocks noChangeShapeType="1"/>
          </p:cNvSpPr>
          <p:nvPr/>
        </p:nvSpPr>
        <p:spPr bwMode="auto">
          <a:xfrm flipH="1">
            <a:off x="7829550" y="812800"/>
            <a:ext cx="7938" cy="43815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610" name="Line 122"/>
          <p:cNvSpPr>
            <a:spLocks noChangeShapeType="1"/>
          </p:cNvSpPr>
          <p:nvPr/>
        </p:nvSpPr>
        <p:spPr bwMode="auto">
          <a:xfrm>
            <a:off x="5003800" y="19431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616" name="Text Box 128"/>
          <p:cNvSpPr txBox="1">
            <a:spLocks noChangeArrowheads="1"/>
          </p:cNvSpPr>
          <p:nvPr/>
        </p:nvSpPr>
        <p:spPr bwMode="auto">
          <a:xfrm>
            <a:off x="4902200" y="8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TENSE</a:t>
            </a:r>
          </a:p>
        </p:txBody>
      </p:sp>
      <p:sp>
        <p:nvSpPr>
          <p:cNvPr id="191617" name="Line 129"/>
          <p:cNvSpPr>
            <a:spLocks noChangeShapeType="1"/>
          </p:cNvSpPr>
          <p:nvPr/>
        </p:nvSpPr>
        <p:spPr bwMode="auto">
          <a:xfrm>
            <a:off x="5702300" y="800100"/>
            <a:ext cx="33591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618" name="Line 130"/>
          <p:cNvSpPr>
            <a:spLocks noChangeShapeType="1"/>
          </p:cNvSpPr>
          <p:nvPr/>
        </p:nvSpPr>
        <p:spPr bwMode="auto">
          <a:xfrm>
            <a:off x="5010150" y="5194300"/>
            <a:ext cx="40449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619" name="Text Box 131"/>
          <p:cNvSpPr txBox="1">
            <a:spLocks noChangeArrowheads="1"/>
          </p:cNvSpPr>
          <p:nvPr/>
        </p:nvSpPr>
        <p:spPr bwMode="auto">
          <a:xfrm>
            <a:off x="5715000" y="558800"/>
            <a:ext cx="3352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VOICE</a:t>
            </a:r>
          </a:p>
        </p:txBody>
      </p:sp>
      <p:sp>
        <p:nvSpPr>
          <p:cNvPr id="191630" name="Line 142"/>
          <p:cNvSpPr>
            <a:spLocks noChangeShapeType="1"/>
          </p:cNvSpPr>
          <p:nvPr/>
        </p:nvSpPr>
        <p:spPr bwMode="auto">
          <a:xfrm>
            <a:off x="7886700" y="1638300"/>
            <a:ext cx="554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1631" name="Text Box 143"/>
          <p:cNvSpPr txBox="1">
            <a:spLocks noChangeArrowheads="1"/>
          </p:cNvSpPr>
          <p:nvPr/>
        </p:nvSpPr>
        <p:spPr bwMode="auto">
          <a:xfrm>
            <a:off x="76200" y="39116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191632" name="Line 144"/>
          <p:cNvSpPr>
            <a:spLocks noChangeShapeType="1"/>
          </p:cNvSpPr>
          <p:nvPr/>
        </p:nvSpPr>
        <p:spPr bwMode="auto">
          <a:xfrm>
            <a:off x="5008563" y="1117600"/>
            <a:ext cx="4059237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9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9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9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9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19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19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1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1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19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10" grpId="0"/>
      <p:bldP spid="191511" grpId="0" animBg="1"/>
      <p:bldP spid="191512" grpId="0" animBg="1"/>
      <p:bldP spid="191513" grpId="0" animBg="1"/>
      <p:bldP spid="191514" grpId="0"/>
      <p:bldP spid="191516" grpId="0"/>
      <p:bldP spid="191517" grpId="0"/>
      <p:bldP spid="191518" grpId="0"/>
      <p:bldP spid="191519" grpId="0"/>
      <p:bldP spid="191520" grpId="0"/>
      <p:bldP spid="191521" grpId="0"/>
      <p:bldP spid="191526" grpId="0" animBg="1"/>
      <p:bldP spid="191584" grpId="0"/>
      <p:bldP spid="191585" grpId="0"/>
      <p:bldP spid="191588" grpId="0"/>
      <p:bldP spid="191589" grpId="0"/>
      <p:bldP spid="191609" grpId="0" animBg="1"/>
      <p:bldP spid="191630" grpId="0" animBg="1"/>
      <p:bldP spid="1916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800"/>
            <a:ext cx="7772400" cy="457200"/>
          </a:xfrm>
        </p:spPr>
        <p:txBody>
          <a:bodyPr/>
          <a:lstStyle/>
          <a:p>
            <a:r>
              <a:rPr lang="en-US" sz="1600">
                <a:solidFill>
                  <a:schemeClr val="bg1"/>
                </a:solidFill>
                <a:latin typeface="Georgia" charset="0"/>
              </a:rPr>
              <a:t>GREEK 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“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INDICATIVE MODE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”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 VERBS FORMATION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3540" name="Line 4"/>
          <p:cNvSpPr>
            <a:spLocks noChangeShapeType="1"/>
          </p:cNvSpPr>
          <p:nvPr/>
        </p:nvSpPr>
        <p:spPr bwMode="auto">
          <a:xfrm>
            <a:off x="41275" y="485775"/>
            <a:ext cx="90090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990600" y="554038"/>
            <a:ext cx="396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  <a:endParaRPr lang="en-US" sz="1000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93542" name="Line 6"/>
          <p:cNvSpPr>
            <a:spLocks noChangeShapeType="1"/>
          </p:cNvSpPr>
          <p:nvPr/>
        </p:nvSpPr>
        <p:spPr bwMode="auto">
          <a:xfrm>
            <a:off x="977900" y="490538"/>
            <a:ext cx="0" cy="6329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543" name="Line 7"/>
          <p:cNvSpPr>
            <a:spLocks noChangeShapeType="1"/>
          </p:cNvSpPr>
          <p:nvPr/>
        </p:nvSpPr>
        <p:spPr bwMode="auto">
          <a:xfrm>
            <a:off x="990600" y="800100"/>
            <a:ext cx="39687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544" name="Line 8"/>
          <p:cNvSpPr>
            <a:spLocks noChangeShapeType="1"/>
          </p:cNvSpPr>
          <p:nvPr/>
        </p:nvSpPr>
        <p:spPr bwMode="auto">
          <a:xfrm>
            <a:off x="977900" y="1117600"/>
            <a:ext cx="39703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545" name="Text Box 9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93546" name="Text Box 10"/>
          <p:cNvSpPr txBox="1">
            <a:spLocks noChangeArrowheads="1"/>
          </p:cNvSpPr>
          <p:nvPr/>
        </p:nvSpPr>
        <p:spPr bwMode="auto">
          <a:xfrm>
            <a:off x="76200" y="8001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193547" name="Line 11"/>
          <p:cNvSpPr>
            <a:spLocks noChangeShapeType="1"/>
          </p:cNvSpPr>
          <p:nvPr/>
        </p:nvSpPr>
        <p:spPr bwMode="auto">
          <a:xfrm>
            <a:off x="228600" y="2197100"/>
            <a:ext cx="46482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548" name="Text Box 12"/>
          <p:cNvSpPr txBox="1">
            <a:spLocks noChangeArrowheads="1"/>
          </p:cNvSpPr>
          <p:nvPr/>
        </p:nvSpPr>
        <p:spPr bwMode="auto">
          <a:xfrm>
            <a:off x="10255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3549" name="Text Box 13"/>
          <p:cNvSpPr txBox="1">
            <a:spLocks noChangeArrowheads="1"/>
          </p:cNvSpPr>
          <p:nvPr/>
        </p:nvSpPr>
        <p:spPr bwMode="auto">
          <a:xfrm>
            <a:off x="989013" y="11826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3550" name="Text Box 14"/>
          <p:cNvSpPr txBox="1">
            <a:spLocks noChangeArrowheads="1"/>
          </p:cNvSpPr>
          <p:nvPr/>
        </p:nvSpPr>
        <p:spPr bwMode="auto">
          <a:xfrm>
            <a:off x="968375" y="14922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3551" name="Text Box 15"/>
          <p:cNvSpPr txBox="1">
            <a:spLocks noChangeArrowheads="1"/>
          </p:cNvSpPr>
          <p:nvPr/>
        </p:nvSpPr>
        <p:spPr bwMode="auto">
          <a:xfrm>
            <a:off x="968375" y="18113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3552" name="Line 16"/>
          <p:cNvSpPr>
            <a:spLocks noChangeShapeType="1"/>
          </p:cNvSpPr>
          <p:nvPr/>
        </p:nvSpPr>
        <p:spPr bwMode="auto">
          <a:xfrm>
            <a:off x="1816100" y="815975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553" name="Text Box 17"/>
          <p:cNvSpPr txBox="1">
            <a:spLocks noChangeArrowheads="1"/>
          </p:cNvSpPr>
          <p:nvPr/>
        </p:nvSpPr>
        <p:spPr bwMode="auto">
          <a:xfrm>
            <a:off x="9858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3554" name="Text Box 18"/>
          <p:cNvSpPr txBox="1">
            <a:spLocks noChangeArrowheads="1"/>
          </p:cNvSpPr>
          <p:nvPr/>
        </p:nvSpPr>
        <p:spPr bwMode="auto">
          <a:xfrm>
            <a:off x="9652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3555" name="Text Box 19"/>
          <p:cNvSpPr txBox="1">
            <a:spLocks noChangeArrowheads="1"/>
          </p:cNvSpPr>
          <p:nvPr/>
        </p:nvSpPr>
        <p:spPr bwMode="auto">
          <a:xfrm>
            <a:off x="965200" y="31623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ουσι(ν)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3556" name="Text Box 20"/>
          <p:cNvSpPr txBox="1">
            <a:spLocks noChangeArrowheads="1"/>
          </p:cNvSpPr>
          <p:nvPr/>
        </p:nvSpPr>
        <p:spPr bwMode="auto">
          <a:xfrm>
            <a:off x="977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n-US" sz="1400"/>
          </a:p>
        </p:txBody>
      </p:sp>
      <p:sp>
        <p:nvSpPr>
          <p:cNvPr id="193557" name="Line 21"/>
          <p:cNvSpPr>
            <a:spLocks noChangeShapeType="1"/>
          </p:cNvSpPr>
          <p:nvPr/>
        </p:nvSpPr>
        <p:spPr bwMode="auto">
          <a:xfrm>
            <a:off x="977900" y="3530600"/>
            <a:ext cx="39941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558" name="Text Box 22"/>
          <p:cNvSpPr txBox="1">
            <a:spLocks noChangeArrowheads="1"/>
          </p:cNvSpPr>
          <p:nvPr/>
        </p:nvSpPr>
        <p:spPr bwMode="auto">
          <a:xfrm>
            <a:off x="546100" y="36449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 &amp; PASSIVE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</a:p>
        </p:txBody>
      </p:sp>
      <p:sp>
        <p:nvSpPr>
          <p:cNvPr id="193559" name="Line 23"/>
          <p:cNvSpPr>
            <a:spLocks noChangeShapeType="1"/>
          </p:cNvSpPr>
          <p:nvPr/>
        </p:nvSpPr>
        <p:spPr bwMode="auto">
          <a:xfrm>
            <a:off x="1752600" y="3886200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560" name="Line 24"/>
          <p:cNvSpPr>
            <a:spLocks noChangeShapeType="1"/>
          </p:cNvSpPr>
          <p:nvPr/>
        </p:nvSpPr>
        <p:spPr bwMode="auto">
          <a:xfrm>
            <a:off x="965200" y="4241800"/>
            <a:ext cx="39830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561" name="Line 25"/>
          <p:cNvSpPr>
            <a:spLocks noChangeShapeType="1"/>
          </p:cNvSpPr>
          <p:nvPr/>
        </p:nvSpPr>
        <p:spPr bwMode="auto">
          <a:xfrm>
            <a:off x="977900" y="3886200"/>
            <a:ext cx="39814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562" name="Text Box 26"/>
          <p:cNvSpPr txBox="1">
            <a:spLocks noChangeArrowheads="1"/>
          </p:cNvSpPr>
          <p:nvPr/>
        </p:nvSpPr>
        <p:spPr bwMode="auto">
          <a:xfrm>
            <a:off x="9779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n-US" sz="1400"/>
          </a:p>
        </p:txBody>
      </p:sp>
      <p:sp>
        <p:nvSpPr>
          <p:cNvPr id="193563" name="Text Box 27"/>
          <p:cNvSpPr txBox="1">
            <a:spLocks noChangeArrowheads="1"/>
          </p:cNvSpPr>
          <p:nvPr/>
        </p:nvSpPr>
        <p:spPr bwMode="auto">
          <a:xfrm>
            <a:off x="10255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3564" name="Text Box 28"/>
          <p:cNvSpPr txBox="1">
            <a:spLocks noChangeArrowheads="1"/>
          </p:cNvSpPr>
          <p:nvPr/>
        </p:nvSpPr>
        <p:spPr bwMode="auto">
          <a:xfrm>
            <a:off x="989013" y="4319588"/>
            <a:ext cx="992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3565" name="Text Box 29"/>
          <p:cNvSpPr txBox="1">
            <a:spLocks noChangeArrowheads="1"/>
          </p:cNvSpPr>
          <p:nvPr/>
        </p:nvSpPr>
        <p:spPr bwMode="auto">
          <a:xfrm>
            <a:off x="968375" y="46164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ῃ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3566" name="Text Box 30"/>
          <p:cNvSpPr txBox="1">
            <a:spLocks noChangeArrowheads="1"/>
          </p:cNvSpPr>
          <p:nvPr/>
        </p:nvSpPr>
        <p:spPr bwMode="auto">
          <a:xfrm>
            <a:off x="9683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193567" name="Text Box 31"/>
          <p:cNvSpPr txBox="1">
            <a:spLocks noChangeArrowheads="1"/>
          </p:cNvSpPr>
          <p:nvPr/>
        </p:nvSpPr>
        <p:spPr bwMode="auto">
          <a:xfrm>
            <a:off x="9731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3568" name="Text Box 32"/>
          <p:cNvSpPr txBox="1">
            <a:spLocks noChangeArrowheads="1"/>
          </p:cNvSpPr>
          <p:nvPr/>
        </p:nvSpPr>
        <p:spPr bwMode="auto">
          <a:xfrm>
            <a:off x="965200" y="59801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193569" name="Text Box 33"/>
          <p:cNvSpPr txBox="1">
            <a:spLocks noChangeArrowheads="1"/>
          </p:cNvSpPr>
          <p:nvPr/>
        </p:nvSpPr>
        <p:spPr bwMode="auto">
          <a:xfrm>
            <a:off x="9652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3570" name="Line 34"/>
          <p:cNvSpPr>
            <a:spLocks noChangeShapeType="1"/>
          </p:cNvSpPr>
          <p:nvPr/>
        </p:nvSpPr>
        <p:spPr bwMode="auto">
          <a:xfrm>
            <a:off x="25146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572" name="Line 36"/>
          <p:cNvSpPr>
            <a:spLocks noChangeShapeType="1"/>
          </p:cNvSpPr>
          <p:nvPr/>
        </p:nvSpPr>
        <p:spPr bwMode="auto">
          <a:xfrm>
            <a:off x="33274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574" name="Line 38"/>
          <p:cNvSpPr>
            <a:spLocks noChangeShapeType="1"/>
          </p:cNvSpPr>
          <p:nvPr/>
        </p:nvSpPr>
        <p:spPr bwMode="auto">
          <a:xfrm>
            <a:off x="215900" y="5359400"/>
            <a:ext cx="4699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575" name="Text Box 39"/>
          <p:cNvSpPr txBox="1">
            <a:spLocks noChangeArrowheads="1"/>
          </p:cNvSpPr>
          <p:nvPr/>
        </p:nvSpPr>
        <p:spPr bwMode="auto">
          <a:xfrm>
            <a:off x="2501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3</a:t>
            </a:r>
            <a:endParaRPr lang="en-US" sz="1400"/>
          </a:p>
        </p:txBody>
      </p:sp>
      <p:sp>
        <p:nvSpPr>
          <p:cNvPr id="193577" name="Text Box 41"/>
          <p:cNvSpPr txBox="1">
            <a:spLocks noChangeArrowheads="1"/>
          </p:cNvSpPr>
          <p:nvPr/>
        </p:nvSpPr>
        <p:spPr bwMode="auto">
          <a:xfrm>
            <a:off x="25892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3578" name="Text Box 42"/>
          <p:cNvSpPr txBox="1">
            <a:spLocks noChangeArrowheads="1"/>
          </p:cNvSpPr>
          <p:nvPr/>
        </p:nvSpPr>
        <p:spPr bwMode="auto">
          <a:xfrm>
            <a:off x="25685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3579" name="Text Box 43"/>
          <p:cNvSpPr txBox="1">
            <a:spLocks noChangeArrowheads="1"/>
          </p:cNvSpPr>
          <p:nvPr/>
        </p:nvSpPr>
        <p:spPr bwMode="auto">
          <a:xfrm>
            <a:off x="25685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3580" name="Text Box 44"/>
          <p:cNvSpPr txBox="1">
            <a:spLocks noChangeArrowheads="1"/>
          </p:cNvSpPr>
          <p:nvPr/>
        </p:nvSpPr>
        <p:spPr bwMode="auto">
          <a:xfrm>
            <a:off x="25733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3581" name="Text Box 45"/>
          <p:cNvSpPr txBox="1">
            <a:spLocks noChangeArrowheads="1"/>
          </p:cNvSpPr>
          <p:nvPr/>
        </p:nvSpPr>
        <p:spPr bwMode="auto">
          <a:xfrm>
            <a:off x="25654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3582" name="Text Box 46"/>
          <p:cNvSpPr txBox="1">
            <a:spLocks noChangeArrowheads="1"/>
          </p:cNvSpPr>
          <p:nvPr/>
        </p:nvSpPr>
        <p:spPr bwMode="auto">
          <a:xfrm>
            <a:off x="25654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3584" name="Text Box 48"/>
          <p:cNvSpPr txBox="1">
            <a:spLocks noChangeArrowheads="1"/>
          </p:cNvSpPr>
          <p:nvPr/>
        </p:nvSpPr>
        <p:spPr bwMode="auto">
          <a:xfrm>
            <a:off x="28670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3629" name="Text Box 93"/>
          <p:cNvSpPr txBox="1">
            <a:spLocks noChangeArrowheads="1"/>
          </p:cNvSpPr>
          <p:nvPr/>
        </p:nvSpPr>
        <p:spPr bwMode="auto">
          <a:xfrm>
            <a:off x="4902200" y="1443038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b="1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Present</a:t>
            </a:r>
            <a:r>
              <a:rPr lang="en-US" sz="900">
                <a:solidFill>
                  <a:schemeClr val="bg1"/>
                </a:solidFill>
                <a:latin typeface="Palatino Linotype" charset="0"/>
              </a:rPr>
              <a:t> </a:t>
            </a:r>
            <a:endParaRPr lang="en-US"/>
          </a:p>
        </p:txBody>
      </p:sp>
      <p:sp>
        <p:nvSpPr>
          <p:cNvPr id="193630" name="Line 94"/>
          <p:cNvSpPr>
            <a:spLocks noChangeShapeType="1"/>
          </p:cNvSpPr>
          <p:nvPr/>
        </p:nvSpPr>
        <p:spPr bwMode="auto">
          <a:xfrm>
            <a:off x="4991100" y="482600"/>
            <a:ext cx="0" cy="6329363"/>
          </a:xfrm>
          <a:prstGeom prst="line">
            <a:avLst/>
          </a:prstGeom>
          <a:noFill/>
          <a:ln w="47625" cmpd="thickThin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31" name="Text Box 95"/>
          <p:cNvSpPr txBox="1">
            <a:spLocks noChangeArrowheads="1"/>
          </p:cNvSpPr>
          <p:nvPr/>
        </p:nvSpPr>
        <p:spPr bwMode="auto">
          <a:xfrm>
            <a:off x="5753100" y="86360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</a:t>
            </a:r>
          </a:p>
        </p:txBody>
      </p:sp>
      <p:sp>
        <p:nvSpPr>
          <p:cNvPr id="193632" name="Text Box 96"/>
          <p:cNvSpPr txBox="1">
            <a:spLocks noChangeArrowheads="1"/>
          </p:cNvSpPr>
          <p:nvPr/>
        </p:nvSpPr>
        <p:spPr bwMode="auto">
          <a:xfrm>
            <a:off x="6870700" y="863600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</a:t>
            </a:r>
          </a:p>
        </p:txBody>
      </p:sp>
      <p:sp>
        <p:nvSpPr>
          <p:cNvPr id="193633" name="Text Box 97"/>
          <p:cNvSpPr txBox="1">
            <a:spLocks noChangeArrowheads="1"/>
          </p:cNvSpPr>
          <p:nvPr/>
        </p:nvSpPr>
        <p:spPr bwMode="auto">
          <a:xfrm>
            <a:off x="7848600" y="863600"/>
            <a:ext cx="1206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Passive</a:t>
            </a:r>
          </a:p>
        </p:txBody>
      </p:sp>
      <p:sp>
        <p:nvSpPr>
          <p:cNvPr id="193634" name="Text Box 98"/>
          <p:cNvSpPr txBox="1">
            <a:spLocks noChangeArrowheads="1"/>
          </p:cNvSpPr>
          <p:nvPr/>
        </p:nvSpPr>
        <p:spPr bwMode="auto">
          <a:xfrm>
            <a:off x="6061075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3635" name="Line 99"/>
          <p:cNvSpPr>
            <a:spLocks noChangeShapeType="1"/>
          </p:cNvSpPr>
          <p:nvPr/>
        </p:nvSpPr>
        <p:spPr bwMode="auto">
          <a:xfrm>
            <a:off x="5703888" y="490538"/>
            <a:ext cx="0" cy="46783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36" name="Text Box 100"/>
          <p:cNvSpPr txBox="1">
            <a:spLocks noChangeArrowheads="1"/>
          </p:cNvSpPr>
          <p:nvPr/>
        </p:nvSpPr>
        <p:spPr bwMode="auto">
          <a:xfrm>
            <a:off x="7073900" y="155257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3637" name="Text Box 101"/>
          <p:cNvSpPr txBox="1">
            <a:spLocks noChangeArrowheads="1"/>
          </p:cNvSpPr>
          <p:nvPr/>
        </p:nvSpPr>
        <p:spPr bwMode="auto">
          <a:xfrm>
            <a:off x="8280400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3641" name="Text Box 105"/>
          <p:cNvSpPr txBox="1">
            <a:spLocks noChangeArrowheads="1"/>
          </p:cNvSpPr>
          <p:nvPr/>
        </p:nvSpPr>
        <p:spPr bwMode="auto">
          <a:xfrm>
            <a:off x="5486400" y="26543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193642" name="Text Box 106"/>
          <p:cNvSpPr txBox="1">
            <a:spLocks noChangeArrowheads="1"/>
          </p:cNvSpPr>
          <p:nvPr/>
        </p:nvSpPr>
        <p:spPr bwMode="auto">
          <a:xfrm>
            <a:off x="6491288" y="265747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193643" name="Text Box 107"/>
          <p:cNvSpPr txBox="1">
            <a:spLocks noChangeArrowheads="1"/>
          </p:cNvSpPr>
          <p:nvPr/>
        </p:nvSpPr>
        <p:spPr bwMode="auto">
          <a:xfrm>
            <a:off x="7705725" y="26511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193656" name="Line 120"/>
          <p:cNvSpPr>
            <a:spLocks noChangeShapeType="1"/>
          </p:cNvSpPr>
          <p:nvPr/>
        </p:nvSpPr>
        <p:spPr bwMode="auto">
          <a:xfrm flipH="1">
            <a:off x="6888163" y="812800"/>
            <a:ext cx="7937" cy="43561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57" name="Line 121"/>
          <p:cNvSpPr>
            <a:spLocks noChangeShapeType="1"/>
          </p:cNvSpPr>
          <p:nvPr/>
        </p:nvSpPr>
        <p:spPr bwMode="auto">
          <a:xfrm flipH="1">
            <a:off x="7829550" y="812800"/>
            <a:ext cx="7938" cy="43815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58" name="Line 122"/>
          <p:cNvSpPr>
            <a:spLocks noChangeShapeType="1"/>
          </p:cNvSpPr>
          <p:nvPr/>
        </p:nvSpPr>
        <p:spPr bwMode="auto">
          <a:xfrm>
            <a:off x="5003800" y="19431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59" name="Line 123"/>
          <p:cNvSpPr>
            <a:spLocks noChangeShapeType="1"/>
          </p:cNvSpPr>
          <p:nvPr/>
        </p:nvSpPr>
        <p:spPr bwMode="auto">
          <a:xfrm>
            <a:off x="5003800" y="2463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60" name="Line 124"/>
          <p:cNvSpPr>
            <a:spLocks noChangeShapeType="1"/>
          </p:cNvSpPr>
          <p:nvPr/>
        </p:nvSpPr>
        <p:spPr bwMode="auto">
          <a:xfrm>
            <a:off x="5003800" y="29972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64" name="Text Box 128"/>
          <p:cNvSpPr txBox="1">
            <a:spLocks noChangeArrowheads="1"/>
          </p:cNvSpPr>
          <p:nvPr/>
        </p:nvSpPr>
        <p:spPr bwMode="auto">
          <a:xfrm>
            <a:off x="4902200" y="8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TENSE</a:t>
            </a:r>
          </a:p>
        </p:txBody>
      </p:sp>
      <p:sp>
        <p:nvSpPr>
          <p:cNvPr id="193665" name="Line 129"/>
          <p:cNvSpPr>
            <a:spLocks noChangeShapeType="1"/>
          </p:cNvSpPr>
          <p:nvPr/>
        </p:nvSpPr>
        <p:spPr bwMode="auto">
          <a:xfrm>
            <a:off x="5702300" y="800100"/>
            <a:ext cx="33591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66" name="Line 130"/>
          <p:cNvSpPr>
            <a:spLocks noChangeShapeType="1"/>
          </p:cNvSpPr>
          <p:nvPr/>
        </p:nvSpPr>
        <p:spPr bwMode="auto">
          <a:xfrm>
            <a:off x="5010150" y="5194300"/>
            <a:ext cx="40449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67" name="Text Box 131"/>
          <p:cNvSpPr txBox="1">
            <a:spLocks noChangeArrowheads="1"/>
          </p:cNvSpPr>
          <p:nvPr/>
        </p:nvSpPr>
        <p:spPr bwMode="auto">
          <a:xfrm>
            <a:off x="5715000" y="558800"/>
            <a:ext cx="3352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VOICE</a:t>
            </a:r>
          </a:p>
        </p:txBody>
      </p:sp>
      <p:sp>
        <p:nvSpPr>
          <p:cNvPr id="193675" name="Line 139"/>
          <p:cNvSpPr>
            <a:spLocks noChangeShapeType="1"/>
          </p:cNvSpPr>
          <p:nvPr/>
        </p:nvSpPr>
        <p:spPr bwMode="auto">
          <a:xfrm flipH="1">
            <a:off x="3017838" y="13081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76" name="Line 140"/>
          <p:cNvSpPr>
            <a:spLocks noChangeShapeType="1"/>
          </p:cNvSpPr>
          <p:nvPr/>
        </p:nvSpPr>
        <p:spPr bwMode="auto">
          <a:xfrm flipH="1">
            <a:off x="3017838" y="3302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77" name="Line 141"/>
          <p:cNvSpPr>
            <a:spLocks noChangeShapeType="1"/>
          </p:cNvSpPr>
          <p:nvPr/>
        </p:nvSpPr>
        <p:spPr bwMode="auto">
          <a:xfrm>
            <a:off x="3251200" y="1308100"/>
            <a:ext cx="0" cy="19939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78" name="Line 142"/>
          <p:cNvSpPr>
            <a:spLocks noChangeShapeType="1"/>
          </p:cNvSpPr>
          <p:nvPr/>
        </p:nvSpPr>
        <p:spPr bwMode="auto">
          <a:xfrm>
            <a:off x="7886700" y="1638300"/>
            <a:ext cx="554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79" name="Text Box 143"/>
          <p:cNvSpPr txBox="1">
            <a:spLocks noChangeArrowheads="1"/>
          </p:cNvSpPr>
          <p:nvPr/>
        </p:nvSpPr>
        <p:spPr bwMode="auto">
          <a:xfrm>
            <a:off x="76200" y="39116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193680" name="Line 144"/>
          <p:cNvSpPr>
            <a:spLocks noChangeShapeType="1"/>
          </p:cNvSpPr>
          <p:nvPr/>
        </p:nvSpPr>
        <p:spPr bwMode="auto">
          <a:xfrm>
            <a:off x="5008563" y="1117600"/>
            <a:ext cx="4059237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82" name="Text Box 146"/>
          <p:cNvSpPr txBox="1">
            <a:spLocks noChangeArrowheads="1"/>
          </p:cNvSpPr>
          <p:nvPr/>
        </p:nvSpPr>
        <p:spPr bwMode="auto">
          <a:xfrm>
            <a:off x="4953000" y="2667000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Imperfect</a:t>
            </a:r>
            <a:endParaRPr lang="en-US"/>
          </a:p>
        </p:txBody>
      </p:sp>
      <p:sp>
        <p:nvSpPr>
          <p:cNvPr id="193687" name="Line 151"/>
          <p:cNvSpPr>
            <a:spLocks noChangeShapeType="1"/>
          </p:cNvSpPr>
          <p:nvPr/>
        </p:nvSpPr>
        <p:spPr bwMode="auto">
          <a:xfrm>
            <a:off x="1655763" y="2679700"/>
            <a:ext cx="9858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88" name="Line 152"/>
          <p:cNvSpPr>
            <a:spLocks noChangeShapeType="1"/>
          </p:cNvSpPr>
          <p:nvPr/>
        </p:nvSpPr>
        <p:spPr bwMode="auto">
          <a:xfrm>
            <a:off x="1566863" y="2984500"/>
            <a:ext cx="1074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89" name="Line 153"/>
          <p:cNvSpPr>
            <a:spLocks noChangeShapeType="1"/>
          </p:cNvSpPr>
          <p:nvPr/>
        </p:nvSpPr>
        <p:spPr bwMode="auto">
          <a:xfrm>
            <a:off x="7878763" y="2743200"/>
            <a:ext cx="338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90" name="Line 154"/>
          <p:cNvSpPr>
            <a:spLocks noChangeShapeType="1"/>
          </p:cNvSpPr>
          <p:nvPr/>
        </p:nvSpPr>
        <p:spPr bwMode="auto">
          <a:xfrm>
            <a:off x="33274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691" name="Text Box 155"/>
          <p:cNvSpPr txBox="1">
            <a:spLocks noChangeArrowheads="1"/>
          </p:cNvSpPr>
          <p:nvPr/>
        </p:nvSpPr>
        <p:spPr bwMode="auto">
          <a:xfrm>
            <a:off x="24765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4</a:t>
            </a:r>
            <a:endParaRPr lang="en-US" sz="1400"/>
          </a:p>
        </p:txBody>
      </p:sp>
      <p:sp>
        <p:nvSpPr>
          <p:cNvPr id="193692" name="Text Box 156"/>
          <p:cNvSpPr txBox="1">
            <a:spLocks noChangeArrowheads="1"/>
          </p:cNvSpPr>
          <p:nvPr/>
        </p:nvSpPr>
        <p:spPr bwMode="auto">
          <a:xfrm>
            <a:off x="2525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ομην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3693" name="Text Box 157"/>
          <p:cNvSpPr txBox="1">
            <a:spLocks noChangeArrowheads="1"/>
          </p:cNvSpPr>
          <p:nvPr/>
        </p:nvSpPr>
        <p:spPr bwMode="auto">
          <a:xfrm>
            <a:off x="2505075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3694" name="Text Box 158"/>
          <p:cNvSpPr txBox="1">
            <a:spLocks noChangeArrowheads="1"/>
          </p:cNvSpPr>
          <p:nvPr/>
        </p:nvSpPr>
        <p:spPr bwMode="auto">
          <a:xfrm>
            <a:off x="2505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ετο</a:t>
            </a:r>
          </a:p>
        </p:txBody>
      </p:sp>
      <p:sp>
        <p:nvSpPr>
          <p:cNvPr id="193695" name="Text Box 159"/>
          <p:cNvSpPr txBox="1">
            <a:spLocks noChangeArrowheads="1"/>
          </p:cNvSpPr>
          <p:nvPr/>
        </p:nvSpPr>
        <p:spPr bwMode="auto">
          <a:xfrm>
            <a:off x="25098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3696" name="Text Box 160"/>
          <p:cNvSpPr txBox="1">
            <a:spLocks noChangeArrowheads="1"/>
          </p:cNvSpPr>
          <p:nvPr/>
        </p:nvSpPr>
        <p:spPr bwMode="auto">
          <a:xfrm>
            <a:off x="2501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193697" name="Text Box 161"/>
          <p:cNvSpPr txBox="1">
            <a:spLocks noChangeArrowheads="1"/>
          </p:cNvSpPr>
          <p:nvPr/>
        </p:nvSpPr>
        <p:spPr bwMode="auto">
          <a:xfrm>
            <a:off x="2501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3698" name="Line 162"/>
          <p:cNvSpPr>
            <a:spLocks noChangeShapeType="1"/>
          </p:cNvSpPr>
          <p:nvPr/>
        </p:nvSpPr>
        <p:spPr bwMode="auto">
          <a:xfrm>
            <a:off x="24892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705" name="Line 169"/>
          <p:cNvSpPr>
            <a:spLocks noChangeShapeType="1"/>
          </p:cNvSpPr>
          <p:nvPr/>
        </p:nvSpPr>
        <p:spPr bwMode="auto">
          <a:xfrm>
            <a:off x="1744663" y="5816600"/>
            <a:ext cx="846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3706" name="Line 170"/>
          <p:cNvSpPr>
            <a:spLocks noChangeShapeType="1"/>
          </p:cNvSpPr>
          <p:nvPr/>
        </p:nvSpPr>
        <p:spPr bwMode="auto">
          <a:xfrm>
            <a:off x="1655763" y="6134100"/>
            <a:ext cx="947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9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9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9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9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3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3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3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3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9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19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3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3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9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9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19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9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9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3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3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93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3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9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9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1000"/>
                                        <p:tgtEl>
                                          <p:spTgt spid="19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193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93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93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19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70" grpId="0" animBg="1"/>
      <p:bldP spid="193572" grpId="0" animBg="1"/>
      <p:bldP spid="193575" grpId="0"/>
      <p:bldP spid="193577" grpId="0"/>
      <p:bldP spid="193578" grpId="0"/>
      <p:bldP spid="193579" grpId="0"/>
      <p:bldP spid="193580" grpId="1"/>
      <p:bldP spid="193581" grpId="1"/>
      <p:bldP spid="193582" grpId="1"/>
      <p:bldP spid="193641" grpId="0"/>
      <p:bldP spid="193659" grpId="0" animBg="1"/>
      <p:bldP spid="193660" grpId="0" animBg="1"/>
      <p:bldP spid="193675" grpId="0" animBg="1"/>
      <p:bldP spid="193676" grpId="0" animBg="1"/>
      <p:bldP spid="193677" grpId="0" animBg="1"/>
      <p:bldP spid="193682" grpId="0"/>
      <p:bldP spid="193687" grpId="0" animBg="1"/>
      <p:bldP spid="193688" grpId="0" animBg="1"/>
      <p:bldP spid="193689" grpId="0" animBg="1"/>
      <p:bldP spid="193690" grpId="0" animBg="1"/>
      <p:bldP spid="193691" grpId="0"/>
      <p:bldP spid="193692" grpId="0"/>
      <p:bldP spid="193693" grpId="0"/>
      <p:bldP spid="193694" grpId="0"/>
      <p:bldP spid="193695" grpId="1"/>
      <p:bldP spid="193696" grpId="1"/>
      <p:bldP spid="193698" grpId="0" animBg="1"/>
      <p:bldP spid="193705" grpId="0" animBg="1"/>
      <p:bldP spid="1937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800"/>
            <a:ext cx="7772400" cy="457200"/>
          </a:xfrm>
        </p:spPr>
        <p:txBody>
          <a:bodyPr/>
          <a:lstStyle/>
          <a:p>
            <a:r>
              <a:rPr lang="en-US" sz="1600">
                <a:solidFill>
                  <a:schemeClr val="bg1"/>
                </a:solidFill>
                <a:latin typeface="Georgia" charset="0"/>
              </a:rPr>
              <a:t>GREEK 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“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INDICATIVE MODE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”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 VERBS FORMATION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588" name="Line 4"/>
          <p:cNvSpPr>
            <a:spLocks noChangeShapeType="1"/>
          </p:cNvSpPr>
          <p:nvPr/>
        </p:nvSpPr>
        <p:spPr bwMode="auto">
          <a:xfrm>
            <a:off x="41275" y="485775"/>
            <a:ext cx="90090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990600" y="554038"/>
            <a:ext cx="396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  <a:endParaRPr lang="en-US" sz="1000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95590" name="Line 6"/>
          <p:cNvSpPr>
            <a:spLocks noChangeShapeType="1"/>
          </p:cNvSpPr>
          <p:nvPr/>
        </p:nvSpPr>
        <p:spPr bwMode="auto">
          <a:xfrm>
            <a:off x="977900" y="490538"/>
            <a:ext cx="0" cy="6329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591" name="Line 7"/>
          <p:cNvSpPr>
            <a:spLocks noChangeShapeType="1"/>
          </p:cNvSpPr>
          <p:nvPr/>
        </p:nvSpPr>
        <p:spPr bwMode="auto">
          <a:xfrm>
            <a:off x="990600" y="800100"/>
            <a:ext cx="39687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592" name="Line 8"/>
          <p:cNvSpPr>
            <a:spLocks noChangeShapeType="1"/>
          </p:cNvSpPr>
          <p:nvPr/>
        </p:nvSpPr>
        <p:spPr bwMode="auto">
          <a:xfrm>
            <a:off x="977900" y="1117600"/>
            <a:ext cx="39703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593" name="Text Box 9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95594" name="Text Box 10"/>
          <p:cNvSpPr txBox="1">
            <a:spLocks noChangeArrowheads="1"/>
          </p:cNvSpPr>
          <p:nvPr/>
        </p:nvSpPr>
        <p:spPr bwMode="auto">
          <a:xfrm>
            <a:off x="76200" y="8001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195595" name="Line 11"/>
          <p:cNvSpPr>
            <a:spLocks noChangeShapeType="1"/>
          </p:cNvSpPr>
          <p:nvPr/>
        </p:nvSpPr>
        <p:spPr bwMode="auto">
          <a:xfrm>
            <a:off x="228600" y="2197100"/>
            <a:ext cx="46482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596" name="Text Box 12"/>
          <p:cNvSpPr txBox="1">
            <a:spLocks noChangeArrowheads="1"/>
          </p:cNvSpPr>
          <p:nvPr/>
        </p:nvSpPr>
        <p:spPr bwMode="auto">
          <a:xfrm>
            <a:off x="10255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5597" name="Text Box 13"/>
          <p:cNvSpPr txBox="1">
            <a:spLocks noChangeArrowheads="1"/>
          </p:cNvSpPr>
          <p:nvPr/>
        </p:nvSpPr>
        <p:spPr bwMode="auto">
          <a:xfrm>
            <a:off x="989013" y="11826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5598" name="Text Box 14"/>
          <p:cNvSpPr txBox="1">
            <a:spLocks noChangeArrowheads="1"/>
          </p:cNvSpPr>
          <p:nvPr/>
        </p:nvSpPr>
        <p:spPr bwMode="auto">
          <a:xfrm>
            <a:off x="968375" y="14922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5599" name="Text Box 15"/>
          <p:cNvSpPr txBox="1">
            <a:spLocks noChangeArrowheads="1"/>
          </p:cNvSpPr>
          <p:nvPr/>
        </p:nvSpPr>
        <p:spPr bwMode="auto">
          <a:xfrm>
            <a:off x="968375" y="18113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5600" name="Line 16"/>
          <p:cNvSpPr>
            <a:spLocks noChangeShapeType="1"/>
          </p:cNvSpPr>
          <p:nvPr/>
        </p:nvSpPr>
        <p:spPr bwMode="auto">
          <a:xfrm>
            <a:off x="1816100" y="815975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601" name="Text Box 17"/>
          <p:cNvSpPr txBox="1">
            <a:spLocks noChangeArrowheads="1"/>
          </p:cNvSpPr>
          <p:nvPr/>
        </p:nvSpPr>
        <p:spPr bwMode="auto">
          <a:xfrm>
            <a:off x="9858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5602" name="Text Box 18"/>
          <p:cNvSpPr txBox="1">
            <a:spLocks noChangeArrowheads="1"/>
          </p:cNvSpPr>
          <p:nvPr/>
        </p:nvSpPr>
        <p:spPr bwMode="auto">
          <a:xfrm>
            <a:off x="9652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5603" name="Text Box 19"/>
          <p:cNvSpPr txBox="1">
            <a:spLocks noChangeArrowheads="1"/>
          </p:cNvSpPr>
          <p:nvPr/>
        </p:nvSpPr>
        <p:spPr bwMode="auto">
          <a:xfrm>
            <a:off x="965200" y="31623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ουσι(ν)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5604" name="Text Box 20"/>
          <p:cNvSpPr txBox="1">
            <a:spLocks noChangeArrowheads="1"/>
          </p:cNvSpPr>
          <p:nvPr/>
        </p:nvSpPr>
        <p:spPr bwMode="auto">
          <a:xfrm>
            <a:off x="977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n-US" sz="1400"/>
          </a:p>
        </p:txBody>
      </p:sp>
      <p:sp>
        <p:nvSpPr>
          <p:cNvPr id="195606" name="Text Box 22"/>
          <p:cNvSpPr txBox="1">
            <a:spLocks noChangeArrowheads="1"/>
          </p:cNvSpPr>
          <p:nvPr/>
        </p:nvSpPr>
        <p:spPr bwMode="auto">
          <a:xfrm>
            <a:off x="546100" y="36449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 &amp; PASSIVE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</a:p>
        </p:txBody>
      </p:sp>
      <p:sp>
        <p:nvSpPr>
          <p:cNvPr id="195607" name="Line 23"/>
          <p:cNvSpPr>
            <a:spLocks noChangeShapeType="1"/>
          </p:cNvSpPr>
          <p:nvPr/>
        </p:nvSpPr>
        <p:spPr bwMode="auto">
          <a:xfrm>
            <a:off x="1752600" y="3886200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608" name="Line 24"/>
          <p:cNvSpPr>
            <a:spLocks noChangeShapeType="1"/>
          </p:cNvSpPr>
          <p:nvPr/>
        </p:nvSpPr>
        <p:spPr bwMode="auto">
          <a:xfrm>
            <a:off x="965200" y="4241800"/>
            <a:ext cx="39830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609" name="Line 25"/>
          <p:cNvSpPr>
            <a:spLocks noChangeShapeType="1"/>
          </p:cNvSpPr>
          <p:nvPr/>
        </p:nvSpPr>
        <p:spPr bwMode="auto">
          <a:xfrm>
            <a:off x="977900" y="3886200"/>
            <a:ext cx="39814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610" name="Text Box 26"/>
          <p:cNvSpPr txBox="1">
            <a:spLocks noChangeArrowheads="1"/>
          </p:cNvSpPr>
          <p:nvPr/>
        </p:nvSpPr>
        <p:spPr bwMode="auto">
          <a:xfrm>
            <a:off x="9779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n-US" sz="1400"/>
          </a:p>
        </p:txBody>
      </p:sp>
      <p:sp>
        <p:nvSpPr>
          <p:cNvPr id="195611" name="Text Box 27"/>
          <p:cNvSpPr txBox="1">
            <a:spLocks noChangeArrowheads="1"/>
          </p:cNvSpPr>
          <p:nvPr/>
        </p:nvSpPr>
        <p:spPr bwMode="auto">
          <a:xfrm>
            <a:off x="10255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5612" name="Text Box 28"/>
          <p:cNvSpPr txBox="1">
            <a:spLocks noChangeArrowheads="1"/>
          </p:cNvSpPr>
          <p:nvPr/>
        </p:nvSpPr>
        <p:spPr bwMode="auto">
          <a:xfrm>
            <a:off x="989013" y="4319588"/>
            <a:ext cx="992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5613" name="Text Box 29"/>
          <p:cNvSpPr txBox="1">
            <a:spLocks noChangeArrowheads="1"/>
          </p:cNvSpPr>
          <p:nvPr/>
        </p:nvSpPr>
        <p:spPr bwMode="auto">
          <a:xfrm>
            <a:off x="968375" y="46164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ῃ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5614" name="Text Box 30"/>
          <p:cNvSpPr txBox="1">
            <a:spLocks noChangeArrowheads="1"/>
          </p:cNvSpPr>
          <p:nvPr/>
        </p:nvSpPr>
        <p:spPr bwMode="auto">
          <a:xfrm>
            <a:off x="9683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195615" name="Text Box 31"/>
          <p:cNvSpPr txBox="1">
            <a:spLocks noChangeArrowheads="1"/>
          </p:cNvSpPr>
          <p:nvPr/>
        </p:nvSpPr>
        <p:spPr bwMode="auto">
          <a:xfrm>
            <a:off x="9731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5616" name="Text Box 32"/>
          <p:cNvSpPr txBox="1">
            <a:spLocks noChangeArrowheads="1"/>
          </p:cNvSpPr>
          <p:nvPr/>
        </p:nvSpPr>
        <p:spPr bwMode="auto">
          <a:xfrm>
            <a:off x="965200" y="59801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195617" name="Text Box 33"/>
          <p:cNvSpPr txBox="1">
            <a:spLocks noChangeArrowheads="1"/>
          </p:cNvSpPr>
          <p:nvPr/>
        </p:nvSpPr>
        <p:spPr bwMode="auto">
          <a:xfrm>
            <a:off x="9652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5618" name="Line 34"/>
          <p:cNvSpPr>
            <a:spLocks noChangeShapeType="1"/>
          </p:cNvSpPr>
          <p:nvPr/>
        </p:nvSpPr>
        <p:spPr bwMode="auto">
          <a:xfrm>
            <a:off x="25146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619" name="Line 35"/>
          <p:cNvSpPr>
            <a:spLocks noChangeShapeType="1"/>
          </p:cNvSpPr>
          <p:nvPr/>
        </p:nvSpPr>
        <p:spPr bwMode="auto">
          <a:xfrm>
            <a:off x="24892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620" name="Line 36"/>
          <p:cNvSpPr>
            <a:spLocks noChangeShapeType="1"/>
          </p:cNvSpPr>
          <p:nvPr/>
        </p:nvSpPr>
        <p:spPr bwMode="auto">
          <a:xfrm>
            <a:off x="33274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621" name="Line 37"/>
          <p:cNvSpPr>
            <a:spLocks noChangeShapeType="1"/>
          </p:cNvSpPr>
          <p:nvPr/>
        </p:nvSpPr>
        <p:spPr bwMode="auto">
          <a:xfrm>
            <a:off x="33274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622" name="Line 38"/>
          <p:cNvSpPr>
            <a:spLocks noChangeShapeType="1"/>
          </p:cNvSpPr>
          <p:nvPr/>
        </p:nvSpPr>
        <p:spPr bwMode="auto">
          <a:xfrm>
            <a:off x="215900" y="5359400"/>
            <a:ext cx="4699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623" name="Text Box 39"/>
          <p:cNvSpPr txBox="1">
            <a:spLocks noChangeArrowheads="1"/>
          </p:cNvSpPr>
          <p:nvPr/>
        </p:nvSpPr>
        <p:spPr bwMode="auto">
          <a:xfrm>
            <a:off x="2501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3</a:t>
            </a:r>
            <a:endParaRPr lang="en-US" sz="1400"/>
          </a:p>
        </p:txBody>
      </p:sp>
      <p:sp>
        <p:nvSpPr>
          <p:cNvPr id="195624" name="Text Box 40"/>
          <p:cNvSpPr txBox="1">
            <a:spLocks noChangeArrowheads="1"/>
          </p:cNvSpPr>
          <p:nvPr/>
        </p:nvSpPr>
        <p:spPr bwMode="auto">
          <a:xfrm>
            <a:off x="28670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5625" name="Text Box 41"/>
          <p:cNvSpPr txBox="1">
            <a:spLocks noChangeArrowheads="1"/>
          </p:cNvSpPr>
          <p:nvPr/>
        </p:nvSpPr>
        <p:spPr bwMode="auto">
          <a:xfrm>
            <a:off x="25892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5626" name="Text Box 42"/>
          <p:cNvSpPr txBox="1">
            <a:spLocks noChangeArrowheads="1"/>
          </p:cNvSpPr>
          <p:nvPr/>
        </p:nvSpPr>
        <p:spPr bwMode="auto">
          <a:xfrm>
            <a:off x="25685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5627" name="Text Box 43"/>
          <p:cNvSpPr txBox="1">
            <a:spLocks noChangeArrowheads="1"/>
          </p:cNvSpPr>
          <p:nvPr/>
        </p:nvSpPr>
        <p:spPr bwMode="auto">
          <a:xfrm>
            <a:off x="25685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5628" name="Text Box 44"/>
          <p:cNvSpPr txBox="1">
            <a:spLocks noChangeArrowheads="1"/>
          </p:cNvSpPr>
          <p:nvPr/>
        </p:nvSpPr>
        <p:spPr bwMode="auto">
          <a:xfrm>
            <a:off x="25733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5629" name="Text Box 45"/>
          <p:cNvSpPr txBox="1">
            <a:spLocks noChangeArrowheads="1"/>
          </p:cNvSpPr>
          <p:nvPr/>
        </p:nvSpPr>
        <p:spPr bwMode="auto">
          <a:xfrm>
            <a:off x="25654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5630" name="Text Box 46"/>
          <p:cNvSpPr txBox="1">
            <a:spLocks noChangeArrowheads="1"/>
          </p:cNvSpPr>
          <p:nvPr/>
        </p:nvSpPr>
        <p:spPr bwMode="auto">
          <a:xfrm>
            <a:off x="25654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5631" name="Text Box 47"/>
          <p:cNvSpPr txBox="1">
            <a:spLocks noChangeArrowheads="1"/>
          </p:cNvSpPr>
          <p:nvPr/>
        </p:nvSpPr>
        <p:spPr bwMode="auto">
          <a:xfrm>
            <a:off x="24765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4</a:t>
            </a:r>
            <a:endParaRPr lang="en-US" sz="1400"/>
          </a:p>
        </p:txBody>
      </p:sp>
      <p:sp>
        <p:nvSpPr>
          <p:cNvPr id="195632" name="Text Box 48"/>
          <p:cNvSpPr txBox="1">
            <a:spLocks noChangeArrowheads="1"/>
          </p:cNvSpPr>
          <p:nvPr/>
        </p:nvSpPr>
        <p:spPr bwMode="auto">
          <a:xfrm>
            <a:off x="28670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5633" name="Text Box 49"/>
          <p:cNvSpPr txBox="1">
            <a:spLocks noChangeArrowheads="1"/>
          </p:cNvSpPr>
          <p:nvPr/>
        </p:nvSpPr>
        <p:spPr bwMode="auto">
          <a:xfrm>
            <a:off x="2525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ομην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5634" name="Text Box 50"/>
          <p:cNvSpPr txBox="1">
            <a:spLocks noChangeArrowheads="1"/>
          </p:cNvSpPr>
          <p:nvPr/>
        </p:nvSpPr>
        <p:spPr bwMode="auto">
          <a:xfrm>
            <a:off x="2505075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5635" name="Text Box 51"/>
          <p:cNvSpPr txBox="1">
            <a:spLocks noChangeArrowheads="1"/>
          </p:cNvSpPr>
          <p:nvPr/>
        </p:nvSpPr>
        <p:spPr bwMode="auto">
          <a:xfrm>
            <a:off x="2505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ετο</a:t>
            </a:r>
          </a:p>
        </p:txBody>
      </p:sp>
      <p:sp>
        <p:nvSpPr>
          <p:cNvPr id="195636" name="Text Box 52"/>
          <p:cNvSpPr txBox="1">
            <a:spLocks noChangeArrowheads="1"/>
          </p:cNvSpPr>
          <p:nvPr/>
        </p:nvSpPr>
        <p:spPr bwMode="auto">
          <a:xfrm>
            <a:off x="25098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5637" name="Text Box 53"/>
          <p:cNvSpPr txBox="1">
            <a:spLocks noChangeArrowheads="1"/>
          </p:cNvSpPr>
          <p:nvPr/>
        </p:nvSpPr>
        <p:spPr bwMode="auto">
          <a:xfrm>
            <a:off x="2501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195638" name="Text Box 54"/>
          <p:cNvSpPr txBox="1">
            <a:spLocks noChangeArrowheads="1"/>
          </p:cNvSpPr>
          <p:nvPr/>
        </p:nvSpPr>
        <p:spPr bwMode="auto">
          <a:xfrm>
            <a:off x="2501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5677" name="Text Box 93"/>
          <p:cNvSpPr txBox="1">
            <a:spLocks noChangeArrowheads="1"/>
          </p:cNvSpPr>
          <p:nvPr/>
        </p:nvSpPr>
        <p:spPr bwMode="auto">
          <a:xfrm>
            <a:off x="4902200" y="1443038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b="1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Present</a:t>
            </a:r>
            <a:r>
              <a:rPr lang="en-US" sz="900">
                <a:solidFill>
                  <a:schemeClr val="bg1"/>
                </a:solidFill>
                <a:latin typeface="Palatino Linotype" charset="0"/>
              </a:rPr>
              <a:t> </a:t>
            </a:r>
            <a:endParaRPr lang="en-US"/>
          </a:p>
        </p:txBody>
      </p:sp>
      <p:sp>
        <p:nvSpPr>
          <p:cNvPr id="195678" name="Line 94"/>
          <p:cNvSpPr>
            <a:spLocks noChangeShapeType="1"/>
          </p:cNvSpPr>
          <p:nvPr/>
        </p:nvSpPr>
        <p:spPr bwMode="auto">
          <a:xfrm>
            <a:off x="4991100" y="482600"/>
            <a:ext cx="0" cy="6329363"/>
          </a:xfrm>
          <a:prstGeom prst="line">
            <a:avLst/>
          </a:prstGeom>
          <a:noFill/>
          <a:ln w="47625" cmpd="thickThin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679" name="Text Box 95"/>
          <p:cNvSpPr txBox="1">
            <a:spLocks noChangeArrowheads="1"/>
          </p:cNvSpPr>
          <p:nvPr/>
        </p:nvSpPr>
        <p:spPr bwMode="auto">
          <a:xfrm>
            <a:off x="5753100" y="86360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</a:t>
            </a:r>
          </a:p>
        </p:txBody>
      </p:sp>
      <p:sp>
        <p:nvSpPr>
          <p:cNvPr id="195680" name="Text Box 96"/>
          <p:cNvSpPr txBox="1">
            <a:spLocks noChangeArrowheads="1"/>
          </p:cNvSpPr>
          <p:nvPr/>
        </p:nvSpPr>
        <p:spPr bwMode="auto">
          <a:xfrm>
            <a:off x="6870700" y="863600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</a:t>
            </a:r>
          </a:p>
        </p:txBody>
      </p:sp>
      <p:sp>
        <p:nvSpPr>
          <p:cNvPr id="195681" name="Text Box 97"/>
          <p:cNvSpPr txBox="1">
            <a:spLocks noChangeArrowheads="1"/>
          </p:cNvSpPr>
          <p:nvPr/>
        </p:nvSpPr>
        <p:spPr bwMode="auto">
          <a:xfrm>
            <a:off x="7848600" y="863600"/>
            <a:ext cx="1206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Passive</a:t>
            </a:r>
          </a:p>
        </p:txBody>
      </p:sp>
      <p:sp>
        <p:nvSpPr>
          <p:cNvPr id="195682" name="Text Box 98"/>
          <p:cNvSpPr txBox="1">
            <a:spLocks noChangeArrowheads="1"/>
          </p:cNvSpPr>
          <p:nvPr/>
        </p:nvSpPr>
        <p:spPr bwMode="auto">
          <a:xfrm>
            <a:off x="6061075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5683" name="Line 99"/>
          <p:cNvSpPr>
            <a:spLocks noChangeShapeType="1"/>
          </p:cNvSpPr>
          <p:nvPr/>
        </p:nvSpPr>
        <p:spPr bwMode="auto">
          <a:xfrm>
            <a:off x="5703888" y="490538"/>
            <a:ext cx="0" cy="46783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684" name="Text Box 100"/>
          <p:cNvSpPr txBox="1">
            <a:spLocks noChangeArrowheads="1"/>
          </p:cNvSpPr>
          <p:nvPr/>
        </p:nvSpPr>
        <p:spPr bwMode="auto">
          <a:xfrm>
            <a:off x="7073900" y="155257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5685" name="Text Box 101"/>
          <p:cNvSpPr txBox="1">
            <a:spLocks noChangeArrowheads="1"/>
          </p:cNvSpPr>
          <p:nvPr/>
        </p:nvSpPr>
        <p:spPr bwMode="auto">
          <a:xfrm>
            <a:off x="8280400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5689" name="Text Box 105"/>
          <p:cNvSpPr txBox="1">
            <a:spLocks noChangeArrowheads="1"/>
          </p:cNvSpPr>
          <p:nvPr/>
        </p:nvSpPr>
        <p:spPr bwMode="auto">
          <a:xfrm>
            <a:off x="5486400" y="26543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195690" name="Text Box 106"/>
          <p:cNvSpPr txBox="1">
            <a:spLocks noChangeArrowheads="1"/>
          </p:cNvSpPr>
          <p:nvPr/>
        </p:nvSpPr>
        <p:spPr bwMode="auto">
          <a:xfrm>
            <a:off x="6491288" y="265747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195691" name="Text Box 107"/>
          <p:cNvSpPr txBox="1">
            <a:spLocks noChangeArrowheads="1"/>
          </p:cNvSpPr>
          <p:nvPr/>
        </p:nvSpPr>
        <p:spPr bwMode="auto">
          <a:xfrm>
            <a:off x="7705725" y="26511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195692" name="Text Box 108"/>
          <p:cNvSpPr txBox="1">
            <a:spLocks noChangeArrowheads="1"/>
          </p:cNvSpPr>
          <p:nvPr/>
        </p:nvSpPr>
        <p:spPr bwMode="auto">
          <a:xfrm>
            <a:off x="5487988" y="31845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ιδ)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195704" name="Line 120"/>
          <p:cNvSpPr>
            <a:spLocks noChangeShapeType="1"/>
          </p:cNvSpPr>
          <p:nvPr/>
        </p:nvSpPr>
        <p:spPr bwMode="auto">
          <a:xfrm flipH="1">
            <a:off x="6888163" y="812800"/>
            <a:ext cx="7937" cy="43561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05" name="Line 121"/>
          <p:cNvSpPr>
            <a:spLocks noChangeShapeType="1"/>
          </p:cNvSpPr>
          <p:nvPr/>
        </p:nvSpPr>
        <p:spPr bwMode="auto">
          <a:xfrm flipH="1">
            <a:off x="7829550" y="812800"/>
            <a:ext cx="7938" cy="43815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06" name="Line 122"/>
          <p:cNvSpPr>
            <a:spLocks noChangeShapeType="1"/>
          </p:cNvSpPr>
          <p:nvPr/>
        </p:nvSpPr>
        <p:spPr bwMode="auto">
          <a:xfrm>
            <a:off x="5003800" y="19431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07" name="Line 123"/>
          <p:cNvSpPr>
            <a:spLocks noChangeShapeType="1"/>
          </p:cNvSpPr>
          <p:nvPr/>
        </p:nvSpPr>
        <p:spPr bwMode="auto">
          <a:xfrm>
            <a:off x="5003800" y="2463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08" name="Line 124"/>
          <p:cNvSpPr>
            <a:spLocks noChangeShapeType="1"/>
          </p:cNvSpPr>
          <p:nvPr/>
        </p:nvSpPr>
        <p:spPr bwMode="auto">
          <a:xfrm>
            <a:off x="5003800" y="29972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09" name="Line 125"/>
          <p:cNvSpPr>
            <a:spLocks noChangeShapeType="1"/>
          </p:cNvSpPr>
          <p:nvPr/>
        </p:nvSpPr>
        <p:spPr bwMode="auto">
          <a:xfrm>
            <a:off x="5016500" y="3530600"/>
            <a:ext cx="40386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12" name="Text Box 128"/>
          <p:cNvSpPr txBox="1">
            <a:spLocks noChangeArrowheads="1"/>
          </p:cNvSpPr>
          <p:nvPr/>
        </p:nvSpPr>
        <p:spPr bwMode="auto">
          <a:xfrm>
            <a:off x="4902200" y="8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TENSE</a:t>
            </a:r>
          </a:p>
        </p:txBody>
      </p:sp>
      <p:sp>
        <p:nvSpPr>
          <p:cNvPr id="195713" name="Line 129"/>
          <p:cNvSpPr>
            <a:spLocks noChangeShapeType="1"/>
          </p:cNvSpPr>
          <p:nvPr/>
        </p:nvSpPr>
        <p:spPr bwMode="auto">
          <a:xfrm>
            <a:off x="5702300" y="800100"/>
            <a:ext cx="33591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14" name="Line 130"/>
          <p:cNvSpPr>
            <a:spLocks noChangeShapeType="1"/>
          </p:cNvSpPr>
          <p:nvPr/>
        </p:nvSpPr>
        <p:spPr bwMode="auto">
          <a:xfrm>
            <a:off x="5010150" y="5194300"/>
            <a:ext cx="40449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15" name="Text Box 131"/>
          <p:cNvSpPr txBox="1">
            <a:spLocks noChangeArrowheads="1"/>
          </p:cNvSpPr>
          <p:nvPr/>
        </p:nvSpPr>
        <p:spPr bwMode="auto">
          <a:xfrm>
            <a:off x="5715000" y="558800"/>
            <a:ext cx="3352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VOICE</a:t>
            </a:r>
          </a:p>
        </p:txBody>
      </p:sp>
      <p:sp>
        <p:nvSpPr>
          <p:cNvPr id="195723" name="Line 139"/>
          <p:cNvSpPr>
            <a:spLocks noChangeShapeType="1"/>
          </p:cNvSpPr>
          <p:nvPr/>
        </p:nvSpPr>
        <p:spPr bwMode="auto">
          <a:xfrm flipH="1">
            <a:off x="3017838" y="13081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24" name="Line 140"/>
          <p:cNvSpPr>
            <a:spLocks noChangeShapeType="1"/>
          </p:cNvSpPr>
          <p:nvPr/>
        </p:nvSpPr>
        <p:spPr bwMode="auto">
          <a:xfrm flipH="1">
            <a:off x="3017838" y="3302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25" name="Line 141"/>
          <p:cNvSpPr>
            <a:spLocks noChangeShapeType="1"/>
          </p:cNvSpPr>
          <p:nvPr/>
        </p:nvSpPr>
        <p:spPr bwMode="auto">
          <a:xfrm>
            <a:off x="3251200" y="1308100"/>
            <a:ext cx="0" cy="19939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26" name="Line 142"/>
          <p:cNvSpPr>
            <a:spLocks noChangeShapeType="1"/>
          </p:cNvSpPr>
          <p:nvPr/>
        </p:nvSpPr>
        <p:spPr bwMode="auto">
          <a:xfrm>
            <a:off x="7886700" y="1638300"/>
            <a:ext cx="554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27" name="Text Box 143"/>
          <p:cNvSpPr txBox="1">
            <a:spLocks noChangeArrowheads="1"/>
          </p:cNvSpPr>
          <p:nvPr/>
        </p:nvSpPr>
        <p:spPr bwMode="auto">
          <a:xfrm>
            <a:off x="76200" y="39116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195728" name="Line 144"/>
          <p:cNvSpPr>
            <a:spLocks noChangeShapeType="1"/>
          </p:cNvSpPr>
          <p:nvPr/>
        </p:nvSpPr>
        <p:spPr bwMode="auto">
          <a:xfrm>
            <a:off x="5008563" y="1117600"/>
            <a:ext cx="4059237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30" name="Text Box 146"/>
          <p:cNvSpPr txBox="1">
            <a:spLocks noChangeArrowheads="1"/>
          </p:cNvSpPr>
          <p:nvPr/>
        </p:nvSpPr>
        <p:spPr bwMode="auto">
          <a:xfrm>
            <a:off x="4953000" y="2667000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Imperfect</a:t>
            </a:r>
            <a:endParaRPr lang="en-US"/>
          </a:p>
        </p:txBody>
      </p:sp>
      <p:sp>
        <p:nvSpPr>
          <p:cNvPr id="195731" name="Text Box 147"/>
          <p:cNvSpPr txBox="1">
            <a:spLocks noChangeArrowheads="1"/>
          </p:cNvSpPr>
          <p:nvPr/>
        </p:nvSpPr>
        <p:spPr bwMode="auto">
          <a:xfrm>
            <a:off x="4953000" y="30734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2nd Aorist</a:t>
            </a:r>
            <a:endParaRPr lang="en-US"/>
          </a:p>
        </p:txBody>
      </p:sp>
      <p:sp>
        <p:nvSpPr>
          <p:cNvPr id="195735" name="Line 151"/>
          <p:cNvSpPr>
            <a:spLocks noChangeShapeType="1"/>
          </p:cNvSpPr>
          <p:nvPr/>
        </p:nvSpPr>
        <p:spPr bwMode="auto">
          <a:xfrm>
            <a:off x="1655763" y="2679700"/>
            <a:ext cx="9858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36" name="Line 152"/>
          <p:cNvSpPr>
            <a:spLocks noChangeShapeType="1"/>
          </p:cNvSpPr>
          <p:nvPr/>
        </p:nvSpPr>
        <p:spPr bwMode="auto">
          <a:xfrm>
            <a:off x="1566863" y="2984500"/>
            <a:ext cx="1074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37" name="Line 153"/>
          <p:cNvSpPr>
            <a:spLocks noChangeShapeType="1"/>
          </p:cNvSpPr>
          <p:nvPr/>
        </p:nvSpPr>
        <p:spPr bwMode="auto">
          <a:xfrm>
            <a:off x="7878763" y="2743200"/>
            <a:ext cx="338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38" name="Line 154"/>
          <p:cNvSpPr>
            <a:spLocks noChangeShapeType="1"/>
          </p:cNvSpPr>
          <p:nvPr/>
        </p:nvSpPr>
        <p:spPr bwMode="auto">
          <a:xfrm>
            <a:off x="977900" y="3530600"/>
            <a:ext cx="397668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39" name="Line 155"/>
          <p:cNvSpPr>
            <a:spLocks noChangeShapeType="1"/>
          </p:cNvSpPr>
          <p:nvPr/>
        </p:nvSpPr>
        <p:spPr bwMode="auto">
          <a:xfrm>
            <a:off x="1744663" y="5816600"/>
            <a:ext cx="846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40" name="Line 156"/>
          <p:cNvSpPr>
            <a:spLocks noChangeShapeType="1"/>
          </p:cNvSpPr>
          <p:nvPr/>
        </p:nvSpPr>
        <p:spPr bwMode="auto">
          <a:xfrm>
            <a:off x="1655763" y="6134100"/>
            <a:ext cx="947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5741" name="Text Box 157"/>
          <p:cNvSpPr txBox="1">
            <a:spLocks noChangeArrowheads="1"/>
          </p:cNvSpPr>
          <p:nvPr/>
        </p:nvSpPr>
        <p:spPr bwMode="auto">
          <a:xfrm>
            <a:off x="6497638" y="31877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57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57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57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9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9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9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92" grpId="0"/>
      <p:bldP spid="195709" grpId="0" animBg="1"/>
      <p:bldP spid="195731" grpId="0"/>
      <p:bldP spid="1957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800"/>
            <a:ext cx="7772400" cy="457200"/>
          </a:xfrm>
        </p:spPr>
        <p:txBody>
          <a:bodyPr/>
          <a:lstStyle/>
          <a:p>
            <a:r>
              <a:rPr lang="en-US" sz="1600">
                <a:solidFill>
                  <a:schemeClr val="bg1"/>
                </a:solidFill>
                <a:latin typeface="Georgia" charset="0"/>
              </a:rPr>
              <a:t>GREEK 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“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INDICATIVE MODE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”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 VERBS FORMATION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7636" name="Line 4"/>
          <p:cNvSpPr>
            <a:spLocks noChangeShapeType="1"/>
          </p:cNvSpPr>
          <p:nvPr/>
        </p:nvSpPr>
        <p:spPr bwMode="auto">
          <a:xfrm>
            <a:off x="41275" y="485775"/>
            <a:ext cx="90090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990600" y="554038"/>
            <a:ext cx="396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  <a:endParaRPr lang="en-US" sz="1000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977900" y="490538"/>
            <a:ext cx="0" cy="6329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639" name="Line 7"/>
          <p:cNvSpPr>
            <a:spLocks noChangeShapeType="1"/>
          </p:cNvSpPr>
          <p:nvPr/>
        </p:nvSpPr>
        <p:spPr bwMode="auto">
          <a:xfrm>
            <a:off x="990600" y="800100"/>
            <a:ext cx="39687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640" name="Line 8"/>
          <p:cNvSpPr>
            <a:spLocks noChangeShapeType="1"/>
          </p:cNvSpPr>
          <p:nvPr/>
        </p:nvSpPr>
        <p:spPr bwMode="auto">
          <a:xfrm>
            <a:off x="977900" y="1117600"/>
            <a:ext cx="39703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76200" y="8001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197643" name="Line 11"/>
          <p:cNvSpPr>
            <a:spLocks noChangeShapeType="1"/>
          </p:cNvSpPr>
          <p:nvPr/>
        </p:nvSpPr>
        <p:spPr bwMode="auto">
          <a:xfrm>
            <a:off x="228600" y="2197100"/>
            <a:ext cx="46482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644" name="Text Box 12"/>
          <p:cNvSpPr txBox="1">
            <a:spLocks noChangeArrowheads="1"/>
          </p:cNvSpPr>
          <p:nvPr/>
        </p:nvSpPr>
        <p:spPr bwMode="auto">
          <a:xfrm>
            <a:off x="10255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7645" name="Text Box 13"/>
          <p:cNvSpPr txBox="1">
            <a:spLocks noChangeArrowheads="1"/>
          </p:cNvSpPr>
          <p:nvPr/>
        </p:nvSpPr>
        <p:spPr bwMode="auto">
          <a:xfrm>
            <a:off x="989013" y="11826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7646" name="Text Box 14"/>
          <p:cNvSpPr txBox="1">
            <a:spLocks noChangeArrowheads="1"/>
          </p:cNvSpPr>
          <p:nvPr/>
        </p:nvSpPr>
        <p:spPr bwMode="auto">
          <a:xfrm>
            <a:off x="968375" y="14922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7647" name="Text Box 15"/>
          <p:cNvSpPr txBox="1">
            <a:spLocks noChangeArrowheads="1"/>
          </p:cNvSpPr>
          <p:nvPr/>
        </p:nvSpPr>
        <p:spPr bwMode="auto">
          <a:xfrm>
            <a:off x="968375" y="18113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7648" name="Line 16"/>
          <p:cNvSpPr>
            <a:spLocks noChangeShapeType="1"/>
          </p:cNvSpPr>
          <p:nvPr/>
        </p:nvSpPr>
        <p:spPr bwMode="auto">
          <a:xfrm>
            <a:off x="1816100" y="815975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649" name="Text Box 17"/>
          <p:cNvSpPr txBox="1">
            <a:spLocks noChangeArrowheads="1"/>
          </p:cNvSpPr>
          <p:nvPr/>
        </p:nvSpPr>
        <p:spPr bwMode="auto">
          <a:xfrm>
            <a:off x="9858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7650" name="Text Box 18"/>
          <p:cNvSpPr txBox="1">
            <a:spLocks noChangeArrowheads="1"/>
          </p:cNvSpPr>
          <p:nvPr/>
        </p:nvSpPr>
        <p:spPr bwMode="auto">
          <a:xfrm>
            <a:off x="9652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7651" name="Text Box 19"/>
          <p:cNvSpPr txBox="1">
            <a:spLocks noChangeArrowheads="1"/>
          </p:cNvSpPr>
          <p:nvPr/>
        </p:nvSpPr>
        <p:spPr bwMode="auto">
          <a:xfrm>
            <a:off x="965200" y="31623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ουσι(ν)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7652" name="Text Box 20"/>
          <p:cNvSpPr txBox="1">
            <a:spLocks noChangeArrowheads="1"/>
          </p:cNvSpPr>
          <p:nvPr/>
        </p:nvSpPr>
        <p:spPr bwMode="auto">
          <a:xfrm>
            <a:off x="977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n-US" sz="1400"/>
          </a:p>
        </p:txBody>
      </p:sp>
      <p:sp>
        <p:nvSpPr>
          <p:cNvPr id="197653" name="Text Box 21"/>
          <p:cNvSpPr txBox="1">
            <a:spLocks noChangeArrowheads="1"/>
          </p:cNvSpPr>
          <p:nvPr/>
        </p:nvSpPr>
        <p:spPr bwMode="auto">
          <a:xfrm>
            <a:off x="546100" y="36449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 &amp; PASSIVE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</a:p>
        </p:txBody>
      </p:sp>
      <p:sp>
        <p:nvSpPr>
          <p:cNvPr id="197654" name="Line 22"/>
          <p:cNvSpPr>
            <a:spLocks noChangeShapeType="1"/>
          </p:cNvSpPr>
          <p:nvPr/>
        </p:nvSpPr>
        <p:spPr bwMode="auto">
          <a:xfrm>
            <a:off x="1752600" y="3886200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655" name="Line 23"/>
          <p:cNvSpPr>
            <a:spLocks noChangeShapeType="1"/>
          </p:cNvSpPr>
          <p:nvPr/>
        </p:nvSpPr>
        <p:spPr bwMode="auto">
          <a:xfrm>
            <a:off x="965200" y="4241800"/>
            <a:ext cx="39830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656" name="Line 24"/>
          <p:cNvSpPr>
            <a:spLocks noChangeShapeType="1"/>
          </p:cNvSpPr>
          <p:nvPr/>
        </p:nvSpPr>
        <p:spPr bwMode="auto">
          <a:xfrm>
            <a:off x="977900" y="3886200"/>
            <a:ext cx="39814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657" name="Text Box 25"/>
          <p:cNvSpPr txBox="1">
            <a:spLocks noChangeArrowheads="1"/>
          </p:cNvSpPr>
          <p:nvPr/>
        </p:nvSpPr>
        <p:spPr bwMode="auto">
          <a:xfrm>
            <a:off x="9779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n-US" sz="1400"/>
          </a:p>
        </p:txBody>
      </p:sp>
      <p:sp>
        <p:nvSpPr>
          <p:cNvPr id="197658" name="Text Box 26"/>
          <p:cNvSpPr txBox="1">
            <a:spLocks noChangeArrowheads="1"/>
          </p:cNvSpPr>
          <p:nvPr/>
        </p:nvSpPr>
        <p:spPr bwMode="auto">
          <a:xfrm>
            <a:off x="10255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7659" name="Text Box 27"/>
          <p:cNvSpPr txBox="1">
            <a:spLocks noChangeArrowheads="1"/>
          </p:cNvSpPr>
          <p:nvPr/>
        </p:nvSpPr>
        <p:spPr bwMode="auto">
          <a:xfrm>
            <a:off x="989013" y="4319588"/>
            <a:ext cx="992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7660" name="Text Box 28"/>
          <p:cNvSpPr txBox="1">
            <a:spLocks noChangeArrowheads="1"/>
          </p:cNvSpPr>
          <p:nvPr/>
        </p:nvSpPr>
        <p:spPr bwMode="auto">
          <a:xfrm>
            <a:off x="968375" y="46164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ῃ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7661" name="Text Box 29"/>
          <p:cNvSpPr txBox="1">
            <a:spLocks noChangeArrowheads="1"/>
          </p:cNvSpPr>
          <p:nvPr/>
        </p:nvSpPr>
        <p:spPr bwMode="auto">
          <a:xfrm>
            <a:off x="9683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197662" name="Text Box 30"/>
          <p:cNvSpPr txBox="1">
            <a:spLocks noChangeArrowheads="1"/>
          </p:cNvSpPr>
          <p:nvPr/>
        </p:nvSpPr>
        <p:spPr bwMode="auto">
          <a:xfrm>
            <a:off x="9731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7663" name="Text Box 31"/>
          <p:cNvSpPr txBox="1">
            <a:spLocks noChangeArrowheads="1"/>
          </p:cNvSpPr>
          <p:nvPr/>
        </p:nvSpPr>
        <p:spPr bwMode="auto">
          <a:xfrm>
            <a:off x="965200" y="59801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197664" name="Text Box 32"/>
          <p:cNvSpPr txBox="1">
            <a:spLocks noChangeArrowheads="1"/>
          </p:cNvSpPr>
          <p:nvPr/>
        </p:nvSpPr>
        <p:spPr bwMode="auto">
          <a:xfrm>
            <a:off x="9652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7665" name="Line 33"/>
          <p:cNvSpPr>
            <a:spLocks noChangeShapeType="1"/>
          </p:cNvSpPr>
          <p:nvPr/>
        </p:nvSpPr>
        <p:spPr bwMode="auto">
          <a:xfrm>
            <a:off x="25146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666" name="Line 34"/>
          <p:cNvSpPr>
            <a:spLocks noChangeShapeType="1"/>
          </p:cNvSpPr>
          <p:nvPr/>
        </p:nvSpPr>
        <p:spPr bwMode="auto">
          <a:xfrm>
            <a:off x="24892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667" name="Line 35"/>
          <p:cNvSpPr>
            <a:spLocks noChangeShapeType="1"/>
          </p:cNvSpPr>
          <p:nvPr/>
        </p:nvSpPr>
        <p:spPr bwMode="auto">
          <a:xfrm>
            <a:off x="33274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668" name="Line 36"/>
          <p:cNvSpPr>
            <a:spLocks noChangeShapeType="1"/>
          </p:cNvSpPr>
          <p:nvPr/>
        </p:nvSpPr>
        <p:spPr bwMode="auto">
          <a:xfrm>
            <a:off x="33274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669" name="Line 37"/>
          <p:cNvSpPr>
            <a:spLocks noChangeShapeType="1"/>
          </p:cNvSpPr>
          <p:nvPr/>
        </p:nvSpPr>
        <p:spPr bwMode="auto">
          <a:xfrm>
            <a:off x="215900" y="5359400"/>
            <a:ext cx="4699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670" name="Text Box 38"/>
          <p:cNvSpPr txBox="1">
            <a:spLocks noChangeArrowheads="1"/>
          </p:cNvSpPr>
          <p:nvPr/>
        </p:nvSpPr>
        <p:spPr bwMode="auto">
          <a:xfrm>
            <a:off x="2501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3</a:t>
            </a:r>
            <a:endParaRPr lang="en-US" sz="1400"/>
          </a:p>
        </p:txBody>
      </p:sp>
      <p:sp>
        <p:nvSpPr>
          <p:cNvPr id="197671" name="Text Box 39"/>
          <p:cNvSpPr txBox="1">
            <a:spLocks noChangeArrowheads="1"/>
          </p:cNvSpPr>
          <p:nvPr/>
        </p:nvSpPr>
        <p:spPr bwMode="auto">
          <a:xfrm>
            <a:off x="28670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7672" name="Text Box 40"/>
          <p:cNvSpPr txBox="1">
            <a:spLocks noChangeArrowheads="1"/>
          </p:cNvSpPr>
          <p:nvPr/>
        </p:nvSpPr>
        <p:spPr bwMode="auto">
          <a:xfrm>
            <a:off x="25892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7673" name="Text Box 41"/>
          <p:cNvSpPr txBox="1">
            <a:spLocks noChangeArrowheads="1"/>
          </p:cNvSpPr>
          <p:nvPr/>
        </p:nvSpPr>
        <p:spPr bwMode="auto">
          <a:xfrm>
            <a:off x="25685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7674" name="Text Box 42"/>
          <p:cNvSpPr txBox="1">
            <a:spLocks noChangeArrowheads="1"/>
          </p:cNvSpPr>
          <p:nvPr/>
        </p:nvSpPr>
        <p:spPr bwMode="auto">
          <a:xfrm>
            <a:off x="25685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7675" name="Text Box 43"/>
          <p:cNvSpPr txBox="1">
            <a:spLocks noChangeArrowheads="1"/>
          </p:cNvSpPr>
          <p:nvPr/>
        </p:nvSpPr>
        <p:spPr bwMode="auto">
          <a:xfrm>
            <a:off x="2578100" y="2540000"/>
            <a:ext cx="1223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7676" name="Text Box 44"/>
          <p:cNvSpPr txBox="1">
            <a:spLocks noChangeArrowheads="1"/>
          </p:cNvSpPr>
          <p:nvPr/>
        </p:nvSpPr>
        <p:spPr bwMode="auto">
          <a:xfrm>
            <a:off x="25654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7677" name="Text Box 45"/>
          <p:cNvSpPr txBox="1">
            <a:spLocks noChangeArrowheads="1"/>
          </p:cNvSpPr>
          <p:nvPr/>
        </p:nvSpPr>
        <p:spPr bwMode="auto">
          <a:xfrm>
            <a:off x="25654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7678" name="Text Box 46"/>
          <p:cNvSpPr txBox="1">
            <a:spLocks noChangeArrowheads="1"/>
          </p:cNvSpPr>
          <p:nvPr/>
        </p:nvSpPr>
        <p:spPr bwMode="auto">
          <a:xfrm>
            <a:off x="24765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4</a:t>
            </a:r>
            <a:endParaRPr lang="en-US" sz="1400"/>
          </a:p>
        </p:txBody>
      </p:sp>
      <p:sp>
        <p:nvSpPr>
          <p:cNvPr id="197679" name="Text Box 47"/>
          <p:cNvSpPr txBox="1">
            <a:spLocks noChangeArrowheads="1"/>
          </p:cNvSpPr>
          <p:nvPr/>
        </p:nvSpPr>
        <p:spPr bwMode="auto">
          <a:xfrm>
            <a:off x="28670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7680" name="Text Box 48"/>
          <p:cNvSpPr txBox="1">
            <a:spLocks noChangeArrowheads="1"/>
          </p:cNvSpPr>
          <p:nvPr/>
        </p:nvSpPr>
        <p:spPr bwMode="auto">
          <a:xfrm>
            <a:off x="2525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ομην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7681" name="Text Box 49"/>
          <p:cNvSpPr txBox="1">
            <a:spLocks noChangeArrowheads="1"/>
          </p:cNvSpPr>
          <p:nvPr/>
        </p:nvSpPr>
        <p:spPr bwMode="auto">
          <a:xfrm>
            <a:off x="2505075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7682" name="Text Box 50"/>
          <p:cNvSpPr txBox="1">
            <a:spLocks noChangeArrowheads="1"/>
          </p:cNvSpPr>
          <p:nvPr/>
        </p:nvSpPr>
        <p:spPr bwMode="auto">
          <a:xfrm>
            <a:off x="2505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ετο</a:t>
            </a:r>
          </a:p>
        </p:txBody>
      </p:sp>
      <p:sp>
        <p:nvSpPr>
          <p:cNvPr id="197683" name="Text Box 51"/>
          <p:cNvSpPr txBox="1">
            <a:spLocks noChangeArrowheads="1"/>
          </p:cNvSpPr>
          <p:nvPr/>
        </p:nvSpPr>
        <p:spPr bwMode="auto">
          <a:xfrm>
            <a:off x="25098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7684" name="Text Box 52"/>
          <p:cNvSpPr txBox="1">
            <a:spLocks noChangeArrowheads="1"/>
          </p:cNvSpPr>
          <p:nvPr/>
        </p:nvSpPr>
        <p:spPr bwMode="auto">
          <a:xfrm>
            <a:off x="2501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197685" name="Text Box 53"/>
          <p:cNvSpPr txBox="1">
            <a:spLocks noChangeArrowheads="1"/>
          </p:cNvSpPr>
          <p:nvPr/>
        </p:nvSpPr>
        <p:spPr bwMode="auto">
          <a:xfrm>
            <a:off x="2501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7696" name="Text Box 64"/>
          <p:cNvSpPr txBox="1">
            <a:spLocks noChangeArrowheads="1"/>
          </p:cNvSpPr>
          <p:nvPr/>
        </p:nvSpPr>
        <p:spPr bwMode="auto">
          <a:xfrm>
            <a:off x="37052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7724" name="Text Box 92"/>
          <p:cNvSpPr txBox="1">
            <a:spLocks noChangeArrowheads="1"/>
          </p:cNvSpPr>
          <p:nvPr/>
        </p:nvSpPr>
        <p:spPr bwMode="auto">
          <a:xfrm>
            <a:off x="4902200" y="1443038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b="1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Present</a:t>
            </a:r>
            <a:r>
              <a:rPr lang="en-US" sz="900">
                <a:solidFill>
                  <a:schemeClr val="bg1"/>
                </a:solidFill>
                <a:latin typeface="Palatino Linotype" charset="0"/>
              </a:rPr>
              <a:t> </a:t>
            </a:r>
            <a:endParaRPr lang="en-US"/>
          </a:p>
        </p:txBody>
      </p:sp>
      <p:sp>
        <p:nvSpPr>
          <p:cNvPr id="197725" name="Line 93"/>
          <p:cNvSpPr>
            <a:spLocks noChangeShapeType="1"/>
          </p:cNvSpPr>
          <p:nvPr/>
        </p:nvSpPr>
        <p:spPr bwMode="auto">
          <a:xfrm>
            <a:off x="4991100" y="482600"/>
            <a:ext cx="0" cy="6329363"/>
          </a:xfrm>
          <a:prstGeom prst="line">
            <a:avLst/>
          </a:prstGeom>
          <a:noFill/>
          <a:ln w="47625" cmpd="thickThin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26" name="Text Box 94"/>
          <p:cNvSpPr txBox="1">
            <a:spLocks noChangeArrowheads="1"/>
          </p:cNvSpPr>
          <p:nvPr/>
        </p:nvSpPr>
        <p:spPr bwMode="auto">
          <a:xfrm>
            <a:off x="5753100" y="86360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</a:t>
            </a:r>
          </a:p>
        </p:txBody>
      </p:sp>
      <p:sp>
        <p:nvSpPr>
          <p:cNvPr id="197727" name="Text Box 95"/>
          <p:cNvSpPr txBox="1">
            <a:spLocks noChangeArrowheads="1"/>
          </p:cNvSpPr>
          <p:nvPr/>
        </p:nvSpPr>
        <p:spPr bwMode="auto">
          <a:xfrm>
            <a:off x="6870700" y="863600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</a:t>
            </a:r>
          </a:p>
        </p:txBody>
      </p:sp>
      <p:sp>
        <p:nvSpPr>
          <p:cNvPr id="197728" name="Text Box 96"/>
          <p:cNvSpPr txBox="1">
            <a:spLocks noChangeArrowheads="1"/>
          </p:cNvSpPr>
          <p:nvPr/>
        </p:nvSpPr>
        <p:spPr bwMode="auto">
          <a:xfrm>
            <a:off x="7848600" y="863600"/>
            <a:ext cx="1206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Passive</a:t>
            </a:r>
          </a:p>
        </p:txBody>
      </p:sp>
      <p:sp>
        <p:nvSpPr>
          <p:cNvPr id="197729" name="Text Box 97"/>
          <p:cNvSpPr txBox="1">
            <a:spLocks noChangeArrowheads="1"/>
          </p:cNvSpPr>
          <p:nvPr/>
        </p:nvSpPr>
        <p:spPr bwMode="auto">
          <a:xfrm>
            <a:off x="6061075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7730" name="Line 98"/>
          <p:cNvSpPr>
            <a:spLocks noChangeShapeType="1"/>
          </p:cNvSpPr>
          <p:nvPr/>
        </p:nvSpPr>
        <p:spPr bwMode="auto">
          <a:xfrm>
            <a:off x="5703888" y="490538"/>
            <a:ext cx="0" cy="46783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31" name="Text Box 99"/>
          <p:cNvSpPr txBox="1">
            <a:spLocks noChangeArrowheads="1"/>
          </p:cNvSpPr>
          <p:nvPr/>
        </p:nvSpPr>
        <p:spPr bwMode="auto">
          <a:xfrm>
            <a:off x="7073900" y="155257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7732" name="Text Box 100"/>
          <p:cNvSpPr txBox="1">
            <a:spLocks noChangeArrowheads="1"/>
          </p:cNvSpPr>
          <p:nvPr/>
        </p:nvSpPr>
        <p:spPr bwMode="auto">
          <a:xfrm>
            <a:off x="8280400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7733" name="Text Box 101"/>
          <p:cNvSpPr txBox="1">
            <a:spLocks noChangeArrowheads="1"/>
          </p:cNvSpPr>
          <p:nvPr/>
        </p:nvSpPr>
        <p:spPr bwMode="auto">
          <a:xfrm>
            <a:off x="5892800" y="2108200"/>
            <a:ext cx="927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</a:p>
        </p:txBody>
      </p:sp>
      <p:sp>
        <p:nvSpPr>
          <p:cNvPr id="197734" name="Text Box 102"/>
          <p:cNvSpPr txBox="1">
            <a:spLocks noChangeArrowheads="1"/>
          </p:cNvSpPr>
          <p:nvPr/>
        </p:nvSpPr>
        <p:spPr bwMode="auto">
          <a:xfrm>
            <a:off x="6845300" y="2111375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197736" name="Text Box 104"/>
          <p:cNvSpPr txBox="1">
            <a:spLocks noChangeArrowheads="1"/>
          </p:cNvSpPr>
          <p:nvPr/>
        </p:nvSpPr>
        <p:spPr bwMode="auto">
          <a:xfrm>
            <a:off x="5486400" y="26543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197737" name="Text Box 105"/>
          <p:cNvSpPr txBox="1">
            <a:spLocks noChangeArrowheads="1"/>
          </p:cNvSpPr>
          <p:nvPr/>
        </p:nvSpPr>
        <p:spPr bwMode="auto">
          <a:xfrm>
            <a:off x="6491288" y="265747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197738" name="Text Box 106"/>
          <p:cNvSpPr txBox="1">
            <a:spLocks noChangeArrowheads="1"/>
          </p:cNvSpPr>
          <p:nvPr/>
        </p:nvSpPr>
        <p:spPr bwMode="auto">
          <a:xfrm>
            <a:off x="7705725" y="26511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197739" name="Text Box 107"/>
          <p:cNvSpPr txBox="1">
            <a:spLocks noChangeArrowheads="1"/>
          </p:cNvSpPr>
          <p:nvPr/>
        </p:nvSpPr>
        <p:spPr bwMode="auto">
          <a:xfrm>
            <a:off x="5487988" y="31845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ιδ)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197740" name="Text Box 108"/>
          <p:cNvSpPr txBox="1">
            <a:spLocks noChangeArrowheads="1"/>
          </p:cNvSpPr>
          <p:nvPr/>
        </p:nvSpPr>
        <p:spPr bwMode="auto">
          <a:xfrm>
            <a:off x="6497638" y="31877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197751" name="Line 119"/>
          <p:cNvSpPr>
            <a:spLocks noChangeShapeType="1"/>
          </p:cNvSpPr>
          <p:nvPr/>
        </p:nvSpPr>
        <p:spPr bwMode="auto">
          <a:xfrm flipH="1">
            <a:off x="6888163" y="812800"/>
            <a:ext cx="7937" cy="43561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52" name="Line 120"/>
          <p:cNvSpPr>
            <a:spLocks noChangeShapeType="1"/>
          </p:cNvSpPr>
          <p:nvPr/>
        </p:nvSpPr>
        <p:spPr bwMode="auto">
          <a:xfrm flipH="1">
            <a:off x="7829550" y="812800"/>
            <a:ext cx="7938" cy="43815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53" name="Line 121"/>
          <p:cNvSpPr>
            <a:spLocks noChangeShapeType="1"/>
          </p:cNvSpPr>
          <p:nvPr/>
        </p:nvSpPr>
        <p:spPr bwMode="auto">
          <a:xfrm>
            <a:off x="5003800" y="19431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54" name="Line 122"/>
          <p:cNvSpPr>
            <a:spLocks noChangeShapeType="1"/>
          </p:cNvSpPr>
          <p:nvPr/>
        </p:nvSpPr>
        <p:spPr bwMode="auto">
          <a:xfrm>
            <a:off x="5003800" y="2463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55" name="Line 123"/>
          <p:cNvSpPr>
            <a:spLocks noChangeShapeType="1"/>
          </p:cNvSpPr>
          <p:nvPr/>
        </p:nvSpPr>
        <p:spPr bwMode="auto">
          <a:xfrm>
            <a:off x="5003800" y="29972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56" name="Line 124"/>
          <p:cNvSpPr>
            <a:spLocks noChangeShapeType="1"/>
          </p:cNvSpPr>
          <p:nvPr/>
        </p:nvSpPr>
        <p:spPr bwMode="auto">
          <a:xfrm>
            <a:off x="5016500" y="3530600"/>
            <a:ext cx="40386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59" name="Text Box 127"/>
          <p:cNvSpPr txBox="1">
            <a:spLocks noChangeArrowheads="1"/>
          </p:cNvSpPr>
          <p:nvPr/>
        </p:nvSpPr>
        <p:spPr bwMode="auto">
          <a:xfrm>
            <a:off x="4902200" y="8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TENSE</a:t>
            </a:r>
          </a:p>
        </p:txBody>
      </p:sp>
      <p:sp>
        <p:nvSpPr>
          <p:cNvPr id="197760" name="Line 128"/>
          <p:cNvSpPr>
            <a:spLocks noChangeShapeType="1"/>
          </p:cNvSpPr>
          <p:nvPr/>
        </p:nvSpPr>
        <p:spPr bwMode="auto">
          <a:xfrm>
            <a:off x="5702300" y="800100"/>
            <a:ext cx="33591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61" name="Line 129"/>
          <p:cNvSpPr>
            <a:spLocks noChangeShapeType="1"/>
          </p:cNvSpPr>
          <p:nvPr/>
        </p:nvSpPr>
        <p:spPr bwMode="auto">
          <a:xfrm>
            <a:off x="5010150" y="5194300"/>
            <a:ext cx="40449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62" name="Text Box 130"/>
          <p:cNvSpPr txBox="1">
            <a:spLocks noChangeArrowheads="1"/>
          </p:cNvSpPr>
          <p:nvPr/>
        </p:nvSpPr>
        <p:spPr bwMode="auto">
          <a:xfrm>
            <a:off x="5715000" y="558800"/>
            <a:ext cx="3352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VOICE</a:t>
            </a:r>
          </a:p>
        </p:txBody>
      </p:sp>
      <p:sp>
        <p:nvSpPr>
          <p:cNvPr id="197770" name="Line 138"/>
          <p:cNvSpPr>
            <a:spLocks noChangeShapeType="1"/>
          </p:cNvSpPr>
          <p:nvPr/>
        </p:nvSpPr>
        <p:spPr bwMode="auto">
          <a:xfrm flipH="1">
            <a:off x="3017838" y="13081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71" name="Line 139"/>
          <p:cNvSpPr>
            <a:spLocks noChangeShapeType="1"/>
          </p:cNvSpPr>
          <p:nvPr/>
        </p:nvSpPr>
        <p:spPr bwMode="auto">
          <a:xfrm flipH="1">
            <a:off x="3017838" y="3302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72" name="Line 140"/>
          <p:cNvSpPr>
            <a:spLocks noChangeShapeType="1"/>
          </p:cNvSpPr>
          <p:nvPr/>
        </p:nvSpPr>
        <p:spPr bwMode="auto">
          <a:xfrm>
            <a:off x="3251200" y="1308100"/>
            <a:ext cx="0" cy="19939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73" name="Line 141"/>
          <p:cNvSpPr>
            <a:spLocks noChangeShapeType="1"/>
          </p:cNvSpPr>
          <p:nvPr/>
        </p:nvSpPr>
        <p:spPr bwMode="auto">
          <a:xfrm>
            <a:off x="7886700" y="1638300"/>
            <a:ext cx="554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74" name="Text Box 142"/>
          <p:cNvSpPr txBox="1">
            <a:spLocks noChangeArrowheads="1"/>
          </p:cNvSpPr>
          <p:nvPr/>
        </p:nvSpPr>
        <p:spPr bwMode="auto">
          <a:xfrm>
            <a:off x="76200" y="39116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197775" name="Line 143"/>
          <p:cNvSpPr>
            <a:spLocks noChangeShapeType="1"/>
          </p:cNvSpPr>
          <p:nvPr/>
        </p:nvSpPr>
        <p:spPr bwMode="auto">
          <a:xfrm>
            <a:off x="5008563" y="1117600"/>
            <a:ext cx="4059237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76" name="Text Box 144"/>
          <p:cNvSpPr txBox="1">
            <a:spLocks noChangeArrowheads="1"/>
          </p:cNvSpPr>
          <p:nvPr/>
        </p:nvSpPr>
        <p:spPr bwMode="auto">
          <a:xfrm>
            <a:off x="5054600" y="21209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Future</a:t>
            </a:r>
            <a:endParaRPr lang="en-US" sz="9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97777" name="Text Box 145"/>
          <p:cNvSpPr txBox="1">
            <a:spLocks noChangeArrowheads="1"/>
          </p:cNvSpPr>
          <p:nvPr/>
        </p:nvSpPr>
        <p:spPr bwMode="auto">
          <a:xfrm>
            <a:off x="4953000" y="2667000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Imperfect</a:t>
            </a:r>
            <a:endParaRPr lang="en-US"/>
          </a:p>
        </p:txBody>
      </p:sp>
      <p:sp>
        <p:nvSpPr>
          <p:cNvPr id="197778" name="Text Box 146"/>
          <p:cNvSpPr txBox="1">
            <a:spLocks noChangeArrowheads="1"/>
          </p:cNvSpPr>
          <p:nvPr/>
        </p:nvSpPr>
        <p:spPr bwMode="auto">
          <a:xfrm>
            <a:off x="4953000" y="30734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2nd Aorist</a:t>
            </a:r>
            <a:endParaRPr lang="en-US"/>
          </a:p>
        </p:txBody>
      </p:sp>
      <p:sp>
        <p:nvSpPr>
          <p:cNvPr id="197782" name="Line 150"/>
          <p:cNvSpPr>
            <a:spLocks noChangeShapeType="1"/>
          </p:cNvSpPr>
          <p:nvPr/>
        </p:nvSpPr>
        <p:spPr bwMode="auto">
          <a:xfrm>
            <a:off x="1655763" y="2679700"/>
            <a:ext cx="9858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83" name="Line 151"/>
          <p:cNvSpPr>
            <a:spLocks noChangeShapeType="1"/>
          </p:cNvSpPr>
          <p:nvPr/>
        </p:nvSpPr>
        <p:spPr bwMode="auto">
          <a:xfrm>
            <a:off x="1566863" y="2984500"/>
            <a:ext cx="1074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84" name="Line 152"/>
          <p:cNvSpPr>
            <a:spLocks noChangeShapeType="1"/>
          </p:cNvSpPr>
          <p:nvPr/>
        </p:nvSpPr>
        <p:spPr bwMode="auto">
          <a:xfrm>
            <a:off x="7878763" y="2743200"/>
            <a:ext cx="338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85" name="Line 153"/>
          <p:cNvSpPr>
            <a:spLocks noChangeShapeType="1"/>
          </p:cNvSpPr>
          <p:nvPr/>
        </p:nvSpPr>
        <p:spPr bwMode="auto">
          <a:xfrm>
            <a:off x="977900" y="3530600"/>
            <a:ext cx="397668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86" name="Line 154"/>
          <p:cNvSpPr>
            <a:spLocks noChangeShapeType="1"/>
          </p:cNvSpPr>
          <p:nvPr/>
        </p:nvSpPr>
        <p:spPr bwMode="auto">
          <a:xfrm>
            <a:off x="1744663" y="5816600"/>
            <a:ext cx="846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7787" name="Line 155"/>
          <p:cNvSpPr>
            <a:spLocks noChangeShapeType="1"/>
          </p:cNvSpPr>
          <p:nvPr/>
        </p:nvSpPr>
        <p:spPr bwMode="auto">
          <a:xfrm>
            <a:off x="1655763" y="6134100"/>
            <a:ext cx="947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7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7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7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9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9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733" grpId="0"/>
      <p:bldP spid="197734" grpId="0"/>
      <p:bldP spid="1977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800"/>
            <a:ext cx="7772400" cy="457200"/>
          </a:xfrm>
        </p:spPr>
        <p:txBody>
          <a:bodyPr/>
          <a:lstStyle/>
          <a:p>
            <a:r>
              <a:rPr lang="en-US" sz="1600">
                <a:solidFill>
                  <a:schemeClr val="bg1"/>
                </a:solidFill>
                <a:latin typeface="Georgia" charset="0"/>
              </a:rPr>
              <a:t>GREEK 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“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INDICATIVE MODE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”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 VERBS FORMATION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9684" name="Line 4"/>
          <p:cNvSpPr>
            <a:spLocks noChangeShapeType="1"/>
          </p:cNvSpPr>
          <p:nvPr/>
        </p:nvSpPr>
        <p:spPr bwMode="auto">
          <a:xfrm>
            <a:off x="41275" y="485775"/>
            <a:ext cx="90090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990600" y="554038"/>
            <a:ext cx="396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  <a:endParaRPr lang="en-US" sz="1000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199686" name="Line 6"/>
          <p:cNvSpPr>
            <a:spLocks noChangeShapeType="1"/>
          </p:cNvSpPr>
          <p:nvPr/>
        </p:nvSpPr>
        <p:spPr bwMode="auto">
          <a:xfrm>
            <a:off x="977900" y="490538"/>
            <a:ext cx="0" cy="6329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687" name="Line 7"/>
          <p:cNvSpPr>
            <a:spLocks noChangeShapeType="1"/>
          </p:cNvSpPr>
          <p:nvPr/>
        </p:nvSpPr>
        <p:spPr bwMode="auto">
          <a:xfrm>
            <a:off x="990600" y="800100"/>
            <a:ext cx="39687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688" name="Line 8"/>
          <p:cNvSpPr>
            <a:spLocks noChangeShapeType="1"/>
          </p:cNvSpPr>
          <p:nvPr/>
        </p:nvSpPr>
        <p:spPr bwMode="auto">
          <a:xfrm>
            <a:off x="977900" y="1117600"/>
            <a:ext cx="39703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689" name="Text Box 9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76200" y="8001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199691" name="Line 11"/>
          <p:cNvSpPr>
            <a:spLocks noChangeShapeType="1"/>
          </p:cNvSpPr>
          <p:nvPr/>
        </p:nvSpPr>
        <p:spPr bwMode="auto">
          <a:xfrm>
            <a:off x="228600" y="2197100"/>
            <a:ext cx="46482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692" name="Text Box 12"/>
          <p:cNvSpPr txBox="1">
            <a:spLocks noChangeArrowheads="1"/>
          </p:cNvSpPr>
          <p:nvPr/>
        </p:nvSpPr>
        <p:spPr bwMode="auto">
          <a:xfrm>
            <a:off x="10255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9693" name="Text Box 13"/>
          <p:cNvSpPr txBox="1">
            <a:spLocks noChangeArrowheads="1"/>
          </p:cNvSpPr>
          <p:nvPr/>
        </p:nvSpPr>
        <p:spPr bwMode="auto">
          <a:xfrm>
            <a:off x="989013" y="11826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694" name="Text Box 14"/>
          <p:cNvSpPr txBox="1">
            <a:spLocks noChangeArrowheads="1"/>
          </p:cNvSpPr>
          <p:nvPr/>
        </p:nvSpPr>
        <p:spPr bwMode="auto">
          <a:xfrm>
            <a:off x="968375" y="14922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968375" y="18113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696" name="Line 16"/>
          <p:cNvSpPr>
            <a:spLocks noChangeShapeType="1"/>
          </p:cNvSpPr>
          <p:nvPr/>
        </p:nvSpPr>
        <p:spPr bwMode="auto">
          <a:xfrm>
            <a:off x="1816100" y="815975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9858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698" name="Text Box 18"/>
          <p:cNvSpPr txBox="1">
            <a:spLocks noChangeArrowheads="1"/>
          </p:cNvSpPr>
          <p:nvPr/>
        </p:nvSpPr>
        <p:spPr bwMode="auto">
          <a:xfrm>
            <a:off x="9652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699" name="Text Box 19"/>
          <p:cNvSpPr txBox="1">
            <a:spLocks noChangeArrowheads="1"/>
          </p:cNvSpPr>
          <p:nvPr/>
        </p:nvSpPr>
        <p:spPr bwMode="auto">
          <a:xfrm>
            <a:off x="965200" y="31623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ουσι(ν)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9700" name="Text Box 20"/>
          <p:cNvSpPr txBox="1">
            <a:spLocks noChangeArrowheads="1"/>
          </p:cNvSpPr>
          <p:nvPr/>
        </p:nvSpPr>
        <p:spPr bwMode="auto">
          <a:xfrm>
            <a:off x="977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n-US" sz="1400"/>
          </a:p>
        </p:txBody>
      </p:sp>
      <p:sp>
        <p:nvSpPr>
          <p:cNvPr id="199701" name="Text Box 21"/>
          <p:cNvSpPr txBox="1">
            <a:spLocks noChangeArrowheads="1"/>
          </p:cNvSpPr>
          <p:nvPr/>
        </p:nvSpPr>
        <p:spPr bwMode="auto">
          <a:xfrm>
            <a:off x="546100" y="36449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 &amp; PASSIVE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</a:p>
        </p:txBody>
      </p:sp>
      <p:sp>
        <p:nvSpPr>
          <p:cNvPr id="199702" name="Line 22"/>
          <p:cNvSpPr>
            <a:spLocks noChangeShapeType="1"/>
          </p:cNvSpPr>
          <p:nvPr/>
        </p:nvSpPr>
        <p:spPr bwMode="auto">
          <a:xfrm>
            <a:off x="1752600" y="3886200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703" name="Line 23"/>
          <p:cNvSpPr>
            <a:spLocks noChangeShapeType="1"/>
          </p:cNvSpPr>
          <p:nvPr/>
        </p:nvSpPr>
        <p:spPr bwMode="auto">
          <a:xfrm>
            <a:off x="965200" y="4241800"/>
            <a:ext cx="39830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704" name="Line 24"/>
          <p:cNvSpPr>
            <a:spLocks noChangeShapeType="1"/>
          </p:cNvSpPr>
          <p:nvPr/>
        </p:nvSpPr>
        <p:spPr bwMode="auto">
          <a:xfrm>
            <a:off x="977900" y="3886200"/>
            <a:ext cx="39814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705" name="Text Box 25"/>
          <p:cNvSpPr txBox="1">
            <a:spLocks noChangeArrowheads="1"/>
          </p:cNvSpPr>
          <p:nvPr/>
        </p:nvSpPr>
        <p:spPr bwMode="auto">
          <a:xfrm>
            <a:off x="9779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n-US" sz="1400"/>
          </a:p>
        </p:txBody>
      </p:sp>
      <p:sp>
        <p:nvSpPr>
          <p:cNvPr id="199706" name="Text Box 26"/>
          <p:cNvSpPr txBox="1">
            <a:spLocks noChangeArrowheads="1"/>
          </p:cNvSpPr>
          <p:nvPr/>
        </p:nvSpPr>
        <p:spPr bwMode="auto">
          <a:xfrm>
            <a:off x="10255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9707" name="Text Box 27"/>
          <p:cNvSpPr txBox="1">
            <a:spLocks noChangeArrowheads="1"/>
          </p:cNvSpPr>
          <p:nvPr/>
        </p:nvSpPr>
        <p:spPr bwMode="auto">
          <a:xfrm>
            <a:off x="989013" y="4319588"/>
            <a:ext cx="992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708" name="Text Box 28"/>
          <p:cNvSpPr txBox="1">
            <a:spLocks noChangeArrowheads="1"/>
          </p:cNvSpPr>
          <p:nvPr/>
        </p:nvSpPr>
        <p:spPr bwMode="auto">
          <a:xfrm>
            <a:off x="968375" y="46164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ῃ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709" name="Text Box 29"/>
          <p:cNvSpPr txBox="1">
            <a:spLocks noChangeArrowheads="1"/>
          </p:cNvSpPr>
          <p:nvPr/>
        </p:nvSpPr>
        <p:spPr bwMode="auto">
          <a:xfrm>
            <a:off x="9683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199710" name="Text Box 30"/>
          <p:cNvSpPr txBox="1">
            <a:spLocks noChangeArrowheads="1"/>
          </p:cNvSpPr>
          <p:nvPr/>
        </p:nvSpPr>
        <p:spPr bwMode="auto">
          <a:xfrm>
            <a:off x="9731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711" name="Text Box 31"/>
          <p:cNvSpPr txBox="1">
            <a:spLocks noChangeArrowheads="1"/>
          </p:cNvSpPr>
          <p:nvPr/>
        </p:nvSpPr>
        <p:spPr bwMode="auto">
          <a:xfrm>
            <a:off x="965200" y="59801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199712" name="Text Box 32"/>
          <p:cNvSpPr txBox="1">
            <a:spLocks noChangeArrowheads="1"/>
          </p:cNvSpPr>
          <p:nvPr/>
        </p:nvSpPr>
        <p:spPr bwMode="auto">
          <a:xfrm>
            <a:off x="9652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713" name="Line 33"/>
          <p:cNvSpPr>
            <a:spLocks noChangeShapeType="1"/>
          </p:cNvSpPr>
          <p:nvPr/>
        </p:nvSpPr>
        <p:spPr bwMode="auto">
          <a:xfrm>
            <a:off x="25146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714" name="Line 34"/>
          <p:cNvSpPr>
            <a:spLocks noChangeShapeType="1"/>
          </p:cNvSpPr>
          <p:nvPr/>
        </p:nvSpPr>
        <p:spPr bwMode="auto">
          <a:xfrm>
            <a:off x="24892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715" name="Line 35"/>
          <p:cNvSpPr>
            <a:spLocks noChangeShapeType="1"/>
          </p:cNvSpPr>
          <p:nvPr/>
        </p:nvSpPr>
        <p:spPr bwMode="auto">
          <a:xfrm>
            <a:off x="33274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716" name="Line 36"/>
          <p:cNvSpPr>
            <a:spLocks noChangeShapeType="1"/>
          </p:cNvSpPr>
          <p:nvPr/>
        </p:nvSpPr>
        <p:spPr bwMode="auto">
          <a:xfrm>
            <a:off x="33274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717" name="Line 37"/>
          <p:cNvSpPr>
            <a:spLocks noChangeShapeType="1"/>
          </p:cNvSpPr>
          <p:nvPr/>
        </p:nvSpPr>
        <p:spPr bwMode="auto">
          <a:xfrm>
            <a:off x="215900" y="5359400"/>
            <a:ext cx="4699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718" name="Text Box 38"/>
          <p:cNvSpPr txBox="1">
            <a:spLocks noChangeArrowheads="1"/>
          </p:cNvSpPr>
          <p:nvPr/>
        </p:nvSpPr>
        <p:spPr bwMode="auto">
          <a:xfrm>
            <a:off x="2501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3</a:t>
            </a:r>
            <a:endParaRPr lang="en-US" sz="1400"/>
          </a:p>
        </p:txBody>
      </p:sp>
      <p:sp>
        <p:nvSpPr>
          <p:cNvPr id="199719" name="Text Box 39"/>
          <p:cNvSpPr txBox="1">
            <a:spLocks noChangeArrowheads="1"/>
          </p:cNvSpPr>
          <p:nvPr/>
        </p:nvSpPr>
        <p:spPr bwMode="auto">
          <a:xfrm>
            <a:off x="28670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9720" name="Text Box 40"/>
          <p:cNvSpPr txBox="1">
            <a:spLocks noChangeArrowheads="1"/>
          </p:cNvSpPr>
          <p:nvPr/>
        </p:nvSpPr>
        <p:spPr bwMode="auto">
          <a:xfrm>
            <a:off x="25892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721" name="Text Box 41"/>
          <p:cNvSpPr txBox="1">
            <a:spLocks noChangeArrowheads="1"/>
          </p:cNvSpPr>
          <p:nvPr/>
        </p:nvSpPr>
        <p:spPr bwMode="auto">
          <a:xfrm>
            <a:off x="25685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722" name="Text Box 42"/>
          <p:cNvSpPr txBox="1">
            <a:spLocks noChangeArrowheads="1"/>
          </p:cNvSpPr>
          <p:nvPr/>
        </p:nvSpPr>
        <p:spPr bwMode="auto">
          <a:xfrm>
            <a:off x="25685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9723" name="Text Box 43"/>
          <p:cNvSpPr txBox="1">
            <a:spLocks noChangeArrowheads="1"/>
          </p:cNvSpPr>
          <p:nvPr/>
        </p:nvSpPr>
        <p:spPr bwMode="auto">
          <a:xfrm>
            <a:off x="25733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724" name="Text Box 44"/>
          <p:cNvSpPr txBox="1">
            <a:spLocks noChangeArrowheads="1"/>
          </p:cNvSpPr>
          <p:nvPr/>
        </p:nvSpPr>
        <p:spPr bwMode="auto">
          <a:xfrm>
            <a:off x="25654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725" name="Text Box 45"/>
          <p:cNvSpPr txBox="1">
            <a:spLocks noChangeArrowheads="1"/>
          </p:cNvSpPr>
          <p:nvPr/>
        </p:nvSpPr>
        <p:spPr bwMode="auto">
          <a:xfrm>
            <a:off x="25654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9726" name="Text Box 46"/>
          <p:cNvSpPr txBox="1">
            <a:spLocks noChangeArrowheads="1"/>
          </p:cNvSpPr>
          <p:nvPr/>
        </p:nvSpPr>
        <p:spPr bwMode="auto">
          <a:xfrm>
            <a:off x="24765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4</a:t>
            </a:r>
            <a:endParaRPr lang="en-US" sz="1400"/>
          </a:p>
        </p:txBody>
      </p:sp>
      <p:sp>
        <p:nvSpPr>
          <p:cNvPr id="199727" name="Text Box 47"/>
          <p:cNvSpPr txBox="1">
            <a:spLocks noChangeArrowheads="1"/>
          </p:cNvSpPr>
          <p:nvPr/>
        </p:nvSpPr>
        <p:spPr bwMode="auto">
          <a:xfrm>
            <a:off x="28670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9728" name="Text Box 48"/>
          <p:cNvSpPr txBox="1">
            <a:spLocks noChangeArrowheads="1"/>
          </p:cNvSpPr>
          <p:nvPr/>
        </p:nvSpPr>
        <p:spPr bwMode="auto">
          <a:xfrm>
            <a:off x="2525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ομην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729" name="Text Box 49"/>
          <p:cNvSpPr txBox="1">
            <a:spLocks noChangeArrowheads="1"/>
          </p:cNvSpPr>
          <p:nvPr/>
        </p:nvSpPr>
        <p:spPr bwMode="auto">
          <a:xfrm>
            <a:off x="2505075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730" name="Text Box 50"/>
          <p:cNvSpPr txBox="1">
            <a:spLocks noChangeArrowheads="1"/>
          </p:cNvSpPr>
          <p:nvPr/>
        </p:nvSpPr>
        <p:spPr bwMode="auto">
          <a:xfrm>
            <a:off x="2505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ετο</a:t>
            </a:r>
          </a:p>
        </p:txBody>
      </p:sp>
      <p:sp>
        <p:nvSpPr>
          <p:cNvPr id="199731" name="Text Box 51"/>
          <p:cNvSpPr txBox="1">
            <a:spLocks noChangeArrowheads="1"/>
          </p:cNvSpPr>
          <p:nvPr/>
        </p:nvSpPr>
        <p:spPr bwMode="auto">
          <a:xfrm>
            <a:off x="25098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732" name="Text Box 52"/>
          <p:cNvSpPr txBox="1">
            <a:spLocks noChangeArrowheads="1"/>
          </p:cNvSpPr>
          <p:nvPr/>
        </p:nvSpPr>
        <p:spPr bwMode="auto">
          <a:xfrm>
            <a:off x="2501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199733" name="Text Box 53"/>
          <p:cNvSpPr txBox="1">
            <a:spLocks noChangeArrowheads="1"/>
          </p:cNvSpPr>
          <p:nvPr/>
        </p:nvSpPr>
        <p:spPr bwMode="auto">
          <a:xfrm>
            <a:off x="2501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734" name="Line 54"/>
          <p:cNvSpPr>
            <a:spLocks noChangeShapeType="1"/>
          </p:cNvSpPr>
          <p:nvPr/>
        </p:nvSpPr>
        <p:spPr bwMode="auto">
          <a:xfrm>
            <a:off x="42037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735" name="Line 55"/>
          <p:cNvSpPr>
            <a:spLocks noChangeShapeType="1"/>
          </p:cNvSpPr>
          <p:nvPr/>
        </p:nvSpPr>
        <p:spPr bwMode="auto">
          <a:xfrm>
            <a:off x="42037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736" name="Text Box 56"/>
          <p:cNvSpPr txBox="1">
            <a:spLocks noChangeArrowheads="1"/>
          </p:cNvSpPr>
          <p:nvPr/>
        </p:nvSpPr>
        <p:spPr bwMode="auto">
          <a:xfrm>
            <a:off x="3352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737" name="Text Box 57"/>
          <p:cNvSpPr txBox="1">
            <a:spLocks noChangeArrowheads="1"/>
          </p:cNvSpPr>
          <p:nvPr/>
        </p:nvSpPr>
        <p:spPr bwMode="auto">
          <a:xfrm>
            <a:off x="34909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738" name="Text Box 58"/>
          <p:cNvSpPr txBox="1">
            <a:spLocks noChangeArrowheads="1"/>
          </p:cNvSpPr>
          <p:nvPr/>
        </p:nvSpPr>
        <p:spPr bwMode="auto">
          <a:xfrm>
            <a:off x="34702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739" name="Text Box 59"/>
          <p:cNvSpPr txBox="1">
            <a:spLocks noChangeArrowheads="1"/>
          </p:cNvSpPr>
          <p:nvPr/>
        </p:nvSpPr>
        <p:spPr bwMode="auto">
          <a:xfrm>
            <a:off x="34702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9740" name="Text Box 60"/>
          <p:cNvSpPr txBox="1">
            <a:spLocks noChangeArrowheads="1"/>
          </p:cNvSpPr>
          <p:nvPr/>
        </p:nvSpPr>
        <p:spPr bwMode="auto">
          <a:xfrm>
            <a:off x="34877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741" name="Text Box 61"/>
          <p:cNvSpPr txBox="1">
            <a:spLocks noChangeArrowheads="1"/>
          </p:cNvSpPr>
          <p:nvPr/>
        </p:nvSpPr>
        <p:spPr bwMode="auto">
          <a:xfrm>
            <a:off x="34798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ατε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742" name="Text Box 62"/>
          <p:cNvSpPr txBox="1">
            <a:spLocks noChangeArrowheads="1"/>
          </p:cNvSpPr>
          <p:nvPr/>
        </p:nvSpPr>
        <p:spPr bwMode="auto">
          <a:xfrm>
            <a:off x="34798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9743" name="Text Box 63"/>
          <p:cNvSpPr txBox="1">
            <a:spLocks noChangeArrowheads="1"/>
          </p:cNvSpPr>
          <p:nvPr/>
        </p:nvSpPr>
        <p:spPr bwMode="auto">
          <a:xfrm>
            <a:off x="33528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 baseline="30000">
              <a:solidFill>
                <a:srgbClr val="FFDC14"/>
              </a:solidFill>
              <a:latin typeface="Lucida Grande" charset="0"/>
            </a:endParaRPr>
          </a:p>
        </p:txBody>
      </p:sp>
      <p:sp>
        <p:nvSpPr>
          <p:cNvPr id="199744" name="Text Box 64"/>
          <p:cNvSpPr txBox="1">
            <a:spLocks noChangeArrowheads="1"/>
          </p:cNvSpPr>
          <p:nvPr/>
        </p:nvSpPr>
        <p:spPr bwMode="auto">
          <a:xfrm>
            <a:off x="37052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99745" name="Text Box 65"/>
          <p:cNvSpPr txBox="1">
            <a:spLocks noChangeArrowheads="1"/>
          </p:cNvSpPr>
          <p:nvPr/>
        </p:nvSpPr>
        <p:spPr bwMode="auto">
          <a:xfrm>
            <a:off x="3414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αμην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746" name="Text Box 66"/>
          <p:cNvSpPr txBox="1">
            <a:spLocks noChangeArrowheads="1"/>
          </p:cNvSpPr>
          <p:nvPr/>
        </p:nvSpPr>
        <p:spPr bwMode="auto">
          <a:xfrm>
            <a:off x="3394075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 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747" name="Text Box 67"/>
          <p:cNvSpPr txBox="1">
            <a:spLocks noChangeArrowheads="1"/>
          </p:cNvSpPr>
          <p:nvPr/>
        </p:nvSpPr>
        <p:spPr bwMode="auto">
          <a:xfrm>
            <a:off x="3394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ατο</a:t>
            </a:r>
          </a:p>
        </p:txBody>
      </p:sp>
      <p:sp>
        <p:nvSpPr>
          <p:cNvPr id="199748" name="Text Box 68"/>
          <p:cNvSpPr txBox="1">
            <a:spLocks noChangeArrowheads="1"/>
          </p:cNvSpPr>
          <p:nvPr/>
        </p:nvSpPr>
        <p:spPr bwMode="auto">
          <a:xfrm>
            <a:off x="3398838" y="56832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749" name="Text Box 69"/>
          <p:cNvSpPr txBox="1">
            <a:spLocks noChangeArrowheads="1"/>
          </p:cNvSpPr>
          <p:nvPr/>
        </p:nvSpPr>
        <p:spPr bwMode="auto">
          <a:xfrm>
            <a:off x="3390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ασθε</a:t>
            </a:r>
          </a:p>
        </p:txBody>
      </p:sp>
      <p:sp>
        <p:nvSpPr>
          <p:cNvPr id="199750" name="Text Box 70"/>
          <p:cNvSpPr txBox="1">
            <a:spLocks noChangeArrowheads="1"/>
          </p:cNvSpPr>
          <p:nvPr/>
        </p:nvSpPr>
        <p:spPr bwMode="auto">
          <a:xfrm>
            <a:off x="3390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751" name="Text Box 71"/>
          <p:cNvSpPr txBox="1">
            <a:spLocks noChangeArrowheads="1"/>
          </p:cNvSpPr>
          <p:nvPr/>
        </p:nvSpPr>
        <p:spPr bwMode="auto">
          <a:xfrm>
            <a:off x="4114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400" b="1" baseline="30000">
                <a:solidFill>
                  <a:srgbClr val="CF3741"/>
                </a:solidFill>
                <a:latin typeface="Lucida Grande" charset="0"/>
              </a:rPr>
              <a:t>0 </a:t>
            </a:r>
            <a:endParaRPr lang="en-US" sz="1400" b="1" i="1">
              <a:solidFill>
                <a:srgbClr val="CF3741"/>
              </a:solidFill>
              <a:latin typeface="Lucida Grande" charset="0"/>
            </a:endParaRPr>
          </a:p>
        </p:txBody>
      </p:sp>
      <p:sp>
        <p:nvSpPr>
          <p:cNvPr id="199753" name="Text Box 73"/>
          <p:cNvSpPr txBox="1">
            <a:spLocks noChangeArrowheads="1"/>
          </p:cNvSpPr>
          <p:nvPr/>
        </p:nvSpPr>
        <p:spPr bwMode="auto">
          <a:xfrm>
            <a:off x="4237038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754" name="Text Box 74"/>
          <p:cNvSpPr txBox="1">
            <a:spLocks noChangeArrowheads="1"/>
          </p:cNvSpPr>
          <p:nvPr/>
        </p:nvSpPr>
        <p:spPr bwMode="auto">
          <a:xfrm>
            <a:off x="4216400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755" name="Text Box 75"/>
          <p:cNvSpPr txBox="1">
            <a:spLocks noChangeArrowheads="1"/>
          </p:cNvSpPr>
          <p:nvPr/>
        </p:nvSpPr>
        <p:spPr bwMode="auto">
          <a:xfrm>
            <a:off x="4216400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—</a:t>
            </a:r>
            <a:r>
              <a:rPr lang="en-US" sz="1200" b="1" i="1">
                <a:latin typeface="Lucida Grande" charset="0"/>
              </a:rPr>
              <a:t> 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756" name="Text Box 76"/>
          <p:cNvSpPr txBox="1">
            <a:spLocks noChangeArrowheads="1"/>
          </p:cNvSpPr>
          <p:nvPr/>
        </p:nvSpPr>
        <p:spPr bwMode="auto">
          <a:xfrm>
            <a:off x="4233863" y="25336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757" name="Text Box 77"/>
          <p:cNvSpPr txBox="1">
            <a:spLocks noChangeArrowheads="1"/>
          </p:cNvSpPr>
          <p:nvPr/>
        </p:nvSpPr>
        <p:spPr bwMode="auto">
          <a:xfrm>
            <a:off x="4213225" y="28432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199758" name="Text Box 78"/>
          <p:cNvSpPr txBox="1">
            <a:spLocks noChangeArrowheads="1"/>
          </p:cNvSpPr>
          <p:nvPr/>
        </p:nvSpPr>
        <p:spPr bwMode="auto">
          <a:xfrm>
            <a:off x="4213225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199772" name="Text Box 92"/>
          <p:cNvSpPr txBox="1">
            <a:spLocks noChangeArrowheads="1"/>
          </p:cNvSpPr>
          <p:nvPr/>
        </p:nvSpPr>
        <p:spPr bwMode="auto">
          <a:xfrm>
            <a:off x="4902200" y="1443038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b="1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Present</a:t>
            </a:r>
            <a:r>
              <a:rPr lang="en-US" sz="900">
                <a:solidFill>
                  <a:schemeClr val="bg1"/>
                </a:solidFill>
                <a:latin typeface="Palatino Linotype" charset="0"/>
              </a:rPr>
              <a:t> </a:t>
            </a:r>
            <a:endParaRPr lang="en-US"/>
          </a:p>
        </p:txBody>
      </p:sp>
      <p:sp>
        <p:nvSpPr>
          <p:cNvPr id="199773" name="Line 93"/>
          <p:cNvSpPr>
            <a:spLocks noChangeShapeType="1"/>
          </p:cNvSpPr>
          <p:nvPr/>
        </p:nvSpPr>
        <p:spPr bwMode="auto">
          <a:xfrm>
            <a:off x="4991100" y="482600"/>
            <a:ext cx="0" cy="6329363"/>
          </a:xfrm>
          <a:prstGeom prst="line">
            <a:avLst/>
          </a:prstGeom>
          <a:noFill/>
          <a:ln w="47625" cmpd="thickThin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774" name="Text Box 94"/>
          <p:cNvSpPr txBox="1">
            <a:spLocks noChangeArrowheads="1"/>
          </p:cNvSpPr>
          <p:nvPr/>
        </p:nvSpPr>
        <p:spPr bwMode="auto">
          <a:xfrm>
            <a:off x="5753100" y="86360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</a:t>
            </a:r>
          </a:p>
        </p:txBody>
      </p:sp>
      <p:sp>
        <p:nvSpPr>
          <p:cNvPr id="199775" name="Text Box 95"/>
          <p:cNvSpPr txBox="1">
            <a:spLocks noChangeArrowheads="1"/>
          </p:cNvSpPr>
          <p:nvPr/>
        </p:nvSpPr>
        <p:spPr bwMode="auto">
          <a:xfrm>
            <a:off x="6870700" y="863600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</a:t>
            </a:r>
          </a:p>
        </p:txBody>
      </p:sp>
      <p:sp>
        <p:nvSpPr>
          <p:cNvPr id="199776" name="Text Box 96"/>
          <p:cNvSpPr txBox="1">
            <a:spLocks noChangeArrowheads="1"/>
          </p:cNvSpPr>
          <p:nvPr/>
        </p:nvSpPr>
        <p:spPr bwMode="auto">
          <a:xfrm>
            <a:off x="7848600" y="863600"/>
            <a:ext cx="1206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Passive</a:t>
            </a:r>
          </a:p>
        </p:txBody>
      </p:sp>
      <p:sp>
        <p:nvSpPr>
          <p:cNvPr id="199777" name="Text Box 97"/>
          <p:cNvSpPr txBox="1">
            <a:spLocks noChangeArrowheads="1"/>
          </p:cNvSpPr>
          <p:nvPr/>
        </p:nvSpPr>
        <p:spPr bwMode="auto">
          <a:xfrm>
            <a:off x="6069013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9778" name="Line 98"/>
          <p:cNvSpPr>
            <a:spLocks noChangeShapeType="1"/>
          </p:cNvSpPr>
          <p:nvPr/>
        </p:nvSpPr>
        <p:spPr bwMode="auto">
          <a:xfrm>
            <a:off x="5703888" y="490538"/>
            <a:ext cx="0" cy="46783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779" name="Text Box 99"/>
          <p:cNvSpPr txBox="1">
            <a:spLocks noChangeArrowheads="1"/>
          </p:cNvSpPr>
          <p:nvPr/>
        </p:nvSpPr>
        <p:spPr bwMode="auto">
          <a:xfrm>
            <a:off x="7073900" y="155257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9780" name="Text Box 100"/>
          <p:cNvSpPr txBox="1">
            <a:spLocks noChangeArrowheads="1"/>
          </p:cNvSpPr>
          <p:nvPr/>
        </p:nvSpPr>
        <p:spPr bwMode="auto">
          <a:xfrm>
            <a:off x="8280400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199781" name="Text Box 101"/>
          <p:cNvSpPr txBox="1">
            <a:spLocks noChangeArrowheads="1"/>
          </p:cNvSpPr>
          <p:nvPr/>
        </p:nvSpPr>
        <p:spPr bwMode="auto">
          <a:xfrm>
            <a:off x="5892800" y="2108200"/>
            <a:ext cx="927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</a:p>
        </p:txBody>
      </p:sp>
      <p:sp>
        <p:nvSpPr>
          <p:cNvPr id="199782" name="Text Box 102"/>
          <p:cNvSpPr txBox="1">
            <a:spLocks noChangeArrowheads="1"/>
          </p:cNvSpPr>
          <p:nvPr/>
        </p:nvSpPr>
        <p:spPr bwMode="auto">
          <a:xfrm>
            <a:off x="6845300" y="2111375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199784" name="Text Box 104"/>
          <p:cNvSpPr txBox="1">
            <a:spLocks noChangeArrowheads="1"/>
          </p:cNvSpPr>
          <p:nvPr/>
        </p:nvSpPr>
        <p:spPr bwMode="auto">
          <a:xfrm>
            <a:off x="5486400" y="26543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199785" name="Text Box 105"/>
          <p:cNvSpPr txBox="1">
            <a:spLocks noChangeArrowheads="1"/>
          </p:cNvSpPr>
          <p:nvPr/>
        </p:nvSpPr>
        <p:spPr bwMode="auto">
          <a:xfrm>
            <a:off x="6491288" y="265747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199786" name="Text Box 106"/>
          <p:cNvSpPr txBox="1">
            <a:spLocks noChangeArrowheads="1"/>
          </p:cNvSpPr>
          <p:nvPr/>
        </p:nvSpPr>
        <p:spPr bwMode="auto">
          <a:xfrm>
            <a:off x="7705725" y="26511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199787" name="Text Box 107"/>
          <p:cNvSpPr txBox="1">
            <a:spLocks noChangeArrowheads="1"/>
          </p:cNvSpPr>
          <p:nvPr/>
        </p:nvSpPr>
        <p:spPr bwMode="auto">
          <a:xfrm>
            <a:off x="5487988" y="31845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ιδ)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199788" name="Text Box 108"/>
          <p:cNvSpPr txBox="1">
            <a:spLocks noChangeArrowheads="1"/>
          </p:cNvSpPr>
          <p:nvPr/>
        </p:nvSpPr>
        <p:spPr bwMode="auto">
          <a:xfrm>
            <a:off x="6497638" y="31877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199790" name="Text Box 110"/>
          <p:cNvSpPr txBox="1">
            <a:spLocks noChangeArrowheads="1"/>
          </p:cNvSpPr>
          <p:nvPr/>
        </p:nvSpPr>
        <p:spPr bwMode="auto">
          <a:xfrm>
            <a:off x="5562600" y="37433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l-GR" sz="1400" b="1" i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199791" name="Text Box 111"/>
          <p:cNvSpPr txBox="1">
            <a:spLocks noChangeArrowheads="1"/>
          </p:cNvSpPr>
          <p:nvPr/>
        </p:nvSpPr>
        <p:spPr bwMode="auto">
          <a:xfrm>
            <a:off x="6340475" y="3746500"/>
            <a:ext cx="149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</a:p>
        </p:txBody>
      </p:sp>
      <p:sp>
        <p:nvSpPr>
          <p:cNvPr id="199799" name="Line 119"/>
          <p:cNvSpPr>
            <a:spLocks noChangeShapeType="1"/>
          </p:cNvSpPr>
          <p:nvPr/>
        </p:nvSpPr>
        <p:spPr bwMode="auto">
          <a:xfrm flipH="1">
            <a:off x="6888163" y="812800"/>
            <a:ext cx="7937" cy="43561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00" name="Line 120"/>
          <p:cNvSpPr>
            <a:spLocks noChangeShapeType="1"/>
          </p:cNvSpPr>
          <p:nvPr/>
        </p:nvSpPr>
        <p:spPr bwMode="auto">
          <a:xfrm flipH="1">
            <a:off x="7829550" y="812800"/>
            <a:ext cx="7938" cy="43815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01" name="Line 121"/>
          <p:cNvSpPr>
            <a:spLocks noChangeShapeType="1"/>
          </p:cNvSpPr>
          <p:nvPr/>
        </p:nvSpPr>
        <p:spPr bwMode="auto">
          <a:xfrm>
            <a:off x="5003800" y="19431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02" name="Line 122"/>
          <p:cNvSpPr>
            <a:spLocks noChangeShapeType="1"/>
          </p:cNvSpPr>
          <p:nvPr/>
        </p:nvSpPr>
        <p:spPr bwMode="auto">
          <a:xfrm>
            <a:off x="5003800" y="2463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03" name="Line 123"/>
          <p:cNvSpPr>
            <a:spLocks noChangeShapeType="1"/>
          </p:cNvSpPr>
          <p:nvPr/>
        </p:nvSpPr>
        <p:spPr bwMode="auto">
          <a:xfrm>
            <a:off x="5003800" y="29972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04" name="Line 124"/>
          <p:cNvSpPr>
            <a:spLocks noChangeShapeType="1"/>
          </p:cNvSpPr>
          <p:nvPr/>
        </p:nvSpPr>
        <p:spPr bwMode="auto">
          <a:xfrm>
            <a:off x="5016500" y="3530600"/>
            <a:ext cx="40386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05" name="Line 125"/>
          <p:cNvSpPr>
            <a:spLocks noChangeShapeType="1"/>
          </p:cNvSpPr>
          <p:nvPr/>
        </p:nvSpPr>
        <p:spPr bwMode="auto">
          <a:xfrm>
            <a:off x="5016500" y="4114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07" name="Text Box 127"/>
          <p:cNvSpPr txBox="1">
            <a:spLocks noChangeArrowheads="1"/>
          </p:cNvSpPr>
          <p:nvPr/>
        </p:nvSpPr>
        <p:spPr bwMode="auto">
          <a:xfrm>
            <a:off x="4902200" y="8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TENSE</a:t>
            </a:r>
          </a:p>
        </p:txBody>
      </p:sp>
      <p:sp>
        <p:nvSpPr>
          <p:cNvPr id="199808" name="Line 128"/>
          <p:cNvSpPr>
            <a:spLocks noChangeShapeType="1"/>
          </p:cNvSpPr>
          <p:nvPr/>
        </p:nvSpPr>
        <p:spPr bwMode="auto">
          <a:xfrm>
            <a:off x="5702300" y="800100"/>
            <a:ext cx="33591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09" name="Line 129"/>
          <p:cNvSpPr>
            <a:spLocks noChangeShapeType="1"/>
          </p:cNvSpPr>
          <p:nvPr/>
        </p:nvSpPr>
        <p:spPr bwMode="auto">
          <a:xfrm>
            <a:off x="5010150" y="5194300"/>
            <a:ext cx="40449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10" name="Text Box 130"/>
          <p:cNvSpPr txBox="1">
            <a:spLocks noChangeArrowheads="1"/>
          </p:cNvSpPr>
          <p:nvPr/>
        </p:nvSpPr>
        <p:spPr bwMode="auto">
          <a:xfrm>
            <a:off x="5715000" y="558800"/>
            <a:ext cx="3352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VOICE</a:t>
            </a:r>
          </a:p>
        </p:txBody>
      </p:sp>
      <p:sp>
        <p:nvSpPr>
          <p:cNvPr id="199818" name="Line 138"/>
          <p:cNvSpPr>
            <a:spLocks noChangeShapeType="1"/>
          </p:cNvSpPr>
          <p:nvPr/>
        </p:nvSpPr>
        <p:spPr bwMode="auto">
          <a:xfrm flipH="1">
            <a:off x="3017838" y="13081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19" name="Line 139"/>
          <p:cNvSpPr>
            <a:spLocks noChangeShapeType="1"/>
          </p:cNvSpPr>
          <p:nvPr/>
        </p:nvSpPr>
        <p:spPr bwMode="auto">
          <a:xfrm flipH="1">
            <a:off x="3017838" y="3302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20" name="Line 140"/>
          <p:cNvSpPr>
            <a:spLocks noChangeShapeType="1"/>
          </p:cNvSpPr>
          <p:nvPr/>
        </p:nvSpPr>
        <p:spPr bwMode="auto">
          <a:xfrm>
            <a:off x="3251200" y="1308100"/>
            <a:ext cx="0" cy="19939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21" name="Line 141"/>
          <p:cNvSpPr>
            <a:spLocks noChangeShapeType="1"/>
          </p:cNvSpPr>
          <p:nvPr/>
        </p:nvSpPr>
        <p:spPr bwMode="auto">
          <a:xfrm>
            <a:off x="7886700" y="1638300"/>
            <a:ext cx="554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22" name="Text Box 142"/>
          <p:cNvSpPr txBox="1">
            <a:spLocks noChangeArrowheads="1"/>
          </p:cNvSpPr>
          <p:nvPr/>
        </p:nvSpPr>
        <p:spPr bwMode="auto">
          <a:xfrm>
            <a:off x="76200" y="39116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199823" name="Line 143"/>
          <p:cNvSpPr>
            <a:spLocks noChangeShapeType="1"/>
          </p:cNvSpPr>
          <p:nvPr/>
        </p:nvSpPr>
        <p:spPr bwMode="auto">
          <a:xfrm>
            <a:off x="5008563" y="1117600"/>
            <a:ext cx="4059237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24" name="Text Box 144"/>
          <p:cNvSpPr txBox="1">
            <a:spLocks noChangeArrowheads="1"/>
          </p:cNvSpPr>
          <p:nvPr/>
        </p:nvSpPr>
        <p:spPr bwMode="auto">
          <a:xfrm>
            <a:off x="5054600" y="21209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Future</a:t>
            </a:r>
            <a:endParaRPr lang="en-US" sz="9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199825" name="Text Box 145"/>
          <p:cNvSpPr txBox="1">
            <a:spLocks noChangeArrowheads="1"/>
          </p:cNvSpPr>
          <p:nvPr/>
        </p:nvSpPr>
        <p:spPr bwMode="auto">
          <a:xfrm>
            <a:off x="4953000" y="2667000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Imperfect</a:t>
            </a:r>
            <a:endParaRPr lang="en-US"/>
          </a:p>
        </p:txBody>
      </p:sp>
      <p:sp>
        <p:nvSpPr>
          <p:cNvPr id="199826" name="Text Box 146"/>
          <p:cNvSpPr txBox="1">
            <a:spLocks noChangeArrowheads="1"/>
          </p:cNvSpPr>
          <p:nvPr/>
        </p:nvSpPr>
        <p:spPr bwMode="auto">
          <a:xfrm>
            <a:off x="4953000" y="30734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2nd Aorist</a:t>
            </a:r>
            <a:endParaRPr lang="en-US"/>
          </a:p>
        </p:txBody>
      </p:sp>
      <p:sp>
        <p:nvSpPr>
          <p:cNvPr id="199827" name="Text Box 147"/>
          <p:cNvSpPr txBox="1">
            <a:spLocks noChangeArrowheads="1"/>
          </p:cNvSpPr>
          <p:nvPr/>
        </p:nvSpPr>
        <p:spPr bwMode="auto">
          <a:xfrm>
            <a:off x="4902200" y="3759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1st Aorist</a:t>
            </a:r>
            <a:endParaRPr lang="en-US"/>
          </a:p>
        </p:txBody>
      </p:sp>
      <p:sp>
        <p:nvSpPr>
          <p:cNvPr id="199830" name="Line 150"/>
          <p:cNvSpPr>
            <a:spLocks noChangeShapeType="1"/>
          </p:cNvSpPr>
          <p:nvPr/>
        </p:nvSpPr>
        <p:spPr bwMode="auto">
          <a:xfrm>
            <a:off x="1655763" y="2679700"/>
            <a:ext cx="9858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31" name="Line 151"/>
          <p:cNvSpPr>
            <a:spLocks noChangeShapeType="1"/>
          </p:cNvSpPr>
          <p:nvPr/>
        </p:nvSpPr>
        <p:spPr bwMode="auto">
          <a:xfrm>
            <a:off x="1566863" y="2984500"/>
            <a:ext cx="1074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32" name="Line 152"/>
          <p:cNvSpPr>
            <a:spLocks noChangeShapeType="1"/>
          </p:cNvSpPr>
          <p:nvPr/>
        </p:nvSpPr>
        <p:spPr bwMode="auto">
          <a:xfrm>
            <a:off x="7878763" y="2743200"/>
            <a:ext cx="338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33" name="Line 153"/>
          <p:cNvSpPr>
            <a:spLocks noChangeShapeType="1"/>
          </p:cNvSpPr>
          <p:nvPr/>
        </p:nvSpPr>
        <p:spPr bwMode="auto">
          <a:xfrm>
            <a:off x="977900" y="3530600"/>
            <a:ext cx="397668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34" name="Line 154"/>
          <p:cNvSpPr>
            <a:spLocks noChangeShapeType="1"/>
          </p:cNvSpPr>
          <p:nvPr/>
        </p:nvSpPr>
        <p:spPr bwMode="auto">
          <a:xfrm>
            <a:off x="3136900" y="1930400"/>
            <a:ext cx="3889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35" name="Line 155"/>
          <p:cNvSpPr>
            <a:spLocks noChangeShapeType="1"/>
          </p:cNvSpPr>
          <p:nvPr/>
        </p:nvSpPr>
        <p:spPr bwMode="auto">
          <a:xfrm>
            <a:off x="3213100" y="2679700"/>
            <a:ext cx="3127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36" name="Line 156"/>
          <p:cNvSpPr>
            <a:spLocks noChangeShapeType="1"/>
          </p:cNvSpPr>
          <p:nvPr/>
        </p:nvSpPr>
        <p:spPr bwMode="auto">
          <a:xfrm>
            <a:off x="3086100" y="2984500"/>
            <a:ext cx="4397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37" name="Line 157"/>
          <p:cNvSpPr>
            <a:spLocks noChangeShapeType="1"/>
          </p:cNvSpPr>
          <p:nvPr/>
        </p:nvSpPr>
        <p:spPr bwMode="auto">
          <a:xfrm>
            <a:off x="3289300" y="33020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38" name="Line 158"/>
          <p:cNvSpPr>
            <a:spLocks noChangeShapeType="1"/>
          </p:cNvSpPr>
          <p:nvPr/>
        </p:nvSpPr>
        <p:spPr bwMode="auto">
          <a:xfrm>
            <a:off x="3073400" y="1625600"/>
            <a:ext cx="4524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39" name="Line 159"/>
          <p:cNvSpPr>
            <a:spLocks noChangeShapeType="1"/>
          </p:cNvSpPr>
          <p:nvPr/>
        </p:nvSpPr>
        <p:spPr bwMode="auto">
          <a:xfrm>
            <a:off x="3187700" y="44577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40" name="Line 160"/>
          <p:cNvSpPr>
            <a:spLocks noChangeShapeType="1"/>
          </p:cNvSpPr>
          <p:nvPr/>
        </p:nvSpPr>
        <p:spPr bwMode="auto">
          <a:xfrm>
            <a:off x="3086100" y="50800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41" name="Line 161"/>
          <p:cNvSpPr>
            <a:spLocks noChangeShapeType="1"/>
          </p:cNvSpPr>
          <p:nvPr/>
        </p:nvSpPr>
        <p:spPr bwMode="auto">
          <a:xfrm>
            <a:off x="3251200" y="5816600"/>
            <a:ext cx="2111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42" name="Line 162"/>
          <p:cNvSpPr>
            <a:spLocks noChangeShapeType="1"/>
          </p:cNvSpPr>
          <p:nvPr/>
        </p:nvSpPr>
        <p:spPr bwMode="auto">
          <a:xfrm>
            <a:off x="3111500" y="61341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43" name="Line 163"/>
          <p:cNvSpPr>
            <a:spLocks noChangeShapeType="1"/>
          </p:cNvSpPr>
          <p:nvPr/>
        </p:nvSpPr>
        <p:spPr bwMode="auto">
          <a:xfrm>
            <a:off x="3111500" y="64516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45" name="Oval 165"/>
          <p:cNvSpPr>
            <a:spLocks noChangeArrowheads="1"/>
          </p:cNvSpPr>
          <p:nvPr/>
        </p:nvSpPr>
        <p:spPr bwMode="auto">
          <a:xfrm>
            <a:off x="3479800" y="4622800"/>
            <a:ext cx="3302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46" name="Line 166"/>
          <p:cNvSpPr>
            <a:spLocks noChangeShapeType="1"/>
          </p:cNvSpPr>
          <p:nvPr/>
        </p:nvSpPr>
        <p:spPr bwMode="auto">
          <a:xfrm>
            <a:off x="1744663" y="5816600"/>
            <a:ext cx="846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847" name="Line 167"/>
          <p:cNvSpPr>
            <a:spLocks noChangeShapeType="1"/>
          </p:cNvSpPr>
          <p:nvPr/>
        </p:nvSpPr>
        <p:spPr bwMode="auto">
          <a:xfrm>
            <a:off x="1655763" y="6134100"/>
            <a:ext cx="947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9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9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9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9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9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9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9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9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9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9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9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19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9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99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199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9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9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9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9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9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99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99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99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99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99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99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99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99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19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199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385" decel="100000"/>
                                        <p:tgtEl>
                                          <p:spTgt spid="1997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385" decel="100000"/>
                                        <p:tgtEl>
                                          <p:spTgt spid="1997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97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0" dur="385" fill="hold"/>
                                        <p:tgtEl>
                                          <p:spTgt spid="19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2" dur="385" fill="hold"/>
                                        <p:tgtEl>
                                          <p:spTgt spid="19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34" grpId="0" animBg="1"/>
      <p:bldP spid="199735" grpId="0" animBg="1"/>
      <p:bldP spid="199736" grpId="0"/>
      <p:bldP spid="199737" grpId="0"/>
      <p:bldP spid="199738" grpId="0"/>
      <p:bldP spid="199739" grpId="0"/>
      <p:bldP spid="199740" grpId="0"/>
      <p:bldP spid="199741" grpId="0"/>
      <p:bldP spid="199742" grpId="0"/>
      <p:bldP spid="199743" grpId="0"/>
      <p:bldP spid="199745" grpId="0" build="p" autoUpdateAnimBg="0"/>
      <p:bldP spid="199746" grpId="0" build="p" autoUpdateAnimBg="0"/>
      <p:bldP spid="199747" grpId="0" build="p" autoUpdateAnimBg="0"/>
      <p:bldP spid="199748" grpId="0" build="p" autoUpdateAnimBg="0"/>
      <p:bldP spid="199749" grpId="0" build="p" autoUpdateAnimBg="0"/>
      <p:bldP spid="199750" grpId="0" build="p" autoUpdateAnimBg="0"/>
      <p:bldP spid="199753" grpId="0" build="p" autoUpdateAnimBg="0"/>
      <p:bldP spid="199754" grpId="0" build="p" autoUpdateAnimBg="0"/>
      <p:bldP spid="199755" grpId="0" build="p" autoUpdateAnimBg="0"/>
      <p:bldP spid="199756" grpId="0" build="p" autoUpdateAnimBg="0"/>
      <p:bldP spid="199757" grpId="0" build="p" autoUpdateAnimBg="0"/>
      <p:bldP spid="199758" grpId="0" build="p" autoUpdateAnimBg="0"/>
      <p:bldP spid="199790" grpId="0"/>
      <p:bldP spid="199791" grpId="0"/>
      <p:bldP spid="199805" grpId="0" animBg="1"/>
      <p:bldP spid="199827" grpId="0"/>
      <p:bldP spid="199834" grpId="0" animBg="1"/>
      <p:bldP spid="199835" grpId="0" animBg="1"/>
      <p:bldP spid="199836" grpId="0" animBg="1"/>
      <p:bldP spid="199837" grpId="0" animBg="1"/>
      <p:bldP spid="199838" grpId="0" animBg="1"/>
      <p:bldP spid="199839" grpId="0" animBg="1"/>
      <p:bldP spid="199840" grpId="0" animBg="1"/>
      <p:bldP spid="199841" grpId="0" animBg="1"/>
      <p:bldP spid="199842" grpId="0" animBg="1"/>
      <p:bldP spid="199843" grpId="0" animBg="1"/>
      <p:bldP spid="1998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800"/>
            <a:ext cx="7772400" cy="457200"/>
          </a:xfrm>
        </p:spPr>
        <p:txBody>
          <a:bodyPr/>
          <a:lstStyle/>
          <a:p>
            <a:r>
              <a:rPr lang="en-US" sz="1600">
                <a:solidFill>
                  <a:schemeClr val="bg1"/>
                </a:solidFill>
                <a:latin typeface="Georgia" charset="0"/>
              </a:rPr>
              <a:t>GREEK 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“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INDICATIVE MODE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”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 VERBS FORMATION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03780" name="Line 4"/>
          <p:cNvSpPr>
            <a:spLocks noChangeShapeType="1"/>
          </p:cNvSpPr>
          <p:nvPr/>
        </p:nvSpPr>
        <p:spPr bwMode="auto">
          <a:xfrm>
            <a:off x="41275" y="485775"/>
            <a:ext cx="90090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990600" y="554038"/>
            <a:ext cx="396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  <a:endParaRPr lang="en-US" sz="1000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203782" name="Line 6"/>
          <p:cNvSpPr>
            <a:spLocks noChangeShapeType="1"/>
          </p:cNvSpPr>
          <p:nvPr/>
        </p:nvSpPr>
        <p:spPr bwMode="auto">
          <a:xfrm>
            <a:off x="977900" y="490538"/>
            <a:ext cx="0" cy="6329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783" name="Line 7"/>
          <p:cNvSpPr>
            <a:spLocks noChangeShapeType="1"/>
          </p:cNvSpPr>
          <p:nvPr/>
        </p:nvSpPr>
        <p:spPr bwMode="auto">
          <a:xfrm>
            <a:off x="990600" y="800100"/>
            <a:ext cx="39687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784" name="Line 8"/>
          <p:cNvSpPr>
            <a:spLocks noChangeShapeType="1"/>
          </p:cNvSpPr>
          <p:nvPr/>
        </p:nvSpPr>
        <p:spPr bwMode="auto">
          <a:xfrm>
            <a:off x="977900" y="1117600"/>
            <a:ext cx="39703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785" name="Text Box 9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203786" name="Text Box 10"/>
          <p:cNvSpPr txBox="1">
            <a:spLocks noChangeArrowheads="1"/>
          </p:cNvSpPr>
          <p:nvPr/>
        </p:nvSpPr>
        <p:spPr bwMode="auto">
          <a:xfrm>
            <a:off x="76200" y="8001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203787" name="Line 11"/>
          <p:cNvSpPr>
            <a:spLocks noChangeShapeType="1"/>
          </p:cNvSpPr>
          <p:nvPr/>
        </p:nvSpPr>
        <p:spPr bwMode="auto">
          <a:xfrm>
            <a:off x="228600" y="2197100"/>
            <a:ext cx="46482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788" name="Text Box 12"/>
          <p:cNvSpPr txBox="1">
            <a:spLocks noChangeArrowheads="1"/>
          </p:cNvSpPr>
          <p:nvPr/>
        </p:nvSpPr>
        <p:spPr bwMode="auto">
          <a:xfrm>
            <a:off x="10255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3789" name="Text Box 13"/>
          <p:cNvSpPr txBox="1">
            <a:spLocks noChangeArrowheads="1"/>
          </p:cNvSpPr>
          <p:nvPr/>
        </p:nvSpPr>
        <p:spPr bwMode="auto">
          <a:xfrm>
            <a:off x="989013" y="11826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790" name="Text Box 14"/>
          <p:cNvSpPr txBox="1">
            <a:spLocks noChangeArrowheads="1"/>
          </p:cNvSpPr>
          <p:nvPr/>
        </p:nvSpPr>
        <p:spPr bwMode="auto">
          <a:xfrm>
            <a:off x="968375" y="14922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791" name="Text Box 15"/>
          <p:cNvSpPr txBox="1">
            <a:spLocks noChangeArrowheads="1"/>
          </p:cNvSpPr>
          <p:nvPr/>
        </p:nvSpPr>
        <p:spPr bwMode="auto">
          <a:xfrm>
            <a:off x="968375" y="18113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792" name="Line 16"/>
          <p:cNvSpPr>
            <a:spLocks noChangeShapeType="1"/>
          </p:cNvSpPr>
          <p:nvPr/>
        </p:nvSpPr>
        <p:spPr bwMode="auto">
          <a:xfrm>
            <a:off x="1816100" y="815975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793" name="Text Box 17"/>
          <p:cNvSpPr txBox="1">
            <a:spLocks noChangeArrowheads="1"/>
          </p:cNvSpPr>
          <p:nvPr/>
        </p:nvSpPr>
        <p:spPr bwMode="auto">
          <a:xfrm>
            <a:off x="9858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794" name="Text Box 18"/>
          <p:cNvSpPr txBox="1">
            <a:spLocks noChangeArrowheads="1"/>
          </p:cNvSpPr>
          <p:nvPr/>
        </p:nvSpPr>
        <p:spPr bwMode="auto">
          <a:xfrm>
            <a:off x="9652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795" name="Text Box 19"/>
          <p:cNvSpPr txBox="1">
            <a:spLocks noChangeArrowheads="1"/>
          </p:cNvSpPr>
          <p:nvPr/>
        </p:nvSpPr>
        <p:spPr bwMode="auto">
          <a:xfrm>
            <a:off x="965200" y="31623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ουσι(ν)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3796" name="Text Box 20"/>
          <p:cNvSpPr txBox="1">
            <a:spLocks noChangeArrowheads="1"/>
          </p:cNvSpPr>
          <p:nvPr/>
        </p:nvSpPr>
        <p:spPr bwMode="auto">
          <a:xfrm>
            <a:off x="977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n-US" sz="1400"/>
          </a:p>
        </p:txBody>
      </p:sp>
      <p:sp>
        <p:nvSpPr>
          <p:cNvPr id="203797" name="Text Box 21"/>
          <p:cNvSpPr txBox="1">
            <a:spLocks noChangeArrowheads="1"/>
          </p:cNvSpPr>
          <p:nvPr/>
        </p:nvSpPr>
        <p:spPr bwMode="auto">
          <a:xfrm>
            <a:off x="546100" y="36449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 &amp; PASSIVE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</a:p>
        </p:txBody>
      </p:sp>
      <p:sp>
        <p:nvSpPr>
          <p:cNvPr id="203798" name="Line 22"/>
          <p:cNvSpPr>
            <a:spLocks noChangeShapeType="1"/>
          </p:cNvSpPr>
          <p:nvPr/>
        </p:nvSpPr>
        <p:spPr bwMode="auto">
          <a:xfrm>
            <a:off x="1752600" y="3886200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799" name="Line 23"/>
          <p:cNvSpPr>
            <a:spLocks noChangeShapeType="1"/>
          </p:cNvSpPr>
          <p:nvPr/>
        </p:nvSpPr>
        <p:spPr bwMode="auto">
          <a:xfrm>
            <a:off x="965200" y="4241800"/>
            <a:ext cx="39830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00" name="Line 24"/>
          <p:cNvSpPr>
            <a:spLocks noChangeShapeType="1"/>
          </p:cNvSpPr>
          <p:nvPr/>
        </p:nvSpPr>
        <p:spPr bwMode="auto">
          <a:xfrm>
            <a:off x="977900" y="3886200"/>
            <a:ext cx="39814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01" name="Text Box 25"/>
          <p:cNvSpPr txBox="1">
            <a:spLocks noChangeArrowheads="1"/>
          </p:cNvSpPr>
          <p:nvPr/>
        </p:nvSpPr>
        <p:spPr bwMode="auto">
          <a:xfrm>
            <a:off x="9779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n-US" sz="1400"/>
          </a:p>
        </p:txBody>
      </p:sp>
      <p:sp>
        <p:nvSpPr>
          <p:cNvPr id="203802" name="Text Box 26"/>
          <p:cNvSpPr txBox="1">
            <a:spLocks noChangeArrowheads="1"/>
          </p:cNvSpPr>
          <p:nvPr/>
        </p:nvSpPr>
        <p:spPr bwMode="auto">
          <a:xfrm>
            <a:off x="10255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3803" name="Text Box 27"/>
          <p:cNvSpPr txBox="1">
            <a:spLocks noChangeArrowheads="1"/>
          </p:cNvSpPr>
          <p:nvPr/>
        </p:nvSpPr>
        <p:spPr bwMode="auto">
          <a:xfrm>
            <a:off x="989013" y="4319588"/>
            <a:ext cx="992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804" name="Text Box 28"/>
          <p:cNvSpPr txBox="1">
            <a:spLocks noChangeArrowheads="1"/>
          </p:cNvSpPr>
          <p:nvPr/>
        </p:nvSpPr>
        <p:spPr bwMode="auto">
          <a:xfrm>
            <a:off x="968375" y="46164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ῃ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805" name="Text Box 29"/>
          <p:cNvSpPr txBox="1">
            <a:spLocks noChangeArrowheads="1"/>
          </p:cNvSpPr>
          <p:nvPr/>
        </p:nvSpPr>
        <p:spPr bwMode="auto">
          <a:xfrm>
            <a:off x="9683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03806" name="Text Box 30"/>
          <p:cNvSpPr txBox="1">
            <a:spLocks noChangeArrowheads="1"/>
          </p:cNvSpPr>
          <p:nvPr/>
        </p:nvSpPr>
        <p:spPr bwMode="auto">
          <a:xfrm>
            <a:off x="9731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807" name="Text Box 31"/>
          <p:cNvSpPr txBox="1">
            <a:spLocks noChangeArrowheads="1"/>
          </p:cNvSpPr>
          <p:nvPr/>
        </p:nvSpPr>
        <p:spPr bwMode="auto">
          <a:xfrm>
            <a:off x="965200" y="59801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03808" name="Text Box 32"/>
          <p:cNvSpPr txBox="1">
            <a:spLocks noChangeArrowheads="1"/>
          </p:cNvSpPr>
          <p:nvPr/>
        </p:nvSpPr>
        <p:spPr bwMode="auto">
          <a:xfrm>
            <a:off x="9652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809" name="Line 33"/>
          <p:cNvSpPr>
            <a:spLocks noChangeShapeType="1"/>
          </p:cNvSpPr>
          <p:nvPr/>
        </p:nvSpPr>
        <p:spPr bwMode="auto">
          <a:xfrm>
            <a:off x="25146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10" name="Line 34"/>
          <p:cNvSpPr>
            <a:spLocks noChangeShapeType="1"/>
          </p:cNvSpPr>
          <p:nvPr/>
        </p:nvSpPr>
        <p:spPr bwMode="auto">
          <a:xfrm>
            <a:off x="24892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11" name="Line 35"/>
          <p:cNvSpPr>
            <a:spLocks noChangeShapeType="1"/>
          </p:cNvSpPr>
          <p:nvPr/>
        </p:nvSpPr>
        <p:spPr bwMode="auto">
          <a:xfrm>
            <a:off x="33274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12" name="Line 36"/>
          <p:cNvSpPr>
            <a:spLocks noChangeShapeType="1"/>
          </p:cNvSpPr>
          <p:nvPr/>
        </p:nvSpPr>
        <p:spPr bwMode="auto">
          <a:xfrm>
            <a:off x="33274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13" name="Line 37"/>
          <p:cNvSpPr>
            <a:spLocks noChangeShapeType="1"/>
          </p:cNvSpPr>
          <p:nvPr/>
        </p:nvSpPr>
        <p:spPr bwMode="auto">
          <a:xfrm>
            <a:off x="215900" y="5359400"/>
            <a:ext cx="4699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14" name="Text Box 38"/>
          <p:cNvSpPr txBox="1">
            <a:spLocks noChangeArrowheads="1"/>
          </p:cNvSpPr>
          <p:nvPr/>
        </p:nvSpPr>
        <p:spPr bwMode="auto">
          <a:xfrm>
            <a:off x="2501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3</a:t>
            </a:r>
            <a:endParaRPr lang="en-US" sz="1400"/>
          </a:p>
        </p:txBody>
      </p:sp>
      <p:sp>
        <p:nvSpPr>
          <p:cNvPr id="203815" name="Text Box 39"/>
          <p:cNvSpPr txBox="1">
            <a:spLocks noChangeArrowheads="1"/>
          </p:cNvSpPr>
          <p:nvPr/>
        </p:nvSpPr>
        <p:spPr bwMode="auto">
          <a:xfrm>
            <a:off x="28670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3816" name="Text Box 40"/>
          <p:cNvSpPr txBox="1">
            <a:spLocks noChangeArrowheads="1"/>
          </p:cNvSpPr>
          <p:nvPr/>
        </p:nvSpPr>
        <p:spPr bwMode="auto">
          <a:xfrm>
            <a:off x="25892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817" name="Text Box 41"/>
          <p:cNvSpPr txBox="1">
            <a:spLocks noChangeArrowheads="1"/>
          </p:cNvSpPr>
          <p:nvPr/>
        </p:nvSpPr>
        <p:spPr bwMode="auto">
          <a:xfrm>
            <a:off x="25685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818" name="Text Box 42"/>
          <p:cNvSpPr txBox="1">
            <a:spLocks noChangeArrowheads="1"/>
          </p:cNvSpPr>
          <p:nvPr/>
        </p:nvSpPr>
        <p:spPr bwMode="auto">
          <a:xfrm>
            <a:off x="25685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3819" name="Text Box 43"/>
          <p:cNvSpPr txBox="1">
            <a:spLocks noChangeArrowheads="1"/>
          </p:cNvSpPr>
          <p:nvPr/>
        </p:nvSpPr>
        <p:spPr bwMode="auto">
          <a:xfrm>
            <a:off x="25733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820" name="Text Box 44"/>
          <p:cNvSpPr txBox="1">
            <a:spLocks noChangeArrowheads="1"/>
          </p:cNvSpPr>
          <p:nvPr/>
        </p:nvSpPr>
        <p:spPr bwMode="auto">
          <a:xfrm>
            <a:off x="25654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821" name="Text Box 45"/>
          <p:cNvSpPr txBox="1">
            <a:spLocks noChangeArrowheads="1"/>
          </p:cNvSpPr>
          <p:nvPr/>
        </p:nvSpPr>
        <p:spPr bwMode="auto">
          <a:xfrm>
            <a:off x="25654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3822" name="Text Box 46"/>
          <p:cNvSpPr txBox="1">
            <a:spLocks noChangeArrowheads="1"/>
          </p:cNvSpPr>
          <p:nvPr/>
        </p:nvSpPr>
        <p:spPr bwMode="auto">
          <a:xfrm>
            <a:off x="24765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4</a:t>
            </a:r>
            <a:endParaRPr lang="en-US" sz="1400"/>
          </a:p>
        </p:txBody>
      </p:sp>
      <p:sp>
        <p:nvSpPr>
          <p:cNvPr id="203823" name="Text Box 47"/>
          <p:cNvSpPr txBox="1">
            <a:spLocks noChangeArrowheads="1"/>
          </p:cNvSpPr>
          <p:nvPr/>
        </p:nvSpPr>
        <p:spPr bwMode="auto">
          <a:xfrm>
            <a:off x="28670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3824" name="Text Box 48"/>
          <p:cNvSpPr txBox="1">
            <a:spLocks noChangeArrowheads="1"/>
          </p:cNvSpPr>
          <p:nvPr/>
        </p:nvSpPr>
        <p:spPr bwMode="auto">
          <a:xfrm>
            <a:off x="2525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ομην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825" name="Text Box 49"/>
          <p:cNvSpPr txBox="1">
            <a:spLocks noChangeArrowheads="1"/>
          </p:cNvSpPr>
          <p:nvPr/>
        </p:nvSpPr>
        <p:spPr bwMode="auto">
          <a:xfrm>
            <a:off x="2505075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826" name="Text Box 50"/>
          <p:cNvSpPr txBox="1">
            <a:spLocks noChangeArrowheads="1"/>
          </p:cNvSpPr>
          <p:nvPr/>
        </p:nvSpPr>
        <p:spPr bwMode="auto">
          <a:xfrm>
            <a:off x="2505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ετο</a:t>
            </a:r>
          </a:p>
        </p:txBody>
      </p:sp>
      <p:sp>
        <p:nvSpPr>
          <p:cNvPr id="203827" name="Text Box 51"/>
          <p:cNvSpPr txBox="1">
            <a:spLocks noChangeArrowheads="1"/>
          </p:cNvSpPr>
          <p:nvPr/>
        </p:nvSpPr>
        <p:spPr bwMode="auto">
          <a:xfrm>
            <a:off x="25098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828" name="Text Box 52"/>
          <p:cNvSpPr txBox="1">
            <a:spLocks noChangeArrowheads="1"/>
          </p:cNvSpPr>
          <p:nvPr/>
        </p:nvSpPr>
        <p:spPr bwMode="auto">
          <a:xfrm>
            <a:off x="2501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03829" name="Text Box 53"/>
          <p:cNvSpPr txBox="1">
            <a:spLocks noChangeArrowheads="1"/>
          </p:cNvSpPr>
          <p:nvPr/>
        </p:nvSpPr>
        <p:spPr bwMode="auto">
          <a:xfrm>
            <a:off x="2501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830" name="Line 54"/>
          <p:cNvSpPr>
            <a:spLocks noChangeShapeType="1"/>
          </p:cNvSpPr>
          <p:nvPr/>
        </p:nvSpPr>
        <p:spPr bwMode="auto">
          <a:xfrm>
            <a:off x="42037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31" name="Line 55"/>
          <p:cNvSpPr>
            <a:spLocks noChangeShapeType="1"/>
          </p:cNvSpPr>
          <p:nvPr/>
        </p:nvSpPr>
        <p:spPr bwMode="auto">
          <a:xfrm>
            <a:off x="42037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32" name="Text Box 56"/>
          <p:cNvSpPr txBox="1">
            <a:spLocks noChangeArrowheads="1"/>
          </p:cNvSpPr>
          <p:nvPr/>
        </p:nvSpPr>
        <p:spPr bwMode="auto">
          <a:xfrm>
            <a:off x="3352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833" name="Text Box 57"/>
          <p:cNvSpPr txBox="1">
            <a:spLocks noChangeArrowheads="1"/>
          </p:cNvSpPr>
          <p:nvPr/>
        </p:nvSpPr>
        <p:spPr bwMode="auto">
          <a:xfrm>
            <a:off x="34909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834" name="Text Box 58"/>
          <p:cNvSpPr txBox="1">
            <a:spLocks noChangeArrowheads="1"/>
          </p:cNvSpPr>
          <p:nvPr/>
        </p:nvSpPr>
        <p:spPr bwMode="auto">
          <a:xfrm>
            <a:off x="34702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835" name="Text Box 59"/>
          <p:cNvSpPr txBox="1">
            <a:spLocks noChangeArrowheads="1"/>
          </p:cNvSpPr>
          <p:nvPr/>
        </p:nvSpPr>
        <p:spPr bwMode="auto">
          <a:xfrm>
            <a:off x="34702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3836" name="Text Box 60"/>
          <p:cNvSpPr txBox="1">
            <a:spLocks noChangeArrowheads="1"/>
          </p:cNvSpPr>
          <p:nvPr/>
        </p:nvSpPr>
        <p:spPr bwMode="auto">
          <a:xfrm>
            <a:off x="34877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837" name="Text Box 61"/>
          <p:cNvSpPr txBox="1">
            <a:spLocks noChangeArrowheads="1"/>
          </p:cNvSpPr>
          <p:nvPr/>
        </p:nvSpPr>
        <p:spPr bwMode="auto">
          <a:xfrm>
            <a:off x="34798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ατε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838" name="Text Box 62"/>
          <p:cNvSpPr txBox="1">
            <a:spLocks noChangeArrowheads="1"/>
          </p:cNvSpPr>
          <p:nvPr/>
        </p:nvSpPr>
        <p:spPr bwMode="auto">
          <a:xfrm>
            <a:off x="34798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3839" name="Text Box 63"/>
          <p:cNvSpPr txBox="1">
            <a:spLocks noChangeArrowheads="1"/>
          </p:cNvSpPr>
          <p:nvPr/>
        </p:nvSpPr>
        <p:spPr bwMode="auto">
          <a:xfrm>
            <a:off x="33528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 baseline="30000">
              <a:solidFill>
                <a:srgbClr val="FFDC14"/>
              </a:solidFill>
              <a:latin typeface="Lucida Grande" charset="0"/>
            </a:endParaRPr>
          </a:p>
        </p:txBody>
      </p:sp>
      <p:sp>
        <p:nvSpPr>
          <p:cNvPr id="203840" name="Text Box 64"/>
          <p:cNvSpPr txBox="1">
            <a:spLocks noChangeArrowheads="1"/>
          </p:cNvSpPr>
          <p:nvPr/>
        </p:nvSpPr>
        <p:spPr bwMode="auto">
          <a:xfrm>
            <a:off x="37052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3841" name="Text Box 65"/>
          <p:cNvSpPr txBox="1">
            <a:spLocks noChangeArrowheads="1"/>
          </p:cNvSpPr>
          <p:nvPr/>
        </p:nvSpPr>
        <p:spPr bwMode="auto">
          <a:xfrm>
            <a:off x="3414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αμην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842" name="Text Box 66"/>
          <p:cNvSpPr txBox="1">
            <a:spLocks noChangeArrowheads="1"/>
          </p:cNvSpPr>
          <p:nvPr/>
        </p:nvSpPr>
        <p:spPr bwMode="auto">
          <a:xfrm>
            <a:off x="3394075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 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843" name="Text Box 67"/>
          <p:cNvSpPr txBox="1">
            <a:spLocks noChangeArrowheads="1"/>
          </p:cNvSpPr>
          <p:nvPr/>
        </p:nvSpPr>
        <p:spPr bwMode="auto">
          <a:xfrm>
            <a:off x="3394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ατο</a:t>
            </a:r>
          </a:p>
        </p:txBody>
      </p:sp>
      <p:sp>
        <p:nvSpPr>
          <p:cNvPr id="203844" name="Text Box 68"/>
          <p:cNvSpPr txBox="1">
            <a:spLocks noChangeArrowheads="1"/>
          </p:cNvSpPr>
          <p:nvPr/>
        </p:nvSpPr>
        <p:spPr bwMode="auto">
          <a:xfrm>
            <a:off x="3398838" y="56832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845" name="Text Box 69"/>
          <p:cNvSpPr txBox="1">
            <a:spLocks noChangeArrowheads="1"/>
          </p:cNvSpPr>
          <p:nvPr/>
        </p:nvSpPr>
        <p:spPr bwMode="auto">
          <a:xfrm>
            <a:off x="3390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ασθε</a:t>
            </a:r>
          </a:p>
        </p:txBody>
      </p:sp>
      <p:sp>
        <p:nvSpPr>
          <p:cNvPr id="203846" name="Text Box 70"/>
          <p:cNvSpPr txBox="1">
            <a:spLocks noChangeArrowheads="1"/>
          </p:cNvSpPr>
          <p:nvPr/>
        </p:nvSpPr>
        <p:spPr bwMode="auto">
          <a:xfrm>
            <a:off x="3390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847" name="Text Box 71"/>
          <p:cNvSpPr txBox="1">
            <a:spLocks noChangeArrowheads="1"/>
          </p:cNvSpPr>
          <p:nvPr/>
        </p:nvSpPr>
        <p:spPr bwMode="auto">
          <a:xfrm>
            <a:off x="4114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400" b="1" baseline="30000">
                <a:solidFill>
                  <a:srgbClr val="CF3741"/>
                </a:solidFill>
                <a:latin typeface="Lucida Grande" charset="0"/>
              </a:rPr>
              <a:t>0 </a:t>
            </a:r>
            <a:endParaRPr lang="en-US" sz="1400" b="1" i="1">
              <a:solidFill>
                <a:srgbClr val="CF3741"/>
              </a:solidFill>
              <a:latin typeface="Lucida Grande" charset="0"/>
            </a:endParaRPr>
          </a:p>
        </p:txBody>
      </p:sp>
      <p:sp>
        <p:nvSpPr>
          <p:cNvPr id="203848" name="Text Box 72"/>
          <p:cNvSpPr txBox="1">
            <a:spLocks noChangeArrowheads="1"/>
          </p:cNvSpPr>
          <p:nvPr/>
        </p:nvSpPr>
        <p:spPr bwMode="auto">
          <a:xfrm>
            <a:off x="4237038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849" name="Text Box 73"/>
          <p:cNvSpPr txBox="1">
            <a:spLocks noChangeArrowheads="1"/>
          </p:cNvSpPr>
          <p:nvPr/>
        </p:nvSpPr>
        <p:spPr bwMode="auto">
          <a:xfrm>
            <a:off x="4216400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850" name="Text Box 74"/>
          <p:cNvSpPr txBox="1">
            <a:spLocks noChangeArrowheads="1"/>
          </p:cNvSpPr>
          <p:nvPr/>
        </p:nvSpPr>
        <p:spPr bwMode="auto">
          <a:xfrm>
            <a:off x="4216400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—</a:t>
            </a:r>
            <a:r>
              <a:rPr lang="en-US" sz="1200" b="1" i="1">
                <a:latin typeface="Lucida Grande" charset="0"/>
              </a:rPr>
              <a:t> 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851" name="Text Box 75"/>
          <p:cNvSpPr txBox="1">
            <a:spLocks noChangeArrowheads="1"/>
          </p:cNvSpPr>
          <p:nvPr/>
        </p:nvSpPr>
        <p:spPr bwMode="auto">
          <a:xfrm>
            <a:off x="4233863" y="25336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852" name="Text Box 76"/>
          <p:cNvSpPr txBox="1">
            <a:spLocks noChangeArrowheads="1"/>
          </p:cNvSpPr>
          <p:nvPr/>
        </p:nvSpPr>
        <p:spPr bwMode="auto">
          <a:xfrm>
            <a:off x="4213225" y="28432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rgbClr val="FFDC14"/>
                </a:solidFill>
                <a:latin typeface="Lucida Grande" charset="0"/>
              </a:rPr>
              <a:t>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3853" name="Text Box 77"/>
          <p:cNvSpPr txBox="1">
            <a:spLocks noChangeArrowheads="1"/>
          </p:cNvSpPr>
          <p:nvPr/>
        </p:nvSpPr>
        <p:spPr bwMode="auto">
          <a:xfrm>
            <a:off x="4213225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3854" name="Text Box 78"/>
          <p:cNvSpPr txBox="1">
            <a:spLocks noChangeArrowheads="1"/>
          </p:cNvSpPr>
          <p:nvPr/>
        </p:nvSpPr>
        <p:spPr bwMode="auto">
          <a:xfrm>
            <a:off x="4902200" y="1443038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b="1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Present</a:t>
            </a:r>
            <a:r>
              <a:rPr lang="en-US" sz="900">
                <a:solidFill>
                  <a:schemeClr val="bg1"/>
                </a:solidFill>
                <a:latin typeface="Palatino Linotype" charset="0"/>
              </a:rPr>
              <a:t> </a:t>
            </a:r>
            <a:endParaRPr lang="en-US"/>
          </a:p>
        </p:txBody>
      </p:sp>
      <p:sp>
        <p:nvSpPr>
          <p:cNvPr id="203855" name="Line 79"/>
          <p:cNvSpPr>
            <a:spLocks noChangeShapeType="1"/>
          </p:cNvSpPr>
          <p:nvPr/>
        </p:nvSpPr>
        <p:spPr bwMode="auto">
          <a:xfrm>
            <a:off x="4991100" y="482600"/>
            <a:ext cx="0" cy="6329363"/>
          </a:xfrm>
          <a:prstGeom prst="line">
            <a:avLst/>
          </a:prstGeom>
          <a:noFill/>
          <a:ln w="47625" cmpd="thickThin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56" name="Text Box 80"/>
          <p:cNvSpPr txBox="1">
            <a:spLocks noChangeArrowheads="1"/>
          </p:cNvSpPr>
          <p:nvPr/>
        </p:nvSpPr>
        <p:spPr bwMode="auto">
          <a:xfrm>
            <a:off x="5753100" y="86360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</a:t>
            </a:r>
          </a:p>
        </p:txBody>
      </p:sp>
      <p:sp>
        <p:nvSpPr>
          <p:cNvPr id="203857" name="Text Box 81"/>
          <p:cNvSpPr txBox="1">
            <a:spLocks noChangeArrowheads="1"/>
          </p:cNvSpPr>
          <p:nvPr/>
        </p:nvSpPr>
        <p:spPr bwMode="auto">
          <a:xfrm>
            <a:off x="6870700" y="863600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</a:t>
            </a:r>
          </a:p>
        </p:txBody>
      </p:sp>
      <p:sp>
        <p:nvSpPr>
          <p:cNvPr id="203858" name="Text Box 82"/>
          <p:cNvSpPr txBox="1">
            <a:spLocks noChangeArrowheads="1"/>
          </p:cNvSpPr>
          <p:nvPr/>
        </p:nvSpPr>
        <p:spPr bwMode="auto">
          <a:xfrm>
            <a:off x="7848600" y="863600"/>
            <a:ext cx="1206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Passive</a:t>
            </a:r>
          </a:p>
        </p:txBody>
      </p:sp>
      <p:sp>
        <p:nvSpPr>
          <p:cNvPr id="203859" name="Text Box 83"/>
          <p:cNvSpPr txBox="1">
            <a:spLocks noChangeArrowheads="1"/>
          </p:cNvSpPr>
          <p:nvPr/>
        </p:nvSpPr>
        <p:spPr bwMode="auto">
          <a:xfrm>
            <a:off x="6061075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03860" name="Line 84"/>
          <p:cNvSpPr>
            <a:spLocks noChangeShapeType="1"/>
          </p:cNvSpPr>
          <p:nvPr/>
        </p:nvSpPr>
        <p:spPr bwMode="auto">
          <a:xfrm>
            <a:off x="5703888" y="490538"/>
            <a:ext cx="0" cy="46783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61" name="Text Box 85"/>
          <p:cNvSpPr txBox="1">
            <a:spLocks noChangeArrowheads="1"/>
          </p:cNvSpPr>
          <p:nvPr/>
        </p:nvSpPr>
        <p:spPr bwMode="auto">
          <a:xfrm>
            <a:off x="7073900" y="155257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03862" name="Text Box 86"/>
          <p:cNvSpPr txBox="1">
            <a:spLocks noChangeArrowheads="1"/>
          </p:cNvSpPr>
          <p:nvPr/>
        </p:nvSpPr>
        <p:spPr bwMode="auto">
          <a:xfrm>
            <a:off x="8280400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03863" name="Text Box 87"/>
          <p:cNvSpPr txBox="1">
            <a:spLocks noChangeArrowheads="1"/>
          </p:cNvSpPr>
          <p:nvPr/>
        </p:nvSpPr>
        <p:spPr bwMode="auto">
          <a:xfrm>
            <a:off x="5892800" y="2108200"/>
            <a:ext cx="927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</a:p>
        </p:txBody>
      </p:sp>
      <p:sp>
        <p:nvSpPr>
          <p:cNvPr id="203864" name="Text Box 88"/>
          <p:cNvSpPr txBox="1">
            <a:spLocks noChangeArrowheads="1"/>
          </p:cNvSpPr>
          <p:nvPr/>
        </p:nvSpPr>
        <p:spPr bwMode="auto">
          <a:xfrm>
            <a:off x="6845300" y="2111375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203865" name="Text Box 89"/>
          <p:cNvSpPr txBox="1">
            <a:spLocks noChangeArrowheads="1"/>
          </p:cNvSpPr>
          <p:nvPr/>
        </p:nvSpPr>
        <p:spPr bwMode="auto">
          <a:xfrm>
            <a:off x="5486400" y="26543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203866" name="Text Box 90"/>
          <p:cNvSpPr txBox="1">
            <a:spLocks noChangeArrowheads="1"/>
          </p:cNvSpPr>
          <p:nvPr/>
        </p:nvSpPr>
        <p:spPr bwMode="auto">
          <a:xfrm>
            <a:off x="6491288" y="265747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03867" name="Text Box 91"/>
          <p:cNvSpPr txBox="1">
            <a:spLocks noChangeArrowheads="1"/>
          </p:cNvSpPr>
          <p:nvPr/>
        </p:nvSpPr>
        <p:spPr bwMode="auto">
          <a:xfrm>
            <a:off x="7705725" y="26511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03868" name="Text Box 92"/>
          <p:cNvSpPr txBox="1">
            <a:spLocks noChangeArrowheads="1"/>
          </p:cNvSpPr>
          <p:nvPr/>
        </p:nvSpPr>
        <p:spPr bwMode="auto">
          <a:xfrm>
            <a:off x="5487988" y="31845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ιδ)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203869" name="Text Box 93"/>
          <p:cNvSpPr txBox="1">
            <a:spLocks noChangeArrowheads="1"/>
          </p:cNvSpPr>
          <p:nvPr/>
        </p:nvSpPr>
        <p:spPr bwMode="auto">
          <a:xfrm>
            <a:off x="6497638" y="31877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03870" name="Text Box 94"/>
          <p:cNvSpPr txBox="1">
            <a:spLocks noChangeArrowheads="1"/>
          </p:cNvSpPr>
          <p:nvPr/>
        </p:nvSpPr>
        <p:spPr bwMode="auto">
          <a:xfrm>
            <a:off x="5562600" y="37433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l-GR" sz="1400" b="1" i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3871" name="Text Box 95"/>
          <p:cNvSpPr txBox="1">
            <a:spLocks noChangeArrowheads="1"/>
          </p:cNvSpPr>
          <p:nvPr/>
        </p:nvSpPr>
        <p:spPr bwMode="auto">
          <a:xfrm>
            <a:off x="6340475" y="3746500"/>
            <a:ext cx="149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</a:p>
        </p:txBody>
      </p:sp>
      <p:sp>
        <p:nvSpPr>
          <p:cNvPr id="203872" name="Line 96"/>
          <p:cNvSpPr>
            <a:spLocks noChangeShapeType="1"/>
          </p:cNvSpPr>
          <p:nvPr/>
        </p:nvSpPr>
        <p:spPr bwMode="auto">
          <a:xfrm flipH="1">
            <a:off x="6888163" y="812800"/>
            <a:ext cx="7937" cy="43561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73" name="Line 97"/>
          <p:cNvSpPr>
            <a:spLocks noChangeShapeType="1"/>
          </p:cNvSpPr>
          <p:nvPr/>
        </p:nvSpPr>
        <p:spPr bwMode="auto">
          <a:xfrm flipH="1">
            <a:off x="7829550" y="812800"/>
            <a:ext cx="7938" cy="43815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74" name="Line 98"/>
          <p:cNvSpPr>
            <a:spLocks noChangeShapeType="1"/>
          </p:cNvSpPr>
          <p:nvPr/>
        </p:nvSpPr>
        <p:spPr bwMode="auto">
          <a:xfrm>
            <a:off x="5003800" y="19431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75" name="Line 99"/>
          <p:cNvSpPr>
            <a:spLocks noChangeShapeType="1"/>
          </p:cNvSpPr>
          <p:nvPr/>
        </p:nvSpPr>
        <p:spPr bwMode="auto">
          <a:xfrm>
            <a:off x="5003800" y="2463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76" name="Line 100"/>
          <p:cNvSpPr>
            <a:spLocks noChangeShapeType="1"/>
          </p:cNvSpPr>
          <p:nvPr/>
        </p:nvSpPr>
        <p:spPr bwMode="auto">
          <a:xfrm>
            <a:off x="5003800" y="29972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77" name="Line 101"/>
          <p:cNvSpPr>
            <a:spLocks noChangeShapeType="1"/>
          </p:cNvSpPr>
          <p:nvPr/>
        </p:nvSpPr>
        <p:spPr bwMode="auto">
          <a:xfrm>
            <a:off x="5016500" y="3530600"/>
            <a:ext cx="40386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78" name="Line 102"/>
          <p:cNvSpPr>
            <a:spLocks noChangeShapeType="1"/>
          </p:cNvSpPr>
          <p:nvPr/>
        </p:nvSpPr>
        <p:spPr bwMode="auto">
          <a:xfrm>
            <a:off x="5016500" y="4114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79" name="Text Box 103"/>
          <p:cNvSpPr txBox="1">
            <a:spLocks noChangeArrowheads="1"/>
          </p:cNvSpPr>
          <p:nvPr/>
        </p:nvSpPr>
        <p:spPr bwMode="auto">
          <a:xfrm>
            <a:off x="4902200" y="8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TENSE</a:t>
            </a:r>
          </a:p>
        </p:txBody>
      </p:sp>
      <p:sp>
        <p:nvSpPr>
          <p:cNvPr id="203880" name="Line 104"/>
          <p:cNvSpPr>
            <a:spLocks noChangeShapeType="1"/>
          </p:cNvSpPr>
          <p:nvPr/>
        </p:nvSpPr>
        <p:spPr bwMode="auto">
          <a:xfrm>
            <a:off x="5702300" y="800100"/>
            <a:ext cx="33591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81" name="Line 105"/>
          <p:cNvSpPr>
            <a:spLocks noChangeShapeType="1"/>
          </p:cNvSpPr>
          <p:nvPr/>
        </p:nvSpPr>
        <p:spPr bwMode="auto">
          <a:xfrm>
            <a:off x="5010150" y="5194300"/>
            <a:ext cx="40449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82" name="Text Box 106"/>
          <p:cNvSpPr txBox="1">
            <a:spLocks noChangeArrowheads="1"/>
          </p:cNvSpPr>
          <p:nvPr/>
        </p:nvSpPr>
        <p:spPr bwMode="auto">
          <a:xfrm>
            <a:off x="5715000" y="558800"/>
            <a:ext cx="3352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VOICE</a:t>
            </a:r>
          </a:p>
        </p:txBody>
      </p:sp>
      <p:sp>
        <p:nvSpPr>
          <p:cNvPr id="203883" name="Line 107"/>
          <p:cNvSpPr>
            <a:spLocks noChangeShapeType="1"/>
          </p:cNvSpPr>
          <p:nvPr/>
        </p:nvSpPr>
        <p:spPr bwMode="auto">
          <a:xfrm flipH="1">
            <a:off x="3017838" y="13081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84" name="Line 108"/>
          <p:cNvSpPr>
            <a:spLocks noChangeShapeType="1"/>
          </p:cNvSpPr>
          <p:nvPr/>
        </p:nvSpPr>
        <p:spPr bwMode="auto">
          <a:xfrm flipH="1">
            <a:off x="3017838" y="3302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85" name="Line 109"/>
          <p:cNvSpPr>
            <a:spLocks noChangeShapeType="1"/>
          </p:cNvSpPr>
          <p:nvPr/>
        </p:nvSpPr>
        <p:spPr bwMode="auto">
          <a:xfrm>
            <a:off x="3251200" y="1308100"/>
            <a:ext cx="0" cy="19939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86" name="Line 110"/>
          <p:cNvSpPr>
            <a:spLocks noChangeShapeType="1"/>
          </p:cNvSpPr>
          <p:nvPr/>
        </p:nvSpPr>
        <p:spPr bwMode="auto">
          <a:xfrm>
            <a:off x="7886700" y="1638300"/>
            <a:ext cx="554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87" name="Text Box 111"/>
          <p:cNvSpPr txBox="1">
            <a:spLocks noChangeArrowheads="1"/>
          </p:cNvSpPr>
          <p:nvPr/>
        </p:nvSpPr>
        <p:spPr bwMode="auto">
          <a:xfrm>
            <a:off x="76200" y="39116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203888" name="Line 112"/>
          <p:cNvSpPr>
            <a:spLocks noChangeShapeType="1"/>
          </p:cNvSpPr>
          <p:nvPr/>
        </p:nvSpPr>
        <p:spPr bwMode="auto">
          <a:xfrm>
            <a:off x="5008563" y="1117600"/>
            <a:ext cx="4059237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89" name="Text Box 113"/>
          <p:cNvSpPr txBox="1">
            <a:spLocks noChangeArrowheads="1"/>
          </p:cNvSpPr>
          <p:nvPr/>
        </p:nvSpPr>
        <p:spPr bwMode="auto">
          <a:xfrm>
            <a:off x="5054600" y="21209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Future</a:t>
            </a:r>
            <a:endParaRPr lang="en-US" sz="9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03890" name="Text Box 114"/>
          <p:cNvSpPr txBox="1">
            <a:spLocks noChangeArrowheads="1"/>
          </p:cNvSpPr>
          <p:nvPr/>
        </p:nvSpPr>
        <p:spPr bwMode="auto">
          <a:xfrm>
            <a:off x="4953000" y="2667000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Imperfect</a:t>
            </a:r>
            <a:endParaRPr lang="en-US"/>
          </a:p>
        </p:txBody>
      </p:sp>
      <p:sp>
        <p:nvSpPr>
          <p:cNvPr id="203891" name="Text Box 115"/>
          <p:cNvSpPr txBox="1">
            <a:spLocks noChangeArrowheads="1"/>
          </p:cNvSpPr>
          <p:nvPr/>
        </p:nvSpPr>
        <p:spPr bwMode="auto">
          <a:xfrm>
            <a:off x="4953000" y="30734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2nd Aorist</a:t>
            </a:r>
            <a:endParaRPr lang="en-US"/>
          </a:p>
        </p:txBody>
      </p:sp>
      <p:sp>
        <p:nvSpPr>
          <p:cNvPr id="203892" name="Text Box 116"/>
          <p:cNvSpPr txBox="1">
            <a:spLocks noChangeArrowheads="1"/>
          </p:cNvSpPr>
          <p:nvPr/>
        </p:nvSpPr>
        <p:spPr bwMode="auto">
          <a:xfrm>
            <a:off x="4902200" y="3759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1st Aorist</a:t>
            </a:r>
            <a:endParaRPr lang="en-US"/>
          </a:p>
        </p:txBody>
      </p:sp>
      <p:sp>
        <p:nvSpPr>
          <p:cNvPr id="203893" name="Line 117"/>
          <p:cNvSpPr>
            <a:spLocks noChangeShapeType="1"/>
          </p:cNvSpPr>
          <p:nvPr/>
        </p:nvSpPr>
        <p:spPr bwMode="auto">
          <a:xfrm>
            <a:off x="1655763" y="2679700"/>
            <a:ext cx="9858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94" name="Line 118"/>
          <p:cNvSpPr>
            <a:spLocks noChangeShapeType="1"/>
          </p:cNvSpPr>
          <p:nvPr/>
        </p:nvSpPr>
        <p:spPr bwMode="auto">
          <a:xfrm>
            <a:off x="1566863" y="2984500"/>
            <a:ext cx="1074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95" name="Line 119"/>
          <p:cNvSpPr>
            <a:spLocks noChangeShapeType="1"/>
          </p:cNvSpPr>
          <p:nvPr/>
        </p:nvSpPr>
        <p:spPr bwMode="auto">
          <a:xfrm>
            <a:off x="7878763" y="2743200"/>
            <a:ext cx="338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96" name="Line 120"/>
          <p:cNvSpPr>
            <a:spLocks noChangeShapeType="1"/>
          </p:cNvSpPr>
          <p:nvPr/>
        </p:nvSpPr>
        <p:spPr bwMode="auto">
          <a:xfrm>
            <a:off x="977900" y="3530600"/>
            <a:ext cx="397668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97" name="Line 121"/>
          <p:cNvSpPr>
            <a:spLocks noChangeShapeType="1"/>
          </p:cNvSpPr>
          <p:nvPr/>
        </p:nvSpPr>
        <p:spPr bwMode="auto">
          <a:xfrm>
            <a:off x="3136900" y="1930400"/>
            <a:ext cx="3889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899" name="Line 123"/>
          <p:cNvSpPr>
            <a:spLocks noChangeShapeType="1"/>
          </p:cNvSpPr>
          <p:nvPr/>
        </p:nvSpPr>
        <p:spPr bwMode="auto">
          <a:xfrm>
            <a:off x="3086100" y="2984500"/>
            <a:ext cx="4397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900" name="Line 124"/>
          <p:cNvSpPr>
            <a:spLocks noChangeShapeType="1"/>
          </p:cNvSpPr>
          <p:nvPr/>
        </p:nvSpPr>
        <p:spPr bwMode="auto">
          <a:xfrm>
            <a:off x="3289300" y="33020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901" name="Line 125"/>
          <p:cNvSpPr>
            <a:spLocks noChangeShapeType="1"/>
          </p:cNvSpPr>
          <p:nvPr/>
        </p:nvSpPr>
        <p:spPr bwMode="auto">
          <a:xfrm>
            <a:off x="3073400" y="1625600"/>
            <a:ext cx="4524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902" name="Line 126"/>
          <p:cNvSpPr>
            <a:spLocks noChangeShapeType="1"/>
          </p:cNvSpPr>
          <p:nvPr/>
        </p:nvSpPr>
        <p:spPr bwMode="auto">
          <a:xfrm>
            <a:off x="3187700" y="44577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903" name="Line 127"/>
          <p:cNvSpPr>
            <a:spLocks noChangeShapeType="1"/>
          </p:cNvSpPr>
          <p:nvPr/>
        </p:nvSpPr>
        <p:spPr bwMode="auto">
          <a:xfrm>
            <a:off x="3086100" y="50800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904" name="Line 128"/>
          <p:cNvSpPr>
            <a:spLocks noChangeShapeType="1"/>
          </p:cNvSpPr>
          <p:nvPr/>
        </p:nvSpPr>
        <p:spPr bwMode="auto">
          <a:xfrm>
            <a:off x="3251200" y="5816600"/>
            <a:ext cx="2111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905" name="Line 129"/>
          <p:cNvSpPr>
            <a:spLocks noChangeShapeType="1"/>
          </p:cNvSpPr>
          <p:nvPr/>
        </p:nvSpPr>
        <p:spPr bwMode="auto">
          <a:xfrm>
            <a:off x="3111500" y="61341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906" name="Line 130"/>
          <p:cNvSpPr>
            <a:spLocks noChangeShapeType="1"/>
          </p:cNvSpPr>
          <p:nvPr/>
        </p:nvSpPr>
        <p:spPr bwMode="auto">
          <a:xfrm>
            <a:off x="3111500" y="64516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907" name="Oval 131"/>
          <p:cNvSpPr>
            <a:spLocks noChangeArrowheads="1"/>
          </p:cNvSpPr>
          <p:nvPr/>
        </p:nvSpPr>
        <p:spPr bwMode="auto">
          <a:xfrm>
            <a:off x="3479800" y="4622800"/>
            <a:ext cx="3302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908" name="Line 132"/>
          <p:cNvSpPr>
            <a:spLocks noChangeShapeType="1"/>
          </p:cNvSpPr>
          <p:nvPr/>
        </p:nvSpPr>
        <p:spPr bwMode="auto">
          <a:xfrm>
            <a:off x="1744663" y="5816600"/>
            <a:ext cx="846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909" name="Line 133"/>
          <p:cNvSpPr>
            <a:spLocks noChangeShapeType="1"/>
          </p:cNvSpPr>
          <p:nvPr/>
        </p:nvSpPr>
        <p:spPr bwMode="auto">
          <a:xfrm>
            <a:off x="1655763" y="6134100"/>
            <a:ext cx="947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910" name="Text Box 134"/>
          <p:cNvSpPr txBox="1">
            <a:spLocks noChangeArrowheads="1"/>
          </p:cNvSpPr>
          <p:nvPr/>
        </p:nvSpPr>
        <p:spPr bwMode="auto">
          <a:xfrm>
            <a:off x="8132763" y="2108200"/>
            <a:ext cx="901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λυθησ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203911" name="Text Box 135"/>
          <p:cNvSpPr txBox="1">
            <a:spLocks noChangeArrowheads="1"/>
          </p:cNvSpPr>
          <p:nvPr/>
        </p:nvSpPr>
        <p:spPr bwMode="auto">
          <a:xfrm>
            <a:off x="7023100" y="3187700"/>
            <a:ext cx="20018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γραφη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>
                <a:solidFill>
                  <a:srgbClr val="CF374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rgbClr val="CF3741"/>
                </a:solidFill>
                <a:latin typeface="Palatino Linotype" charset="0"/>
              </a:rPr>
              <a:t>0</a:t>
            </a:r>
            <a:endParaRPr lang="el-GR" sz="1000" b="1" baseline="30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03912" name="Text Box 136"/>
          <p:cNvSpPr txBox="1">
            <a:spLocks noChangeArrowheads="1"/>
          </p:cNvSpPr>
          <p:nvPr/>
        </p:nvSpPr>
        <p:spPr bwMode="auto">
          <a:xfrm>
            <a:off x="7693025" y="374015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λυθη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rgbClr val="CF374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03913" name="Oval 137"/>
          <p:cNvSpPr>
            <a:spLocks noChangeArrowheads="1"/>
          </p:cNvSpPr>
          <p:nvPr/>
        </p:nvSpPr>
        <p:spPr bwMode="auto">
          <a:xfrm>
            <a:off x="4292600" y="3136900"/>
            <a:ext cx="4953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03914" name="Line 138"/>
          <p:cNvSpPr>
            <a:spLocks noChangeShapeType="1"/>
          </p:cNvSpPr>
          <p:nvPr/>
        </p:nvSpPr>
        <p:spPr bwMode="auto">
          <a:xfrm>
            <a:off x="3225800" y="26797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3915" name="Line 139"/>
          <p:cNvSpPr>
            <a:spLocks noChangeShapeType="1"/>
          </p:cNvSpPr>
          <p:nvPr/>
        </p:nvSpPr>
        <p:spPr bwMode="auto">
          <a:xfrm>
            <a:off x="3903663" y="3292475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3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3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0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0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0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910" grpId="0"/>
      <p:bldP spid="203911" grpId="0"/>
      <p:bldP spid="203912" grpId="0"/>
      <p:bldP spid="203913" grpId="0" animBg="1"/>
      <p:bldP spid="2039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8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800"/>
            <a:ext cx="7772400" cy="457200"/>
          </a:xfrm>
        </p:spPr>
        <p:txBody>
          <a:bodyPr/>
          <a:lstStyle/>
          <a:p>
            <a:r>
              <a:rPr lang="en-US" sz="1600">
                <a:solidFill>
                  <a:schemeClr val="bg1"/>
                </a:solidFill>
                <a:latin typeface="Georgia" charset="0"/>
              </a:rPr>
              <a:t>GREEK 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“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INDICATIVE MODE</a:t>
            </a:r>
            <a:r>
              <a:rPr lang="ja-JP" altLang="en-US" sz="1600">
                <a:solidFill>
                  <a:schemeClr val="bg1"/>
                </a:solidFill>
                <a:latin typeface="Georgia" charset="0"/>
              </a:rPr>
              <a:t>”</a:t>
            </a:r>
            <a:r>
              <a:rPr lang="en-US" sz="1600">
                <a:solidFill>
                  <a:schemeClr val="bg1"/>
                </a:solidFill>
                <a:latin typeface="Georgia" charset="0"/>
              </a:rPr>
              <a:t> VERBS FORMATION</a:t>
            </a:r>
            <a:endParaRPr lang="en-US" b="1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44450" y="53975"/>
            <a:ext cx="9028113" cy="67611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01732" name="Line 4"/>
          <p:cNvSpPr>
            <a:spLocks noChangeShapeType="1"/>
          </p:cNvSpPr>
          <p:nvPr/>
        </p:nvSpPr>
        <p:spPr bwMode="auto">
          <a:xfrm>
            <a:off x="41275" y="485775"/>
            <a:ext cx="9009063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990600" y="554038"/>
            <a:ext cx="396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  <a:endParaRPr lang="en-US" sz="1000">
              <a:solidFill>
                <a:srgbClr val="000000"/>
              </a:solidFill>
              <a:latin typeface="Palatino Linotype" charset="0"/>
            </a:endParaRPr>
          </a:p>
        </p:txBody>
      </p:sp>
      <p:sp>
        <p:nvSpPr>
          <p:cNvPr id="201734" name="Line 6"/>
          <p:cNvSpPr>
            <a:spLocks noChangeShapeType="1"/>
          </p:cNvSpPr>
          <p:nvPr/>
        </p:nvSpPr>
        <p:spPr bwMode="auto">
          <a:xfrm>
            <a:off x="977900" y="490538"/>
            <a:ext cx="0" cy="6329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35" name="Line 7"/>
          <p:cNvSpPr>
            <a:spLocks noChangeShapeType="1"/>
          </p:cNvSpPr>
          <p:nvPr/>
        </p:nvSpPr>
        <p:spPr bwMode="auto">
          <a:xfrm>
            <a:off x="990600" y="800100"/>
            <a:ext cx="39687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36" name="Line 8"/>
          <p:cNvSpPr>
            <a:spLocks noChangeShapeType="1"/>
          </p:cNvSpPr>
          <p:nvPr/>
        </p:nvSpPr>
        <p:spPr bwMode="auto">
          <a:xfrm>
            <a:off x="977900" y="1117600"/>
            <a:ext cx="39703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37" name="Text Box 9"/>
          <p:cNvSpPr txBox="1">
            <a:spLocks noChangeArrowheads="1"/>
          </p:cNvSpPr>
          <p:nvPr/>
        </p:nvSpPr>
        <p:spPr bwMode="auto">
          <a:xfrm>
            <a:off x="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201738" name="Text Box 10"/>
          <p:cNvSpPr txBox="1">
            <a:spLocks noChangeArrowheads="1"/>
          </p:cNvSpPr>
          <p:nvPr/>
        </p:nvSpPr>
        <p:spPr bwMode="auto">
          <a:xfrm>
            <a:off x="76200" y="8001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201739" name="Line 11"/>
          <p:cNvSpPr>
            <a:spLocks noChangeShapeType="1"/>
          </p:cNvSpPr>
          <p:nvPr/>
        </p:nvSpPr>
        <p:spPr bwMode="auto">
          <a:xfrm>
            <a:off x="228600" y="2197100"/>
            <a:ext cx="46482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40" name="Text Box 12"/>
          <p:cNvSpPr txBox="1">
            <a:spLocks noChangeArrowheads="1"/>
          </p:cNvSpPr>
          <p:nvPr/>
        </p:nvSpPr>
        <p:spPr bwMode="auto">
          <a:xfrm>
            <a:off x="10255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1741" name="Text Box 13"/>
          <p:cNvSpPr txBox="1">
            <a:spLocks noChangeArrowheads="1"/>
          </p:cNvSpPr>
          <p:nvPr/>
        </p:nvSpPr>
        <p:spPr bwMode="auto">
          <a:xfrm>
            <a:off x="989013" y="11826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742" name="Text Box 14"/>
          <p:cNvSpPr txBox="1">
            <a:spLocks noChangeArrowheads="1"/>
          </p:cNvSpPr>
          <p:nvPr/>
        </p:nvSpPr>
        <p:spPr bwMode="auto">
          <a:xfrm>
            <a:off x="968375" y="14922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743" name="Text Box 15"/>
          <p:cNvSpPr txBox="1">
            <a:spLocks noChangeArrowheads="1"/>
          </p:cNvSpPr>
          <p:nvPr/>
        </p:nvSpPr>
        <p:spPr bwMode="auto">
          <a:xfrm>
            <a:off x="968375" y="18113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ει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744" name="Line 16"/>
          <p:cNvSpPr>
            <a:spLocks noChangeShapeType="1"/>
          </p:cNvSpPr>
          <p:nvPr/>
        </p:nvSpPr>
        <p:spPr bwMode="auto">
          <a:xfrm>
            <a:off x="1816100" y="815975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45" name="Text Box 17"/>
          <p:cNvSpPr txBox="1">
            <a:spLocks noChangeArrowheads="1"/>
          </p:cNvSpPr>
          <p:nvPr/>
        </p:nvSpPr>
        <p:spPr bwMode="auto">
          <a:xfrm>
            <a:off x="9858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746" name="Text Box 18"/>
          <p:cNvSpPr txBox="1">
            <a:spLocks noChangeArrowheads="1"/>
          </p:cNvSpPr>
          <p:nvPr/>
        </p:nvSpPr>
        <p:spPr bwMode="auto">
          <a:xfrm>
            <a:off x="9652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747" name="Text Box 19"/>
          <p:cNvSpPr txBox="1">
            <a:spLocks noChangeArrowheads="1"/>
          </p:cNvSpPr>
          <p:nvPr/>
        </p:nvSpPr>
        <p:spPr bwMode="auto">
          <a:xfrm>
            <a:off x="965200" y="31623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ουσι(ν)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1748" name="Text Box 20"/>
          <p:cNvSpPr txBox="1">
            <a:spLocks noChangeArrowheads="1"/>
          </p:cNvSpPr>
          <p:nvPr/>
        </p:nvSpPr>
        <p:spPr bwMode="auto">
          <a:xfrm>
            <a:off x="977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n-US" sz="1400"/>
          </a:p>
        </p:txBody>
      </p:sp>
      <p:sp>
        <p:nvSpPr>
          <p:cNvPr id="201749" name="Text Box 21"/>
          <p:cNvSpPr txBox="1">
            <a:spLocks noChangeArrowheads="1"/>
          </p:cNvSpPr>
          <p:nvPr/>
        </p:nvSpPr>
        <p:spPr bwMode="auto">
          <a:xfrm>
            <a:off x="546100" y="36449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 &amp; PASSIVE VOICE 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“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Personal</a:t>
            </a:r>
            <a:r>
              <a:rPr lang="ja-JP" altLang="en-US" sz="1000" b="1" i="1">
                <a:solidFill>
                  <a:schemeClr val="bg1"/>
                </a:solidFill>
                <a:latin typeface="Palatino Linotype" charset="0"/>
              </a:rPr>
              <a:t>”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Endings</a:t>
            </a:r>
          </a:p>
        </p:txBody>
      </p:sp>
      <p:sp>
        <p:nvSpPr>
          <p:cNvPr id="201750" name="Line 22"/>
          <p:cNvSpPr>
            <a:spLocks noChangeShapeType="1"/>
          </p:cNvSpPr>
          <p:nvPr/>
        </p:nvSpPr>
        <p:spPr bwMode="auto">
          <a:xfrm>
            <a:off x="1752600" y="3886200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51" name="Line 23"/>
          <p:cNvSpPr>
            <a:spLocks noChangeShapeType="1"/>
          </p:cNvSpPr>
          <p:nvPr/>
        </p:nvSpPr>
        <p:spPr bwMode="auto">
          <a:xfrm>
            <a:off x="965200" y="4241800"/>
            <a:ext cx="398303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52" name="Line 24"/>
          <p:cNvSpPr>
            <a:spLocks noChangeShapeType="1"/>
          </p:cNvSpPr>
          <p:nvPr/>
        </p:nvSpPr>
        <p:spPr bwMode="auto">
          <a:xfrm>
            <a:off x="977900" y="3886200"/>
            <a:ext cx="39814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53" name="Text Box 25"/>
          <p:cNvSpPr txBox="1">
            <a:spLocks noChangeArrowheads="1"/>
          </p:cNvSpPr>
          <p:nvPr/>
        </p:nvSpPr>
        <p:spPr bwMode="auto">
          <a:xfrm>
            <a:off x="9779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n-US" sz="1400"/>
          </a:p>
        </p:txBody>
      </p:sp>
      <p:sp>
        <p:nvSpPr>
          <p:cNvPr id="201754" name="Text Box 26"/>
          <p:cNvSpPr txBox="1">
            <a:spLocks noChangeArrowheads="1"/>
          </p:cNvSpPr>
          <p:nvPr/>
        </p:nvSpPr>
        <p:spPr bwMode="auto">
          <a:xfrm>
            <a:off x="1025525" y="42545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1755" name="Text Box 27"/>
          <p:cNvSpPr txBox="1">
            <a:spLocks noChangeArrowheads="1"/>
          </p:cNvSpPr>
          <p:nvPr/>
        </p:nvSpPr>
        <p:spPr bwMode="auto">
          <a:xfrm>
            <a:off x="989013" y="4319588"/>
            <a:ext cx="992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756" name="Text Box 28"/>
          <p:cNvSpPr txBox="1">
            <a:spLocks noChangeArrowheads="1"/>
          </p:cNvSpPr>
          <p:nvPr/>
        </p:nvSpPr>
        <p:spPr bwMode="auto">
          <a:xfrm>
            <a:off x="968375" y="46164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Palatino Linotype" charset="0"/>
                <a:cs typeface="Lucida Grande" charset="0"/>
              </a:rPr>
              <a:t>ῃ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757" name="Text Box 29"/>
          <p:cNvSpPr txBox="1">
            <a:spLocks noChangeArrowheads="1"/>
          </p:cNvSpPr>
          <p:nvPr/>
        </p:nvSpPr>
        <p:spPr bwMode="auto">
          <a:xfrm>
            <a:off x="9683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εται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01758" name="Text Box 30"/>
          <p:cNvSpPr txBox="1">
            <a:spLocks noChangeArrowheads="1"/>
          </p:cNvSpPr>
          <p:nvPr/>
        </p:nvSpPr>
        <p:spPr bwMode="auto">
          <a:xfrm>
            <a:off x="9731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759" name="Text Box 31"/>
          <p:cNvSpPr txBox="1">
            <a:spLocks noChangeArrowheads="1"/>
          </p:cNvSpPr>
          <p:nvPr/>
        </p:nvSpPr>
        <p:spPr bwMode="auto">
          <a:xfrm>
            <a:off x="965200" y="59801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01760" name="Text Box 32"/>
          <p:cNvSpPr txBox="1">
            <a:spLocks noChangeArrowheads="1"/>
          </p:cNvSpPr>
          <p:nvPr/>
        </p:nvSpPr>
        <p:spPr bwMode="auto">
          <a:xfrm>
            <a:off x="9652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ονται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761" name="Line 33"/>
          <p:cNvSpPr>
            <a:spLocks noChangeShapeType="1"/>
          </p:cNvSpPr>
          <p:nvPr/>
        </p:nvSpPr>
        <p:spPr bwMode="auto">
          <a:xfrm>
            <a:off x="25146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62" name="Line 34"/>
          <p:cNvSpPr>
            <a:spLocks noChangeShapeType="1"/>
          </p:cNvSpPr>
          <p:nvPr/>
        </p:nvSpPr>
        <p:spPr bwMode="auto">
          <a:xfrm>
            <a:off x="24892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63" name="Line 35"/>
          <p:cNvSpPr>
            <a:spLocks noChangeShapeType="1"/>
          </p:cNvSpPr>
          <p:nvPr/>
        </p:nvSpPr>
        <p:spPr bwMode="auto">
          <a:xfrm>
            <a:off x="33274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64" name="Line 36"/>
          <p:cNvSpPr>
            <a:spLocks noChangeShapeType="1"/>
          </p:cNvSpPr>
          <p:nvPr/>
        </p:nvSpPr>
        <p:spPr bwMode="auto">
          <a:xfrm>
            <a:off x="33274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65" name="Line 37"/>
          <p:cNvSpPr>
            <a:spLocks noChangeShapeType="1"/>
          </p:cNvSpPr>
          <p:nvPr/>
        </p:nvSpPr>
        <p:spPr bwMode="auto">
          <a:xfrm>
            <a:off x="215900" y="5359400"/>
            <a:ext cx="4699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66" name="Text Box 38"/>
          <p:cNvSpPr txBox="1">
            <a:spLocks noChangeArrowheads="1"/>
          </p:cNvSpPr>
          <p:nvPr/>
        </p:nvSpPr>
        <p:spPr bwMode="auto">
          <a:xfrm>
            <a:off x="2501900" y="8509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3</a:t>
            </a:r>
            <a:endParaRPr lang="en-US" sz="1400"/>
          </a:p>
        </p:txBody>
      </p:sp>
      <p:sp>
        <p:nvSpPr>
          <p:cNvPr id="201767" name="Text Box 39"/>
          <p:cNvSpPr txBox="1">
            <a:spLocks noChangeArrowheads="1"/>
          </p:cNvSpPr>
          <p:nvPr/>
        </p:nvSpPr>
        <p:spPr bwMode="auto">
          <a:xfrm>
            <a:off x="2867025" y="11049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1768" name="Text Box 40"/>
          <p:cNvSpPr txBox="1">
            <a:spLocks noChangeArrowheads="1"/>
          </p:cNvSpPr>
          <p:nvPr/>
        </p:nvSpPr>
        <p:spPr bwMode="auto">
          <a:xfrm>
            <a:off x="25892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769" name="Text Box 41"/>
          <p:cNvSpPr txBox="1">
            <a:spLocks noChangeArrowheads="1"/>
          </p:cNvSpPr>
          <p:nvPr/>
        </p:nvSpPr>
        <p:spPr bwMode="auto">
          <a:xfrm>
            <a:off x="25685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770" name="Text Box 42"/>
          <p:cNvSpPr txBox="1">
            <a:spLocks noChangeArrowheads="1"/>
          </p:cNvSpPr>
          <p:nvPr/>
        </p:nvSpPr>
        <p:spPr bwMode="auto">
          <a:xfrm>
            <a:off x="25685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1771" name="Text Box 43"/>
          <p:cNvSpPr txBox="1">
            <a:spLocks noChangeArrowheads="1"/>
          </p:cNvSpPr>
          <p:nvPr/>
        </p:nvSpPr>
        <p:spPr bwMode="auto">
          <a:xfrm>
            <a:off x="25733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772" name="Text Box 44"/>
          <p:cNvSpPr txBox="1">
            <a:spLocks noChangeArrowheads="1"/>
          </p:cNvSpPr>
          <p:nvPr/>
        </p:nvSpPr>
        <p:spPr bwMode="auto">
          <a:xfrm>
            <a:off x="25654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773" name="Text Box 45"/>
          <p:cNvSpPr txBox="1">
            <a:spLocks noChangeArrowheads="1"/>
          </p:cNvSpPr>
          <p:nvPr/>
        </p:nvSpPr>
        <p:spPr bwMode="auto">
          <a:xfrm>
            <a:off x="25654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1774" name="Text Box 46"/>
          <p:cNvSpPr txBox="1">
            <a:spLocks noChangeArrowheads="1"/>
          </p:cNvSpPr>
          <p:nvPr/>
        </p:nvSpPr>
        <p:spPr bwMode="auto">
          <a:xfrm>
            <a:off x="24765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DC14"/>
                </a:solidFill>
                <a:latin typeface="Palatino Linotype" charset="0"/>
              </a:rPr>
              <a:t>4</a:t>
            </a:r>
            <a:endParaRPr lang="en-US" sz="1400"/>
          </a:p>
        </p:txBody>
      </p:sp>
      <p:sp>
        <p:nvSpPr>
          <p:cNvPr id="201775" name="Text Box 47"/>
          <p:cNvSpPr txBox="1">
            <a:spLocks noChangeArrowheads="1"/>
          </p:cNvSpPr>
          <p:nvPr/>
        </p:nvSpPr>
        <p:spPr bwMode="auto">
          <a:xfrm>
            <a:off x="28670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1776" name="Text Box 48"/>
          <p:cNvSpPr txBox="1">
            <a:spLocks noChangeArrowheads="1"/>
          </p:cNvSpPr>
          <p:nvPr/>
        </p:nvSpPr>
        <p:spPr bwMode="auto">
          <a:xfrm>
            <a:off x="2525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ομην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777" name="Text Box 49"/>
          <p:cNvSpPr txBox="1">
            <a:spLocks noChangeArrowheads="1"/>
          </p:cNvSpPr>
          <p:nvPr/>
        </p:nvSpPr>
        <p:spPr bwMode="auto">
          <a:xfrm>
            <a:off x="2505075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ου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778" name="Text Box 50"/>
          <p:cNvSpPr txBox="1">
            <a:spLocks noChangeArrowheads="1"/>
          </p:cNvSpPr>
          <p:nvPr/>
        </p:nvSpPr>
        <p:spPr bwMode="auto">
          <a:xfrm>
            <a:off x="2505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ετο</a:t>
            </a:r>
          </a:p>
        </p:txBody>
      </p:sp>
      <p:sp>
        <p:nvSpPr>
          <p:cNvPr id="201779" name="Text Box 51"/>
          <p:cNvSpPr txBox="1">
            <a:spLocks noChangeArrowheads="1"/>
          </p:cNvSpPr>
          <p:nvPr/>
        </p:nvSpPr>
        <p:spPr bwMode="auto">
          <a:xfrm>
            <a:off x="2509838" y="56705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ομεθα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780" name="Text Box 52"/>
          <p:cNvSpPr txBox="1">
            <a:spLocks noChangeArrowheads="1"/>
          </p:cNvSpPr>
          <p:nvPr/>
        </p:nvSpPr>
        <p:spPr bwMode="auto">
          <a:xfrm>
            <a:off x="2501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εσθε</a:t>
            </a:r>
            <a:endParaRPr lang="el-GR" sz="1200" b="1" i="1">
              <a:latin typeface="Lucida Grande" charset="0"/>
            </a:endParaRPr>
          </a:p>
        </p:txBody>
      </p:sp>
      <p:sp>
        <p:nvSpPr>
          <p:cNvPr id="201781" name="Text Box 53"/>
          <p:cNvSpPr txBox="1">
            <a:spLocks noChangeArrowheads="1"/>
          </p:cNvSpPr>
          <p:nvPr/>
        </p:nvSpPr>
        <p:spPr bwMode="auto">
          <a:xfrm>
            <a:off x="2501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οντο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782" name="Line 54"/>
          <p:cNvSpPr>
            <a:spLocks noChangeShapeType="1"/>
          </p:cNvSpPr>
          <p:nvPr/>
        </p:nvSpPr>
        <p:spPr bwMode="auto">
          <a:xfrm>
            <a:off x="4203700" y="812800"/>
            <a:ext cx="0" cy="27051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83" name="Line 55"/>
          <p:cNvSpPr>
            <a:spLocks noChangeShapeType="1"/>
          </p:cNvSpPr>
          <p:nvPr/>
        </p:nvSpPr>
        <p:spPr bwMode="auto">
          <a:xfrm>
            <a:off x="4203700" y="3883025"/>
            <a:ext cx="0" cy="2921000"/>
          </a:xfrm>
          <a:prstGeom prst="line">
            <a:avLst/>
          </a:prstGeom>
          <a:noFill/>
          <a:ln w="28575">
            <a:solidFill>
              <a:schemeClr val="bg1">
                <a:alpha val="350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784" name="Text Box 56"/>
          <p:cNvSpPr txBox="1">
            <a:spLocks noChangeArrowheads="1"/>
          </p:cNvSpPr>
          <p:nvPr/>
        </p:nvSpPr>
        <p:spPr bwMode="auto">
          <a:xfrm>
            <a:off x="3352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785" name="Text Box 57"/>
          <p:cNvSpPr txBox="1">
            <a:spLocks noChangeArrowheads="1"/>
          </p:cNvSpPr>
          <p:nvPr/>
        </p:nvSpPr>
        <p:spPr bwMode="auto">
          <a:xfrm>
            <a:off x="3490913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786" name="Text Box 58"/>
          <p:cNvSpPr txBox="1">
            <a:spLocks noChangeArrowheads="1"/>
          </p:cNvSpPr>
          <p:nvPr/>
        </p:nvSpPr>
        <p:spPr bwMode="auto">
          <a:xfrm>
            <a:off x="3470275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ας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787" name="Text Box 59"/>
          <p:cNvSpPr txBox="1">
            <a:spLocks noChangeArrowheads="1"/>
          </p:cNvSpPr>
          <p:nvPr/>
        </p:nvSpPr>
        <p:spPr bwMode="auto">
          <a:xfrm>
            <a:off x="3470275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ε(ν)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1788" name="Text Box 60"/>
          <p:cNvSpPr txBox="1">
            <a:spLocks noChangeArrowheads="1"/>
          </p:cNvSpPr>
          <p:nvPr/>
        </p:nvSpPr>
        <p:spPr bwMode="auto">
          <a:xfrm>
            <a:off x="3487738" y="25463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789" name="Text Box 61"/>
          <p:cNvSpPr txBox="1">
            <a:spLocks noChangeArrowheads="1"/>
          </p:cNvSpPr>
          <p:nvPr/>
        </p:nvSpPr>
        <p:spPr bwMode="auto">
          <a:xfrm>
            <a:off x="3479800" y="28559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ατε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790" name="Text Box 62"/>
          <p:cNvSpPr txBox="1">
            <a:spLocks noChangeArrowheads="1"/>
          </p:cNvSpPr>
          <p:nvPr/>
        </p:nvSpPr>
        <p:spPr bwMode="auto">
          <a:xfrm>
            <a:off x="3479800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1791" name="Text Box 63"/>
          <p:cNvSpPr txBox="1">
            <a:spLocks noChangeArrowheads="1"/>
          </p:cNvSpPr>
          <p:nvPr/>
        </p:nvSpPr>
        <p:spPr bwMode="auto">
          <a:xfrm>
            <a:off x="3352800" y="394652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4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n-US" sz="1400" b="1" i="1" baseline="30000">
              <a:solidFill>
                <a:srgbClr val="FFDC14"/>
              </a:solidFill>
              <a:latin typeface="Lucida Grande" charset="0"/>
            </a:endParaRPr>
          </a:p>
        </p:txBody>
      </p:sp>
      <p:sp>
        <p:nvSpPr>
          <p:cNvPr id="201792" name="Text Box 64"/>
          <p:cNvSpPr txBox="1">
            <a:spLocks noChangeArrowheads="1"/>
          </p:cNvSpPr>
          <p:nvPr/>
        </p:nvSpPr>
        <p:spPr bwMode="auto">
          <a:xfrm>
            <a:off x="3705225" y="42291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201793" name="Text Box 65"/>
          <p:cNvSpPr txBox="1">
            <a:spLocks noChangeArrowheads="1"/>
          </p:cNvSpPr>
          <p:nvPr/>
        </p:nvSpPr>
        <p:spPr bwMode="auto">
          <a:xfrm>
            <a:off x="3414713" y="4319588"/>
            <a:ext cx="1677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αμην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794" name="Text Box 66"/>
          <p:cNvSpPr txBox="1">
            <a:spLocks noChangeArrowheads="1"/>
          </p:cNvSpPr>
          <p:nvPr/>
        </p:nvSpPr>
        <p:spPr bwMode="auto">
          <a:xfrm>
            <a:off x="3394075" y="46291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ω 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795" name="Text Box 67"/>
          <p:cNvSpPr txBox="1">
            <a:spLocks noChangeArrowheads="1"/>
          </p:cNvSpPr>
          <p:nvPr/>
        </p:nvSpPr>
        <p:spPr bwMode="auto">
          <a:xfrm>
            <a:off x="3394075" y="4935538"/>
            <a:ext cx="1317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ατο</a:t>
            </a:r>
          </a:p>
        </p:txBody>
      </p:sp>
      <p:sp>
        <p:nvSpPr>
          <p:cNvPr id="201796" name="Text Box 68"/>
          <p:cNvSpPr txBox="1">
            <a:spLocks noChangeArrowheads="1"/>
          </p:cNvSpPr>
          <p:nvPr/>
        </p:nvSpPr>
        <p:spPr bwMode="auto">
          <a:xfrm>
            <a:off x="3398838" y="56832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αμεθα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797" name="Text Box 69"/>
          <p:cNvSpPr txBox="1">
            <a:spLocks noChangeArrowheads="1"/>
          </p:cNvSpPr>
          <p:nvPr/>
        </p:nvSpPr>
        <p:spPr bwMode="auto">
          <a:xfrm>
            <a:off x="3390900" y="60055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ασθε</a:t>
            </a:r>
          </a:p>
        </p:txBody>
      </p:sp>
      <p:sp>
        <p:nvSpPr>
          <p:cNvPr id="201798" name="Text Box 70"/>
          <p:cNvSpPr txBox="1">
            <a:spLocks noChangeArrowheads="1"/>
          </p:cNvSpPr>
          <p:nvPr/>
        </p:nvSpPr>
        <p:spPr bwMode="auto">
          <a:xfrm>
            <a:off x="3390900" y="62992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αντο</a:t>
            </a:r>
            <a:endParaRPr lang="en-US" sz="1200" b="1" i="1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799" name="Text Box 71"/>
          <p:cNvSpPr txBox="1">
            <a:spLocks noChangeArrowheads="1"/>
          </p:cNvSpPr>
          <p:nvPr/>
        </p:nvSpPr>
        <p:spPr bwMode="auto">
          <a:xfrm>
            <a:off x="4114800" y="83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400" b="1" baseline="30000">
                <a:solidFill>
                  <a:srgbClr val="CF3741"/>
                </a:solidFill>
                <a:latin typeface="Lucida Grande" charset="0"/>
              </a:rPr>
              <a:t>0 </a:t>
            </a:r>
            <a:endParaRPr lang="en-US" sz="1400" b="1" i="1">
              <a:solidFill>
                <a:srgbClr val="CF3741"/>
              </a:solidFill>
              <a:latin typeface="Lucida Grande" charset="0"/>
            </a:endParaRPr>
          </a:p>
        </p:txBody>
      </p:sp>
      <p:sp>
        <p:nvSpPr>
          <p:cNvPr id="201801" name="Text Box 73"/>
          <p:cNvSpPr txBox="1">
            <a:spLocks noChangeArrowheads="1"/>
          </p:cNvSpPr>
          <p:nvPr/>
        </p:nvSpPr>
        <p:spPr bwMode="auto">
          <a:xfrm>
            <a:off x="4237038" y="11699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802" name="Text Box 74"/>
          <p:cNvSpPr txBox="1">
            <a:spLocks noChangeArrowheads="1"/>
          </p:cNvSpPr>
          <p:nvPr/>
        </p:nvSpPr>
        <p:spPr bwMode="auto">
          <a:xfrm>
            <a:off x="4216400" y="147955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ς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803" name="Text Box 75"/>
          <p:cNvSpPr txBox="1">
            <a:spLocks noChangeArrowheads="1"/>
          </p:cNvSpPr>
          <p:nvPr/>
        </p:nvSpPr>
        <p:spPr bwMode="auto">
          <a:xfrm>
            <a:off x="4216400" y="1798638"/>
            <a:ext cx="847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—</a:t>
            </a:r>
            <a:r>
              <a:rPr lang="en-US" sz="1200" b="1" i="1">
                <a:latin typeface="Lucida Grande" charset="0"/>
              </a:rPr>
              <a:t> 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804" name="Text Box 76"/>
          <p:cNvSpPr txBox="1">
            <a:spLocks noChangeArrowheads="1"/>
          </p:cNvSpPr>
          <p:nvPr/>
        </p:nvSpPr>
        <p:spPr bwMode="auto">
          <a:xfrm>
            <a:off x="4233863" y="2533650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μεν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805" name="Text Box 77"/>
          <p:cNvSpPr txBox="1">
            <a:spLocks noChangeArrowheads="1"/>
          </p:cNvSpPr>
          <p:nvPr/>
        </p:nvSpPr>
        <p:spPr bwMode="auto">
          <a:xfrm>
            <a:off x="4213225" y="2843213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τε</a:t>
            </a:r>
            <a:endParaRPr lang="en-US" sz="1200" b="1" i="1">
              <a:latin typeface="Palatino Linotype" charset="0"/>
            </a:endParaRPr>
          </a:p>
        </p:txBody>
      </p:sp>
      <p:sp>
        <p:nvSpPr>
          <p:cNvPr id="201806" name="Text Box 78"/>
          <p:cNvSpPr txBox="1">
            <a:spLocks noChangeArrowheads="1"/>
          </p:cNvSpPr>
          <p:nvPr/>
        </p:nvSpPr>
        <p:spPr bwMode="auto">
          <a:xfrm>
            <a:off x="4213225" y="3149600"/>
            <a:ext cx="162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i="1">
                <a:solidFill>
                  <a:schemeClr val="bg1"/>
                </a:solidFill>
                <a:latin typeface="Lucida Grande" charset="0"/>
              </a:rPr>
              <a:t>-</a:t>
            </a:r>
            <a:r>
              <a:rPr lang="el-GR" sz="1200" b="1" i="1">
                <a:solidFill>
                  <a:schemeClr val="bg1"/>
                </a:solidFill>
                <a:latin typeface="Lucida Grande" charset="0"/>
              </a:rPr>
              <a:t>σαν</a:t>
            </a:r>
            <a:r>
              <a:rPr lang="en-US" sz="1200" b="1" i="1">
                <a:latin typeface="Palatino Linotype" charset="0"/>
              </a:rPr>
              <a:t> </a:t>
            </a:r>
          </a:p>
        </p:txBody>
      </p:sp>
      <p:sp>
        <p:nvSpPr>
          <p:cNvPr id="201820" name="Text Box 92"/>
          <p:cNvSpPr txBox="1">
            <a:spLocks noChangeArrowheads="1"/>
          </p:cNvSpPr>
          <p:nvPr/>
        </p:nvSpPr>
        <p:spPr bwMode="auto">
          <a:xfrm>
            <a:off x="4902200" y="1443038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b="1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Present</a:t>
            </a:r>
            <a:r>
              <a:rPr lang="en-US" sz="900">
                <a:solidFill>
                  <a:schemeClr val="bg1"/>
                </a:solidFill>
                <a:latin typeface="Palatino Linotype" charset="0"/>
              </a:rPr>
              <a:t> </a:t>
            </a:r>
            <a:endParaRPr lang="en-US"/>
          </a:p>
        </p:txBody>
      </p:sp>
      <p:sp>
        <p:nvSpPr>
          <p:cNvPr id="201821" name="Line 93"/>
          <p:cNvSpPr>
            <a:spLocks noChangeShapeType="1"/>
          </p:cNvSpPr>
          <p:nvPr/>
        </p:nvSpPr>
        <p:spPr bwMode="auto">
          <a:xfrm>
            <a:off x="4991100" y="482600"/>
            <a:ext cx="0" cy="6329363"/>
          </a:xfrm>
          <a:prstGeom prst="line">
            <a:avLst/>
          </a:prstGeom>
          <a:noFill/>
          <a:ln w="47625" cmpd="thickThin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22" name="Text Box 94"/>
          <p:cNvSpPr txBox="1">
            <a:spLocks noChangeArrowheads="1"/>
          </p:cNvSpPr>
          <p:nvPr/>
        </p:nvSpPr>
        <p:spPr bwMode="auto">
          <a:xfrm>
            <a:off x="5753100" y="86360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Active</a:t>
            </a:r>
          </a:p>
        </p:txBody>
      </p:sp>
      <p:sp>
        <p:nvSpPr>
          <p:cNvPr id="201823" name="Text Box 95"/>
          <p:cNvSpPr txBox="1">
            <a:spLocks noChangeArrowheads="1"/>
          </p:cNvSpPr>
          <p:nvPr/>
        </p:nvSpPr>
        <p:spPr bwMode="auto">
          <a:xfrm>
            <a:off x="6870700" y="863600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Middle</a:t>
            </a:r>
          </a:p>
        </p:txBody>
      </p:sp>
      <p:sp>
        <p:nvSpPr>
          <p:cNvPr id="201824" name="Text Box 96"/>
          <p:cNvSpPr txBox="1">
            <a:spLocks noChangeArrowheads="1"/>
          </p:cNvSpPr>
          <p:nvPr/>
        </p:nvSpPr>
        <p:spPr bwMode="auto">
          <a:xfrm>
            <a:off x="7848600" y="863600"/>
            <a:ext cx="1206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Passive</a:t>
            </a:r>
          </a:p>
        </p:txBody>
      </p:sp>
      <p:sp>
        <p:nvSpPr>
          <p:cNvPr id="201825" name="Text Box 97"/>
          <p:cNvSpPr txBox="1">
            <a:spLocks noChangeArrowheads="1"/>
          </p:cNvSpPr>
          <p:nvPr/>
        </p:nvSpPr>
        <p:spPr bwMode="auto">
          <a:xfrm>
            <a:off x="6061075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01826" name="Line 98"/>
          <p:cNvSpPr>
            <a:spLocks noChangeShapeType="1"/>
          </p:cNvSpPr>
          <p:nvPr/>
        </p:nvSpPr>
        <p:spPr bwMode="auto">
          <a:xfrm>
            <a:off x="5703888" y="490538"/>
            <a:ext cx="0" cy="46783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27" name="Text Box 99"/>
          <p:cNvSpPr txBox="1">
            <a:spLocks noChangeArrowheads="1"/>
          </p:cNvSpPr>
          <p:nvPr/>
        </p:nvSpPr>
        <p:spPr bwMode="auto">
          <a:xfrm>
            <a:off x="7073900" y="155257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01828" name="Text Box 100"/>
          <p:cNvSpPr txBox="1">
            <a:spLocks noChangeArrowheads="1"/>
          </p:cNvSpPr>
          <p:nvPr/>
        </p:nvSpPr>
        <p:spPr bwMode="auto">
          <a:xfrm>
            <a:off x="8280400" y="1549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  <a:endParaRPr lang="el-GR" sz="1000" b="1">
              <a:solidFill>
                <a:srgbClr val="008000"/>
              </a:solidFill>
              <a:latin typeface="Palatino Linotype" charset="0"/>
            </a:endParaRPr>
          </a:p>
        </p:txBody>
      </p:sp>
      <p:sp>
        <p:nvSpPr>
          <p:cNvPr id="201829" name="Text Box 101"/>
          <p:cNvSpPr txBox="1">
            <a:spLocks noChangeArrowheads="1"/>
          </p:cNvSpPr>
          <p:nvPr/>
        </p:nvSpPr>
        <p:spPr bwMode="auto">
          <a:xfrm>
            <a:off x="5892800" y="2108200"/>
            <a:ext cx="927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1</a:t>
            </a:r>
          </a:p>
        </p:txBody>
      </p:sp>
      <p:sp>
        <p:nvSpPr>
          <p:cNvPr id="201830" name="Text Box 102"/>
          <p:cNvSpPr txBox="1">
            <a:spLocks noChangeArrowheads="1"/>
          </p:cNvSpPr>
          <p:nvPr/>
        </p:nvSpPr>
        <p:spPr bwMode="auto">
          <a:xfrm>
            <a:off x="6845300" y="2111375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201831" name="Text Box 103"/>
          <p:cNvSpPr txBox="1">
            <a:spLocks noChangeArrowheads="1"/>
          </p:cNvSpPr>
          <p:nvPr/>
        </p:nvSpPr>
        <p:spPr bwMode="auto">
          <a:xfrm>
            <a:off x="8132763" y="2108200"/>
            <a:ext cx="901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λυθησ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2</a:t>
            </a:r>
          </a:p>
        </p:txBody>
      </p:sp>
      <p:sp>
        <p:nvSpPr>
          <p:cNvPr id="201832" name="Text Box 104"/>
          <p:cNvSpPr txBox="1">
            <a:spLocks noChangeArrowheads="1"/>
          </p:cNvSpPr>
          <p:nvPr/>
        </p:nvSpPr>
        <p:spPr bwMode="auto">
          <a:xfrm>
            <a:off x="5486400" y="26543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201833" name="Text Box 105"/>
          <p:cNvSpPr txBox="1">
            <a:spLocks noChangeArrowheads="1"/>
          </p:cNvSpPr>
          <p:nvPr/>
        </p:nvSpPr>
        <p:spPr bwMode="auto">
          <a:xfrm>
            <a:off x="6491288" y="265747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01834" name="Text Box 106"/>
          <p:cNvSpPr txBox="1">
            <a:spLocks noChangeArrowheads="1"/>
          </p:cNvSpPr>
          <p:nvPr/>
        </p:nvSpPr>
        <p:spPr bwMode="auto">
          <a:xfrm>
            <a:off x="7705725" y="26511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01835" name="Text Box 107"/>
          <p:cNvSpPr txBox="1">
            <a:spLocks noChangeArrowheads="1"/>
          </p:cNvSpPr>
          <p:nvPr/>
        </p:nvSpPr>
        <p:spPr bwMode="auto">
          <a:xfrm>
            <a:off x="5487988" y="31845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ιδ)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3</a:t>
            </a:r>
          </a:p>
        </p:txBody>
      </p:sp>
      <p:sp>
        <p:nvSpPr>
          <p:cNvPr id="201836" name="Text Box 108"/>
          <p:cNvSpPr txBox="1">
            <a:spLocks noChangeArrowheads="1"/>
          </p:cNvSpPr>
          <p:nvPr/>
        </p:nvSpPr>
        <p:spPr bwMode="auto">
          <a:xfrm>
            <a:off x="6497638" y="318770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ιδ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FFDC14"/>
                </a:solidFill>
                <a:latin typeface="Palatino Linotype" charset="0"/>
              </a:rPr>
              <a:t>4</a:t>
            </a:r>
          </a:p>
        </p:txBody>
      </p:sp>
      <p:sp>
        <p:nvSpPr>
          <p:cNvPr id="201837" name="Text Box 109"/>
          <p:cNvSpPr txBox="1">
            <a:spLocks noChangeArrowheads="1"/>
          </p:cNvSpPr>
          <p:nvPr/>
        </p:nvSpPr>
        <p:spPr bwMode="auto">
          <a:xfrm>
            <a:off x="7023100" y="3187700"/>
            <a:ext cx="20018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 (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γραφη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) +</a:t>
            </a:r>
            <a:r>
              <a:rPr lang="el-GR" sz="1000">
                <a:solidFill>
                  <a:srgbClr val="CF374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rgbClr val="CF3741"/>
                </a:solidFill>
                <a:latin typeface="Palatino Linotype" charset="0"/>
              </a:rPr>
              <a:t>0</a:t>
            </a:r>
            <a:endParaRPr lang="el-GR" sz="1000" b="1" baseline="300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01838" name="Text Box 110"/>
          <p:cNvSpPr txBox="1">
            <a:spLocks noChangeArrowheads="1"/>
          </p:cNvSpPr>
          <p:nvPr/>
        </p:nvSpPr>
        <p:spPr bwMode="auto">
          <a:xfrm>
            <a:off x="5562600" y="3743325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  <a:endParaRPr lang="el-GR" sz="1400" b="1" i="1" baseline="30000">
              <a:solidFill>
                <a:schemeClr val="bg1"/>
              </a:solidFill>
              <a:latin typeface="Lucida Grande" charset="0"/>
            </a:endParaRPr>
          </a:p>
        </p:txBody>
      </p:sp>
      <p:sp>
        <p:nvSpPr>
          <p:cNvPr id="201839" name="Text Box 111"/>
          <p:cNvSpPr txBox="1">
            <a:spLocks noChangeArrowheads="1"/>
          </p:cNvSpPr>
          <p:nvPr/>
        </p:nvSpPr>
        <p:spPr bwMode="auto">
          <a:xfrm>
            <a:off x="6340475" y="3746500"/>
            <a:ext cx="149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λυσ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4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</a:p>
        </p:txBody>
      </p:sp>
      <p:sp>
        <p:nvSpPr>
          <p:cNvPr id="201840" name="Text Box 112"/>
          <p:cNvSpPr txBox="1">
            <a:spLocks noChangeArrowheads="1"/>
          </p:cNvSpPr>
          <p:nvPr/>
        </p:nvSpPr>
        <p:spPr bwMode="auto">
          <a:xfrm>
            <a:off x="7693025" y="3740150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ε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λυθη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rgbClr val="CF3741"/>
                </a:solidFill>
                <a:latin typeface="Palatino Linotype" charset="0"/>
              </a:rPr>
              <a:t>3</a:t>
            </a:r>
            <a:r>
              <a:rPr lang="el-GR" sz="1000" b="1" baseline="30000">
                <a:solidFill>
                  <a:srgbClr val="CF3741"/>
                </a:solidFill>
                <a:latin typeface="Palatino Linotype" charset="0"/>
              </a:rPr>
              <a:t>0</a:t>
            </a:r>
          </a:p>
        </p:txBody>
      </p:sp>
      <p:sp>
        <p:nvSpPr>
          <p:cNvPr id="201841" name="Text Box 113"/>
          <p:cNvSpPr txBox="1">
            <a:spLocks noChangeArrowheads="1"/>
          </p:cNvSpPr>
          <p:nvPr/>
        </p:nvSpPr>
        <p:spPr bwMode="auto">
          <a:xfrm>
            <a:off x="5562600" y="4287838"/>
            <a:ext cx="1308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000" b="1" i="1">
                <a:solidFill>
                  <a:schemeClr val="bg1"/>
                </a:solidFill>
                <a:latin typeface="Lucida Grande" charset="0"/>
              </a:rPr>
              <a:t>λελυκ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 </a:t>
            </a:r>
            <a:r>
              <a:rPr lang="el-GR" sz="1000">
                <a:solidFill>
                  <a:schemeClr val="bg1"/>
                </a:solidFill>
                <a:latin typeface="Lucida Grande" charset="0"/>
              </a:rPr>
              <a:t>+</a:t>
            </a:r>
            <a:r>
              <a:rPr lang="el-GR" sz="1000" i="1">
                <a:solidFill>
                  <a:schemeClr val="bg1"/>
                </a:solidFill>
                <a:latin typeface="Lucida Grande" charset="0"/>
              </a:rPr>
              <a:t> </a:t>
            </a:r>
            <a:r>
              <a:rPr lang="el-GR" sz="1000" b="1">
                <a:solidFill>
                  <a:schemeClr val="bg1"/>
                </a:solidFill>
                <a:latin typeface="Palatino Linotype" charset="0"/>
              </a:rPr>
              <a:t>3</a:t>
            </a:r>
            <a:r>
              <a:rPr lang="el-GR" sz="1000" b="1" i="1" baseline="30000">
                <a:solidFill>
                  <a:schemeClr val="bg1"/>
                </a:solidFill>
                <a:latin typeface="Lucida Grande" charset="0"/>
              </a:rPr>
              <a:t>α</a:t>
            </a:r>
          </a:p>
        </p:txBody>
      </p:sp>
      <p:sp>
        <p:nvSpPr>
          <p:cNvPr id="201847" name="Line 119"/>
          <p:cNvSpPr>
            <a:spLocks noChangeShapeType="1"/>
          </p:cNvSpPr>
          <p:nvPr/>
        </p:nvSpPr>
        <p:spPr bwMode="auto">
          <a:xfrm flipH="1">
            <a:off x="6888163" y="812800"/>
            <a:ext cx="7937" cy="43561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48" name="Line 120"/>
          <p:cNvSpPr>
            <a:spLocks noChangeShapeType="1"/>
          </p:cNvSpPr>
          <p:nvPr/>
        </p:nvSpPr>
        <p:spPr bwMode="auto">
          <a:xfrm flipH="1">
            <a:off x="7829550" y="812800"/>
            <a:ext cx="7938" cy="4381500"/>
          </a:xfrm>
          <a:prstGeom prst="line">
            <a:avLst/>
          </a:prstGeom>
          <a:noFill/>
          <a:ln w="952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49" name="Line 121"/>
          <p:cNvSpPr>
            <a:spLocks noChangeShapeType="1"/>
          </p:cNvSpPr>
          <p:nvPr/>
        </p:nvSpPr>
        <p:spPr bwMode="auto">
          <a:xfrm>
            <a:off x="5003800" y="19431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50" name="Line 122"/>
          <p:cNvSpPr>
            <a:spLocks noChangeShapeType="1"/>
          </p:cNvSpPr>
          <p:nvPr/>
        </p:nvSpPr>
        <p:spPr bwMode="auto">
          <a:xfrm>
            <a:off x="5003800" y="2463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51" name="Line 123"/>
          <p:cNvSpPr>
            <a:spLocks noChangeShapeType="1"/>
          </p:cNvSpPr>
          <p:nvPr/>
        </p:nvSpPr>
        <p:spPr bwMode="auto">
          <a:xfrm>
            <a:off x="5003800" y="29972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52" name="Line 124"/>
          <p:cNvSpPr>
            <a:spLocks noChangeShapeType="1"/>
          </p:cNvSpPr>
          <p:nvPr/>
        </p:nvSpPr>
        <p:spPr bwMode="auto">
          <a:xfrm>
            <a:off x="5016500" y="3530600"/>
            <a:ext cx="40386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53" name="Line 125"/>
          <p:cNvSpPr>
            <a:spLocks noChangeShapeType="1"/>
          </p:cNvSpPr>
          <p:nvPr/>
        </p:nvSpPr>
        <p:spPr bwMode="auto">
          <a:xfrm>
            <a:off x="5016500" y="4114800"/>
            <a:ext cx="40513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54" name="Line 126"/>
          <p:cNvSpPr>
            <a:spLocks noChangeShapeType="1"/>
          </p:cNvSpPr>
          <p:nvPr/>
        </p:nvSpPr>
        <p:spPr bwMode="auto">
          <a:xfrm>
            <a:off x="5003800" y="4648200"/>
            <a:ext cx="4064000" cy="0"/>
          </a:xfrm>
          <a:prstGeom prst="line">
            <a:avLst/>
          </a:prstGeom>
          <a:noFill/>
          <a:ln w="28575">
            <a:solidFill>
              <a:schemeClr val="bg1">
                <a:alpha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55" name="Text Box 127"/>
          <p:cNvSpPr txBox="1">
            <a:spLocks noChangeArrowheads="1"/>
          </p:cNvSpPr>
          <p:nvPr/>
        </p:nvSpPr>
        <p:spPr bwMode="auto">
          <a:xfrm>
            <a:off x="4902200" y="8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TENSE</a:t>
            </a:r>
          </a:p>
        </p:txBody>
      </p:sp>
      <p:sp>
        <p:nvSpPr>
          <p:cNvPr id="201856" name="Line 128"/>
          <p:cNvSpPr>
            <a:spLocks noChangeShapeType="1"/>
          </p:cNvSpPr>
          <p:nvPr/>
        </p:nvSpPr>
        <p:spPr bwMode="auto">
          <a:xfrm>
            <a:off x="5702300" y="800100"/>
            <a:ext cx="3359150" cy="6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57" name="Line 129"/>
          <p:cNvSpPr>
            <a:spLocks noChangeShapeType="1"/>
          </p:cNvSpPr>
          <p:nvPr/>
        </p:nvSpPr>
        <p:spPr bwMode="auto">
          <a:xfrm>
            <a:off x="5010150" y="5194300"/>
            <a:ext cx="40449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58" name="Text Box 130"/>
          <p:cNvSpPr txBox="1">
            <a:spLocks noChangeArrowheads="1"/>
          </p:cNvSpPr>
          <p:nvPr/>
        </p:nvSpPr>
        <p:spPr bwMode="auto">
          <a:xfrm>
            <a:off x="5715000" y="558800"/>
            <a:ext cx="3352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VOICE</a:t>
            </a:r>
          </a:p>
        </p:txBody>
      </p:sp>
      <p:sp>
        <p:nvSpPr>
          <p:cNvPr id="201866" name="Line 138"/>
          <p:cNvSpPr>
            <a:spLocks noChangeShapeType="1"/>
          </p:cNvSpPr>
          <p:nvPr/>
        </p:nvSpPr>
        <p:spPr bwMode="auto">
          <a:xfrm flipH="1">
            <a:off x="3017838" y="13081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67" name="Line 139"/>
          <p:cNvSpPr>
            <a:spLocks noChangeShapeType="1"/>
          </p:cNvSpPr>
          <p:nvPr/>
        </p:nvSpPr>
        <p:spPr bwMode="auto">
          <a:xfrm flipH="1">
            <a:off x="3017838" y="3302000"/>
            <a:ext cx="228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68" name="Line 140"/>
          <p:cNvSpPr>
            <a:spLocks noChangeShapeType="1"/>
          </p:cNvSpPr>
          <p:nvPr/>
        </p:nvSpPr>
        <p:spPr bwMode="auto">
          <a:xfrm>
            <a:off x="3251200" y="1308100"/>
            <a:ext cx="0" cy="19939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69" name="Line 141"/>
          <p:cNvSpPr>
            <a:spLocks noChangeShapeType="1"/>
          </p:cNvSpPr>
          <p:nvPr/>
        </p:nvSpPr>
        <p:spPr bwMode="auto">
          <a:xfrm>
            <a:off x="7886700" y="1638300"/>
            <a:ext cx="5540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70" name="Text Box 142"/>
          <p:cNvSpPr txBox="1">
            <a:spLocks noChangeArrowheads="1"/>
          </p:cNvSpPr>
          <p:nvPr/>
        </p:nvSpPr>
        <p:spPr bwMode="auto">
          <a:xfrm>
            <a:off x="76200" y="3911600"/>
            <a:ext cx="1066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Singular </a:t>
            </a:r>
          </a:p>
          <a:p>
            <a:pPr algn="r"/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> </a:t>
            </a:r>
          </a:p>
          <a:p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  <a:r>
              <a:rPr lang="en-US" sz="1000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Palatino Linotype" charset="0"/>
              </a:rPr>
            </a:br>
            <a:endParaRPr lang="en-US" sz="1000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/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pPr algn="r"/>
            <a:endParaRPr lang="en-US" sz="1000" b="1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b="1" i="1">
                <a:solidFill>
                  <a:schemeClr val="bg1"/>
                </a:solidFill>
                <a:latin typeface="Palatino Linotype" charset="0"/>
              </a:rPr>
              <a:t>Plural </a:t>
            </a:r>
            <a:br>
              <a:rPr lang="en-US" sz="1000" b="1" i="1">
                <a:solidFill>
                  <a:schemeClr val="bg1"/>
                </a:solidFill>
                <a:latin typeface="Palatino Linotype" charset="0"/>
              </a:rPr>
            </a:br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1st Person 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2nd Person</a:t>
            </a:r>
          </a:p>
          <a:p>
            <a:endParaRPr lang="en-US" sz="1000" i="1">
              <a:solidFill>
                <a:schemeClr val="bg1"/>
              </a:solidFill>
              <a:latin typeface="Palatino Linotype" charset="0"/>
            </a:endParaRPr>
          </a:p>
          <a:p>
            <a:r>
              <a:rPr lang="en-US" sz="1000" i="1">
                <a:solidFill>
                  <a:schemeClr val="bg1"/>
                </a:solidFill>
                <a:latin typeface="Palatino Linotype" charset="0"/>
              </a:rPr>
              <a:t>3rd Person</a:t>
            </a:r>
            <a:endParaRPr lang="en-US"/>
          </a:p>
        </p:txBody>
      </p:sp>
      <p:sp>
        <p:nvSpPr>
          <p:cNvPr id="201871" name="Line 143"/>
          <p:cNvSpPr>
            <a:spLocks noChangeShapeType="1"/>
          </p:cNvSpPr>
          <p:nvPr/>
        </p:nvSpPr>
        <p:spPr bwMode="auto">
          <a:xfrm>
            <a:off x="5008563" y="1117600"/>
            <a:ext cx="4059237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72" name="Text Box 144"/>
          <p:cNvSpPr txBox="1">
            <a:spLocks noChangeArrowheads="1"/>
          </p:cNvSpPr>
          <p:nvPr/>
        </p:nvSpPr>
        <p:spPr bwMode="auto">
          <a:xfrm>
            <a:off x="5054600" y="21209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Future</a:t>
            </a:r>
            <a:endParaRPr lang="en-US" sz="900">
              <a:solidFill>
                <a:schemeClr val="bg1"/>
              </a:solidFill>
              <a:latin typeface="Palatino Linotype" charset="0"/>
            </a:endParaRPr>
          </a:p>
        </p:txBody>
      </p:sp>
      <p:sp>
        <p:nvSpPr>
          <p:cNvPr id="201873" name="Text Box 145"/>
          <p:cNvSpPr txBox="1">
            <a:spLocks noChangeArrowheads="1"/>
          </p:cNvSpPr>
          <p:nvPr/>
        </p:nvSpPr>
        <p:spPr bwMode="auto">
          <a:xfrm>
            <a:off x="4953000" y="2667000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Imperfect</a:t>
            </a:r>
            <a:endParaRPr lang="en-US"/>
          </a:p>
        </p:txBody>
      </p:sp>
      <p:sp>
        <p:nvSpPr>
          <p:cNvPr id="201874" name="Text Box 146"/>
          <p:cNvSpPr txBox="1">
            <a:spLocks noChangeArrowheads="1"/>
          </p:cNvSpPr>
          <p:nvPr/>
        </p:nvSpPr>
        <p:spPr bwMode="auto">
          <a:xfrm>
            <a:off x="4953000" y="30734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2nd Aorist</a:t>
            </a:r>
            <a:endParaRPr lang="en-US"/>
          </a:p>
        </p:txBody>
      </p:sp>
      <p:sp>
        <p:nvSpPr>
          <p:cNvPr id="201875" name="Text Box 147"/>
          <p:cNvSpPr txBox="1">
            <a:spLocks noChangeArrowheads="1"/>
          </p:cNvSpPr>
          <p:nvPr/>
        </p:nvSpPr>
        <p:spPr bwMode="auto">
          <a:xfrm>
            <a:off x="4902200" y="3759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1st Aorist</a:t>
            </a:r>
            <a:endParaRPr lang="en-US"/>
          </a:p>
        </p:txBody>
      </p:sp>
      <p:sp>
        <p:nvSpPr>
          <p:cNvPr id="201876" name="Text Box 148"/>
          <p:cNvSpPr txBox="1">
            <a:spLocks noChangeArrowheads="1"/>
          </p:cNvSpPr>
          <p:nvPr/>
        </p:nvSpPr>
        <p:spPr bwMode="auto">
          <a:xfrm>
            <a:off x="5029200" y="4178300"/>
            <a:ext cx="685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900" i="1">
              <a:solidFill>
                <a:schemeClr val="bg1"/>
              </a:solidFill>
              <a:latin typeface="Palatino Linotype" charset="0"/>
            </a:endParaRPr>
          </a:p>
          <a:p>
            <a:pPr algn="ctr"/>
            <a:r>
              <a:rPr lang="en-US" sz="900" b="1">
                <a:solidFill>
                  <a:schemeClr val="bg1"/>
                </a:solidFill>
                <a:latin typeface="Palatino Linotype" charset="0"/>
              </a:rPr>
              <a:t>Perfect</a:t>
            </a:r>
          </a:p>
        </p:txBody>
      </p:sp>
      <p:sp>
        <p:nvSpPr>
          <p:cNvPr id="201878" name="Line 150"/>
          <p:cNvSpPr>
            <a:spLocks noChangeShapeType="1"/>
          </p:cNvSpPr>
          <p:nvPr/>
        </p:nvSpPr>
        <p:spPr bwMode="auto">
          <a:xfrm>
            <a:off x="1655763" y="2679700"/>
            <a:ext cx="9858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79" name="Line 151"/>
          <p:cNvSpPr>
            <a:spLocks noChangeShapeType="1"/>
          </p:cNvSpPr>
          <p:nvPr/>
        </p:nvSpPr>
        <p:spPr bwMode="auto">
          <a:xfrm>
            <a:off x="1566863" y="2984500"/>
            <a:ext cx="1074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80" name="Line 152"/>
          <p:cNvSpPr>
            <a:spLocks noChangeShapeType="1"/>
          </p:cNvSpPr>
          <p:nvPr/>
        </p:nvSpPr>
        <p:spPr bwMode="auto">
          <a:xfrm>
            <a:off x="7878763" y="2743200"/>
            <a:ext cx="338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81" name="Line 153"/>
          <p:cNvSpPr>
            <a:spLocks noChangeShapeType="1"/>
          </p:cNvSpPr>
          <p:nvPr/>
        </p:nvSpPr>
        <p:spPr bwMode="auto">
          <a:xfrm>
            <a:off x="977900" y="3530600"/>
            <a:ext cx="397668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82" name="Line 154"/>
          <p:cNvSpPr>
            <a:spLocks noChangeShapeType="1"/>
          </p:cNvSpPr>
          <p:nvPr/>
        </p:nvSpPr>
        <p:spPr bwMode="auto">
          <a:xfrm>
            <a:off x="3136900" y="1930400"/>
            <a:ext cx="3889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84" name="Line 156"/>
          <p:cNvSpPr>
            <a:spLocks noChangeShapeType="1"/>
          </p:cNvSpPr>
          <p:nvPr/>
        </p:nvSpPr>
        <p:spPr bwMode="auto">
          <a:xfrm>
            <a:off x="3086100" y="2984500"/>
            <a:ext cx="43973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85" name="Line 157"/>
          <p:cNvSpPr>
            <a:spLocks noChangeShapeType="1"/>
          </p:cNvSpPr>
          <p:nvPr/>
        </p:nvSpPr>
        <p:spPr bwMode="auto">
          <a:xfrm>
            <a:off x="3289300" y="33020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86" name="Line 158"/>
          <p:cNvSpPr>
            <a:spLocks noChangeShapeType="1"/>
          </p:cNvSpPr>
          <p:nvPr/>
        </p:nvSpPr>
        <p:spPr bwMode="auto">
          <a:xfrm>
            <a:off x="3073400" y="1625600"/>
            <a:ext cx="4524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87" name="Line 159"/>
          <p:cNvSpPr>
            <a:spLocks noChangeShapeType="1"/>
          </p:cNvSpPr>
          <p:nvPr/>
        </p:nvSpPr>
        <p:spPr bwMode="auto">
          <a:xfrm>
            <a:off x="3187700" y="4457700"/>
            <a:ext cx="2492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88" name="Line 160"/>
          <p:cNvSpPr>
            <a:spLocks noChangeShapeType="1"/>
          </p:cNvSpPr>
          <p:nvPr/>
        </p:nvSpPr>
        <p:spPr bwMode="auto">
          <a:xfrm>
            <a:off x="3086100" y="50800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89" name="Line 161"/>
          <p:cNvSpPr>
            <a:spLocks noChangeShapeType="1"/>
          </p:cNvSpPr>
          <p:nvPr/>
        </p:nvSpPr>
        <p:spPr bwMode="auto">
          <a:xfrm>
            <a:off x="3251200" y="5816600"/>
            <a:ext cx="2111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90" name="Line 162"/>
          <p:cNvSpPr>
            <a:spLocks noChangeShapeType="1"/>
          </p:cNvSpPr>
          <p:nvPr/>
        </p:nvSpPr>
        <p:spPr bwMode="auto">
          <a:xfrm>
            <a:off x="3111500" y="61341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91" name="Line 163"/>
          <p:cNvSpPr>
            <a:spLocks noChangeShapeType="1"/>
          </p:cNvSpPr>
          <p:nvPr/>
        </p:nvSpPr>
        <p:spPr bwMode="auto">
          <a:xfrm>
            <a:off x="3111500" y="6451600"/>
            <a:ext cx="3508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92" name="Oval 164"/>
          <p:cNvSpPr>
            <a:spLocks noChangeArrowheads="1"/>
          </p:cNvSpPr>
          <p:nvPr/>
        </p:nvSpPr>
        <p:spPr bwMode="auto">
          <a:xfrm>
            <a:off x="3479800" y="4622800"/>
            <a:ext cx="3302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93" name="Oval 165"/>
          <p:cNvSpPr>
            <a:spLocks noChangeArrowheads="1"/>
          </p:cNvSpPr>
          <p:nvPr/>
        </p:nvSpPr>
        <p:spPr bwMode="auto">
          <a:xfrm>
            <a:off x="4292600" y="3136900"/>
            <a:ext cx="495300" cy="317500"/>
          </a:xfrm>
          <a:prstGeom prst="ellipse">
            <a:avLst/>
          </a:prstGeom>
          <a:solidFill>
            <a:srgbClr val="FFFF99">
              <a:alpha val="2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01894" name="Line 166"/>
          <p:cNvSpPr>
            <a:spLocks noChangeShapeType="1"/>
          </p:cNvSpPr>
          <p:nvPr/>
        </p:nvSpPr>
        <p:spPr bwMode="auto">
          <a:xfrm>
            <a:off x="1744663" y="5816600"/>
            <a:ext cx="8461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95" name="Line 167"/>
          <p:cNvSpPr>
            <a:spLocks noChangeShapeType="1"/>
          </p:cNvSpPr>
          <p:nvPr/>
        </p:nvSpPr>
        <p:spPr bwMode="auto">
          <a:xfrm>
            <a:off x="1655763" y="6134100"/>
            <a:ext cx="94773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98" name="Line 170"/>
          <p:cNvSpPr>
            <a:spLocks noChangeShapeType="1"/>
          </p:cNvSpPr>
          <p:nvPr/>
        </p:nvSpPr>
        <p:spPr bwMode="auto">
          <a:xfrm>
            <a:off x="3225800" y="2679700"/>
            <a:ext cx="300038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1899" name="Line 171"/>
          <p:cNvSpPr>
            <a:spLocks noChangeShapeType="1"/>
          </p:cNvSpPr>
          <p:nvPr/>
        </p:nvSpPr>
        <p:spPr bwMode="auto">
          <a:xfrm>
            <a:off x="3903663" y="3292475"/>
            <a:ext cx="401637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0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0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841" grpId="0"/>
      <p:bldP spid="201854" grpId="0" animBg="1"/>
      <p:bldP spid="201876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</TotalTime>
  <Words>2341</Words>
  <Application>Microsoft Macintosh PowerPoint</Application>
  <PresentationFormat>Presentación en pantalla (4:3)</PresentationFormat>
  <Paragraphs>1250</Paragraphs>
  <Slides>14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ＭＳ Ｐゴシック</vt:lpstr>
      <vt:lpstr>Georgia</vt:lpstr>
      <vt:lpstr>Palatino Linotype</vt:lpstr>
      <vt:lpstr>Lucida Grande</vt:lpstr>
      <vt:lpstr>Blank Presentation</vt:lpstr>
      <vt:lpstr>Pptssem</vt:lpstr>
      <vt:lpstr>Agradecimiento</vt:lpstr>
      <vt:lpstr>GREEK “INDICATIVE MODE” VERBS FORMATION</vt:lpstr>
      <vt:lpstr>GREEK “INDICATIVE MODE” VERBS FORMATION</vt:lpstr>
      <vt:lpstr>GREEK “INDICATIVE MODE” VERBS FORMATION</vt:lpstr>
      <vt:lpstr>GREEK “INDICATIVE MODE” VERBS FORMATION</vt:lpstr>
      <vt:lpstr>GREEK “INDICATIVE MODE” VERBS FORMATION</vt:lpstr>
      <vt:lpstr>GREEK “INDICATIVE MODE” VERBS FORMATION</vt:lpstr>
      <vt:lpstr>GREEK “INDICATIVE MODE” VERBS FORMATION</vt:lpstr>
      <vt:lpstr>GREEK “INDICATIVE MODE” VERBS FORMATION</vt:lpstr>
      <vt:lpstr>GREEK “INDICATIVE MODE” VERBS FORMATION</vt:lpstr>
      <vt:lpstr>GREEK “INDICATIVE MODE” VERBS FORMATION</vt:lpstr>
      <vt:lpstr>GREEK “INDICATIVE MODE” VERBS FORMATION</vt:lpstr>
      <vt:lpstr>GREEK “INDICATIVE MODE” VERBS FORMATION</vt:lpstr>
      <vt:lpstr>GREEK “INDICATIVE MODE” VERBS FORMATION</vt:lpstr>
    </vt:vector>
  </TitlesOfParts>
  <Company>Robert  Wermuth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NOUNS DECLENSIONS</dc:title>
  <dc:creator>Robert  Wermuth</dc:creator>
  <cp:lastModifiedBy>Carla Gallareta</cp:lastModifiedBy>
  <cp:revision>165</cp:revision>
  <dcterms:created xsi:type="dcterms:W3CDTF">2007-06-09T18:32:23Z</dcterms:created>
  <dcterms:modified xsi:type="dcterms:W3CDTF">2012-10-24T17:51:15Z</dcterms:modified>
</cp:coreProperties>
</file>