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95" r:id="rId1"/>
  </p:sldMasterIdLst>
  <p:notesMasterIdLst>
    <p:notesMasterId r:id="rId11"/>
  </p:notesMasterIdLst>
  <p:sldIdLst>
    <p:sldId id="257" r:id="rId2"/>
    <p:sldId id="259" r:id="rId3"/>
    <p:sldId id="258" r:id="rId4"/>
    <p:sldId id="260" r:id="rId5"/>
    <p:sldId id="262" r:id="rId6"/>
    <p:sldId id="261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s-ES_trad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74" d="100"/>
          <a:sy n="74" d="100"/>
        </p:scale>
        <p:origin x="-888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_tradnl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s-ES_tradnl"/>
          </a:p>
        </p:txBody>
      </p:sp>
      <p:sp>
        <p:nvSpPr>
          <p:cNvPr id="55300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53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_tradnl"/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8EF3784-3EC6-7B48-A544-22FD0E9F5624}" type="slidenum">
              <a:rPr lang="es-ES_tradnl"/>
              <a:pPr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823224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7E7372-E4B7-B248-9E7A-151B53D689A7}" type="slidenum">
              <a:rPr lang="es-ES_tradnl"/>
              <a:pPr/>
              <a:t>1</a:t>
            </a:fld>
            <a:endParaRPr lang="es-ES_tradnl"/>
          </a:p>
        </p:txBody>
      </p:sp>
      <p:sp>
        <p:nvSpPr>
          <p:cNvPr id="56322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960ACD-F4B0-114D-9496-C0606E73801B}" type="slidenum">
              <a:rPr lang="es-ES_tradnl"/>
              <a:pPr/>
              <a:t>2</a:t>
            </a:fld>
            <a:endParaRPr lang="es-ES_tradnl"/>
          </a:p>
        </p:txBody>
      </p:sp>
      <p:sp>
        <p:nvSpPr>
          <p:cNvPr id="118786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8C7299-6E6E-8C4E-876E-AC2A2D38AD44}" type="slidenum">
              <a:rPr lang="es-ES_tradnl"/>
              <a:pPr/>
              <a:t>3</a:t>
            </a:fld>
            <a:endParaRPr lang="es-ES_tradnl"/>
          </a:p>
        </p:txBody>
      </p:sp>
      <p:sp>
        <p:nvSpPr>
          <p:cNvPr id="117762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C2F132-0587-444A-A40A-20BC683CD0B6}" type="slidenum">
              <a:rPr lang="es-ES_tradnl"/>
              <a:pPr/>
              <a:t>4</a:t>
            </a:fld>
            <a:endParaRPr lang="es-ES_tradnl"/>
          </a:p>
        </p:txBody>
      </p:sp>
      <p:sp>
        <p:nvSpPr>
          <p:cNvPr id="120834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2F16AE-FBD1-4649-8407-20084F3D19DA}" type="slidenum">
              <a:rPr lang="es-ES_tradnl"/>
              <a:pPr/>
              <a:t>5</a:t>
            </a:fld>
            <a:endParaRPr lang="es-ES_tradnl"/>
          </a:p>
        </p:txBody>
      </p:sp>
      <p:sp>
        <p:nvSpPr>
          <p:cNvPr id="124930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3B959D-5D87-D04F-B971-2109CA78F959}" type="slidenum">
              <a:rPr lang="es-ES_tradnl"/>
              <a:pPr/>
              <a:t>6</a:t>
            </a:fld>
            <a:endParaRPr lang="es-ES_tradnl"/>
          </a:p>
        </p:txBody>
      </p:sp>
      <p:sp>
        <p:nvSpPr>
          <p:cNvPr id="122882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3A759D-F69C-C746-BA9F-5BC69611CE55}" type="slidenum">
              <a:rPr lang="es-ES_tradnl"/>
              <a:pPr/>
              <a:t>7</a:t>
            </a:fld>
            <a:endParaRPr lang="es-ES_tradnl"/>
          </a:p>
        </p:txBody>
      </p:sp>
      <p:sp>
        <p:nvSpPr>
          <p:cNvPr id="126978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D8F486-001E-7440-8FAA-6C0E50CF9AD7}" type="slidenum">
              <a:rPr lang="es-ES_tradnl"/>
              <a:pPr/>
              <a:t>8</a:t>
            </a:fld>
            <a:endParaRPr lang="es-ES_tradnl"/>
          </a:p>
        </p:txBody>
      </p:sp>
      <p:sp>
        <p:nvSpPr>
          <p:cNvPr id="129026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FE05A0-C318-5D45-A9D7-0047D953BEA5}" type="slidenum">
              <a:rPr lang="es-ES_tradnl"/>
              <a:pPr/>
              <a:t>9</a:t>
            </a:fld>
            <a:endParaRPr lang="es-ES_tradnl"/>
          </a:p>
        </p:txBody>
      </p:sp>
      <p:sp>
        <p:nvSpPr>
          <p:cNvPr id="131074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_tradnl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Título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cxnSp>
        <p:nvCxnSpPr>
          <p:cNvPr id="8" name="Conector recto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ipse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>
              <a:latin typeface="Helvetica"/>
            </a:endParaRPr>
          </a:p>
        </p:txBody>
      </p:sp>
      <p:sp>
        <p:nvSpPr>
          <p:cNvPr id="15" name="Marcador de fecha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Marcador de número de diapositiva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AA5ABD3-B9E4-4645-BFAC-91AA29C4F709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7" name="Marcador de pie de página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F13AA-97B5-724C-B653-978A9CD81CA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38088-14EC-434B-94B9-BD2345424A61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contenido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14" name="Marcador de fecha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Marcador de número de diapositiva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D0D94705-D3F8-0E4D-BC5B-E329C10FD501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6" name="Marcador de pie de página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ítulo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1A358-4858-A543-B91D-E287FEBF18A2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cxnSp>
        <p:nvCxnSpPr>
          <p:cNvPr id="7" name="Conector recto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F3132-2040-B14E-A0E3-EA173CB6C8E7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11" name="Marcador de contenido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13" name="Marcador de contenido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8CD71-2DDA-5E45-BBCC-986A12318129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  <a:latin typeface="Helvetica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_tradnl" dirty="0" smtClean="0"/>
              <a:t>Haga clic para modificar el estilo de texto del patrón</a:t>
            </a:r>
          </a:p>
        </p:txBody>
      </p:sp>
      <p:sp>
        <p:nvSpPr>
          <p:cNvPr id="32" name="Marcador de contenido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34" name="Marcador de contenido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12" name="Marcador de texto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  <a:latin typeface="Helvetica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_tradnl" dirty="0" smtClean="0"/>
              <a:t>Haga clic para modificar el estilo de texto del patrón</a:t>
            </a:r>
          </a:p>
        </p:txBody>
      </p:sp>
      <p:cxnSp>
        <p:nvCxnSpPr>
          <p:cNvPr id="10" name="Conector recto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D5B2B-AD26-7942-9A1E-1BD225FEBD88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7B74B-9D16-E845-8A8D-2B0086EDE0A2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Marcador de contenido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sp>
        <p:nvSpPr>
          <p:cNvPr id="31" name="Título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Helvetica"/>
                <a:ea typeface="+mn-ea"/>
                <a:cs typeface="+mn-cs"/>
              </a:defRPr>
            </a:lvl1pPr>
          </a:lstStyle>
          <a:p>
            <a:r>
              <a:rPr kumimoji="0" lang="es-ES_tradnl" dirty="0" smtClean="0"/>
              <a:t>Clic para editar título</a:t>
            </a:r>
            <a:endParaRPr kumimoji="0" lang="en-US" dirty="0"/>
          </a:p>
        </p:txBody>
      </p:sp>
      <p:sp>
        <p:nvSpPr>
          <p:cNvPr id="8" name="Marcador de fecha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06B34DE-D37C-854A-8708-922DF4E386EF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0" name="Marcador de pie de página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Helvetica"/>
                <a:ea typeface="+mn-ea"/>
                <a:cs typeface="+mn-cs"/>
              </a:defRPr>
            </a:lvl1pPr>
          </a:lstStyle>
          <a:p>
            <a:r>
              <a:rPr kumimoji="0" lang="es-ES_tradnl" dirty="0" smtClean="0"/>
              <a:t>Clic para editar título</a:t>
            </a:r>
            <a:endParaRPr kumimoji="0" lang="en-US" dirty="0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s-ES_tradnl" smtClean="0"/>
              <a:t>Arrastre la imagen al marcador de posición o haga clic en el icono para agregar</a:t>
            </a:r>
            <a:endParaRPr kumimoji="0"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sp>
        <p:nvSpPr>
          <p:cNvPr id="8" name="Marcador de fecha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FCDDB8-9A08-4F48-8E8B-7BE1391C3F2C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0" name="Marcador de pie de página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texto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_tradnl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_tradnl" dirty="0" smtClean="0"/>
              <a:t>Segundo nivel</a:t>
            </a:r>
          </a:p>
          <a:p>
            <a:pPr lvl="2" eaLnBrk="1" latinLnBrk="0" hangingPunct="1"/>
            <a:r>
              <a:rPr kumimoji="0" lang="es-ES_tradnl" dirty="0" smtClean="0"/>
              <a:t>Tercer nivel</a:t>
            </a:r>
          </a:p>
          <a:p>
            <a:pPr lvl="3" eaLnBrk="1" latinLnBrk="0" hangingPunct="1"/>
            <a:r>
              <a:rPr kumimoji="0" lang="es-ES_tradnl" dirty="0" smtClean="0"/>
              <a:t>Cuarto nivel</a:t>
            </a:r>
          </a:p>
          <a:p>
            <a:pPr lvl="4" eaLnBrk="1" latinLnBrk="0" hangingPunct="1"/>
            <a:r>
              <a:rPr kumimoji="0" lang="es-ES_tradnl" dirty="0" smtClean="0"/>
              <a:t>Quinto nivel</a:t>
            </a:r>
            <a:endParaRPr kumimoji="0" lang="en-US" dirty="0"/>
          </a:p>
        </p:txBody>
      </p:sp>
      <p:sp>
        <p:nvSpPr>
          <p:cNvPr id="24" name="Marcador de fecha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Marcador de pie de página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Marcador de número de diapositiva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0B880A4F-56E3-BA4E-B714-B70C4CCDFEEB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5" name="Marcador de título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Helvetica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Helvetica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Helvetica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Helvetica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Helvetica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s-ES_tradnl" sz="4000" dirty="0" smtClean="0"/>
              <a:t>Los </a:t>
            </a:r>
            <a:r>
              <a:rPr lang="es-ES_tradnl" sz="4000" dirty="0"/>
              <a:t>participios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ES_tradnl"/>
              <a:t>El Griego Coin</a:t>
            </a:r>
            <a:r>
              <a:rPr lang="es-ES_tradnl" altLang="ja-JP"/>
              <a:t>é</a:t>
            </a:r>
            <a:endParaRPr lang="es-ES_tradnl"/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4497388" y="14700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s-ES"/>
          </a:p>
        </p:txBody>
      </p:sp>
      <p:pic>
        <p:nvPicPr>
          <p:cNvPr id="7" name="Imagen 6" descr="Logo colors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4365104"/>
            <a:ext cx="3960440" cy="266429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19200"/>
            <a:ext cx="7772400" cy="4876800"/>
          </a:xfrm>
        </p:spPr>
        <p:txBody>
          <a:bodyPr/>
          <a:lstStyle/>
          <a:p>
            <a:pPr algn="ctr">
              <a:buFontTx/>
              <a:buNone/>
            </a:pPr>
            <a:endParaRPr lang="es-ES_tradnl"/>
          </a:p>
          <a:p>
            <a:pPr algn="ctr">
              <a:buFontTx/>
              <a:buNone/>
            </a:pPr>
            <a:r>
              <a:rPr lang="es-ES_tradnl"/>
              <a:t>Revisar la segunda p</a:t>
            </a:r>
            <a:r>
              <a:rPr lang="es-ES_tradnl" altLang="ja-JP"/>
              <a:t>ágina d</a:t>
            </a:r>
            <a:r>
              <a:rPr lang="es-ES_tradnl"/>
              <a:t>el paradigma de los verbos y los participios</a:t>
            </a:r>
          </a:p>
          <a:p>
            <a:pPr algn="ctr">
              <a:buFontTx/>
              <a:buNone/>
            </a:pPr>
            <a:endParaRPr lang="es-ES_tradnl"/>
          </a:p>
          <a:p>
            <a:pPr algn="ctr">
              <a:buFontTx/>
              <a:buNone/>
            </a:pPr>
            <a:r>
              <a:rPr lang="es-ES_tradnl"/>
              <a:t>08-Verbos2a.pdf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604838"/>
          </a:xfrm>
        </p:spPr>
        <p:txBody>
          <a:bodyPr>
            <a:normAutofit fontScale="90000"/>
          </a:bodyPr>
          <a:lstStyle/>
          <a:p>
            <a:r>
              <a:rPr lang="es-ES_tradnl"/>
              <a:t>Morfolog</a:t>
            </a:r>
            <a:r>
              <a:rPr lang="es-ES_tradnl" altLang="ja-JP"/>
              <a:t>ía del participio</a:t>
            </a:r>
            <a:endParaRPr lang="es-ES_tradnl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4497388" y="14700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s-E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19200"/>
            <a:ext cx="7772400" cy="5638800"/>
          </a:xfrm>
        </p:spPr>
        <p:txBody>
          <a:bodyPr/>
          <a:lstStyle/>
          <a:p>
            <a:pPr marL="609600" indent="-609600">
              <a:buFont typeface="Arial" charset="0"/>
              <a:buAutoNum type="arabicPeriod"/>
            </a:pPr>
            <a:r>
              <a:rPr lang="es-ES_tradnl"/>
              <a:t>Con o sin art</a:t>
            </a:r>
            <a:r>
              <a:rPr lang="es-ES_tradnl" altLang="ja-JP"/>
              <a:t>ículo, como sujeto o predicado:</a:t>
            </a:r>
            <a:endParaRPr lang="es-ES_tradnl" altLang="ja-JP" sz="2800"/>
          </a:p>
          <a:p>
            <a:pPr marL="990600" lvl="1" indent="-533400">
              <a:buFont typeface="Arial" charset="0"/>
              <a:buAutoNum type="alphaLcParenR"/>
            </a:pPr>
            <a:r>
              <a:rPr lang="es-ES_tradnl"/>
              <a:t>Juan 10:1: </a:t>
            </a:r>
            <a:r>
              <a:rPr lang="es-ES_tradnl">
                <a:ea typeface="ＭＳ Ｐゴシック" charset="0"/>
                <a:cs typeface="Lucida Grande" charset="0"/>
              </a:rPr>
              <a:t>ὁ</a:t>
            </a:r>
            <a:r>
              <a:rPr lang="es-ES_tradnl"/>
              <a:t> μ</a:t>
            </a:r>
            <a:r>
              <a:rPr lang="es-ES_tradnl">
                <a:ea typeface="ＭＳ Ｐゴシック" charset="0"/>
                <a:cs typeface="Lucida Grande" charset="0"/>
              </a:rPr>
              <a:t>ὴ</a:t>
            </a:r>
            <a:r>
              <a:rPr lang="es-ES_tradnl"/>
              <a:t> ε</a:t>
            </a:r>
            <a:r>
              <a:rPr lang="es-ES_tradnl">
                <a:ea typeface="ＭＳ Ｐゴシック" charset="0"/>
                <a:cs typeface="Lucida Grande" charset="0"/>
              </a:rPr>
              <a:t>ἰ</a:t>
            </a:r>
            <a:r>
              <a:rPr lang="es-ES_tradnl"/>
              <a:t>σερχόμενος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/>
              <a:t>masculino, singular, nominativo, presente, deponente de ε</a:t>
            </a:r>
            <a:r>
              <a:rPr lang="es-ES_tradnl">
                <a:ea typeface="ＭＳ Ｐゴシック" charset="0"/>
                <a:cs typeface="Lucida Grande" charset="0"/>
              </a:rPr>
              <a:t>ἰ</a:t>
            </a:r>
            <a:r>
              <a:rPr lang="es-ES_tradnl"/>
              <a:t>σέρχομαι</a:t>
            </a:r>
          </a:p>
          <a:p>
            <a:pPr marL="990600" lvl="1" indent="-533400">
              <a:buFont typeface="Arial" charset="0"/>
              <a:buAutoNum type="alphaLcParenR"/>
            </a:pPr>
            <a:r>
              <a:rPr lang="es-ES_tradnl"/>
              <a:t>El que no entra (o el que est</a:t>
            </a:r>
            <a:r>
              <a:rPr lang="es-ES_tradnl" altLang="ja-JP"/>
              <a:t>á entrando)</a:t>
            </a:r>
            <a:endParaRPr lang="es-ES_tradnl"/>
          </a:p>
        </p:txBody>
      </p:sp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604838"/>
          </a:xfrm>
        </p:spPr>
        <p:txBody>
          <a:bodyPr>
            <a:normAutofit fontScale="90000"/>
          </a:bodyPr>
          <a:lstStyle/>
          <a:p>
            <a:r>
              <a:rPr lang="es-ES_tradnl"/>
              <a:t>Algunos usos del participio</a:t>
            </a:r>
          </a:p>
        </p:txBody>
      </p:sp>
      <p:sp>
        <p:nvSpPr>
          <p:cNvPr id="116740" name="Rectangle 4"/>
          <p:cNvSpPr>
            <a:spLocks noChangeArrowheads="1"/>
          </p:cNvSpPr>
          <p:nvPr/>
        </p:nvSpPr>
        <p:spPr bwMode="auto">
          <a:xfrm>
            <a:off x="4495800" y="1447800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s-E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19200"/>
            <a:ext cx="7772400" cy="56388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Arial" charset="0"/>
              <a:buNone/>
            </a:pPr>
            <a:r>
              <a:rPr lang="es-ES_tradnl"/>
              <a:t>2.	Como adjetivo predicativo (c</a:t>
            </a:r>
            <a:r>
              <a:rPr lang="es-ES_tradnl" altLang="ja-JP"/>
              <a:t>ómo</a:t>
            </a:r>
            <a:r>
              <a:rPr lang="es-ES_tradnl"/>
              <a:t> es):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/>
              <a:t>Juan 10:21: Τα</a:t>
            </a:r>
            <a:r>
              <a:rPr lang="es-ES_tradnl">
                <a:ea typeface="ＭＳ Ｐゴシック" charset="0"/>
                <a:cs typeface="Lucida Grande" charset="0"/>
              </a:rPr>
              <a:t>ῦ</a:t>
            </a:r>
            <a:r>
              <a:rPr lang="es-ES_tradnl"/>
              <a:t>τα τ</a:t>
            </a:r>
            <a:r>
              <a:rPr lang="es-ES_tradnl">
                <a:ea typeface="ＭＳ Ｐゴシック" charset="0"/>
                <a:cs typeface="Lucida Grande" charset="0"/>
              </a:rPr>
              <a:t>ὰ</a:t>
            </a:r>
            <a:r>
              <a:rPr lang="es-ES_tradnl"/>
              <a:t> </a:t>
            </a:r>
            <a:r>
              <a:rPr lang="es-ES_tradnl">
                <a:ea typeface="ＭＳ Ｐゴシック" charset="0"/>
                <a:cs typeface="Lucida Grande" charset="0"/>
              </a:rPr>
              <a:t>ῥ</a:t>
            </a:r>
            <a:r>
              <a:rPr lang="es-ES_tradnl"/>
              <a:t>ήματα ο</a:t>
            </a:r>
            <a:r>
              <a:rPr lang="es-ES_tradnl">
                <a:ea typeface="ＭＳ Ｐゴシック" charset="0"/>
                <a:cs typeface="Lucida Grande" charset="0"/>
              </a:rPr>
              <a:t>ὐ</a:t>
            </a:r>
            <a:r>
              <a:rPr lang="es-ES_tradnl"/>
              <a:t>κ </a:t>
            </a:r>
            <a:r>
              <a:rPr lang="es-ES_tradnl">
                <a:ea typeface="ＭＳ Ｐゴシック" charset="0"/>
                <a:cs typeface="Lucida Grande" charset="0"/>
              </a:rPr>
              <a:t>ἔ</a:t>
            </a:r>
            <a:r>
              <a:rPr lang="es-ES_tradnl"/>
              <a:t>στιν δαιμονιζομένου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/>
              <a:t>masculino, singular, genitivo, presente, deponente de δαιμονίζομαι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/>
              <a:t>Estas palabras no son </a:t>
            </a:r>
            <a:r>
              <a:rPr lang="es-ES_tradnl" altLang="ja-JP"/>
              <a:t>[las palabras] d</a:t>
            </a:r>
            <a:r>
              <a:rPr lang="es-ES_tradnl"/>
              <a:t>e un endemoniado.</a:t>
            </a:r>
          </a:p>
          <a:p>
            <a:pPr marL="609600" indent="-609600">
              <a:lnSpc>
                <a:spcPct val="90000"/>
              </a:lnSpc>
              <a:buFont typeface="Arial" charset="0"/>
              <a:buNone/>
            </a:pPr>
            <a:r>
              <a:rPr lang="es-ES_tradnl"/>
              <a:t>3.	Como adjetivo atributivo (cu</a:t>
            </a:r>
            <a:r>
              <a:rPr lang="es-ES_tradnl" altLang="ja-JP"/>
              <a:t>ál</a:t>
            </a:r>
            <a:r>
              <a:rPr lang="es-ES_tradnl"/>
              <a:t> es):</a:t>
            </a:r>
            <a:endParaRPr lang="es-ES_tradnl" sz="2800"/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/>
              <a:t>Juan 10:12:</a:t>
            </a:r>
            <a:r>
              <a:rPr lang="es-ES_tradnl" sz="2400"/>
              <a:t> </a:t>
            </a:r>
            <a:r>
              <a:rPr lang="es-ES_tradnl"/>
              <a:t>θεωρε</a:t>
            </a:r>
            <a:r>
              <a:rPr lang="es-ES_tradnl">
                <a:ea typeface="ＭＳ Ｐゴシック" charset="0"/>
                <a:cs typeface="Lucida Grande" charset="0"/>
              </a:rPr>
              <a:t>ῖ</a:t>
            </a:r>
            <a:r>
              <a:rPr lang="es-ES_tradnl"/>
              <a:t> τ</a:t>
            </a:r>
            <a:r>
              <a:rPr lang="es-ES_tradnl">
                <a:ea typeface="ＭＳ Ｐゴシック" charset="0"/>
                <a:cs typeface="Lucida Grande" charset="0"/>
              </a:rPr>
              <a:t>ὸ</a:t>
            </a:r>
            <a:r>
              <a:rPr lang="es-ES_tradnl"/>
              <a:t>ν λύκον </a:t>
            </a:r>
            <a:r>
              <a:rPr lang="es-ES_tradnl">
                <a:ea typeface="ＭＳ Ｐゴシック" charset="0"/>
                <a:cs typeface="Lucida Grande" charset="0"/>
              </a:rPr>
              <a:t>ἐ</a:t>
            </a:r>
            <a:r>
              <a:rPr lang="es-ES_tradnl"/>
              <a:t>ρχόμενον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/>
              <a:t>Masculino, singular, acusativo, presente, deponente de </a:t>
            </a:r>
            <a:r>
              <a:rPr lang="es-ES_tradnl">
                <a:ea typeface="ＭＳ Ｐゴシック" charset="0"/>
                <a:cs typeface="Lucida Grande" charset="0"/>
              </a:rPr>
              <a:t>ἔ</a:t>
            </a:r>
            <a:r>
              <a:rPr lang="es-ES_tradnl"/>
              <a:t>ρχομαι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/>
              <a:t>Ve al lobo llegando</a:t>
            </a:r>
          </a:p>
        </p:txBody>
      </p:sp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604838"/>
          </a:xfrm>
        </p:spPr>
        <p:txBody>
          <a:bodyPr>
            <a:normAutofit fontScale="90000"/>
          </a:bodyPr>
          <a:lstStyle/>
          <a:p>
            <a:r>
              <a:rPr lang="es-ES_tradnl"/>
              <a:t>Algunos usos del participio</a:t>
            </a:r>
          </a:p>
        </p:txBody>
      </p:sp>
      <p:sp>
        <p:nvSpPr>
          <p:cNvPr id="119812" name="Rectangle 4"/>
          <p:cNvSpPr>
            <a:spLocks noChangeArrowheads="1"/>
          </p:cNvSpPr>
          <p:nvPr/>
        </p:nvSpPr>
        <p:spPr bwMode="auto">
          <a:xfrm>
            <a:off x="4495800" y="1447800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s-E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19200"/>
            <a:ext cx="7772400" cy="56388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Arial" charset="0"/>
              <a:buNone/>
            </a:pPr>
            <a:r>
              <a:rPr lang="es-ES_tradnl"/>
              <a:t>4.	Per</a:t>
            </a:r>
            <a:r>
              <a:rPr lang="es-ES_tradnl" altLang="ja-JP"/>
              <a:t>ífrasis</a:t>
            </a:r>
            <a:r>
              <a:rPr lang="es-ES_tradnl"/>
              <a:t>: se combina con otro verbo auxiliar (muchas veces </a:t>
            </a:r>
            <a:r>
              <a:rPr lang="es-ES_tradnl">
                <a:latin typeface="Symbol" charset="0"/>
                <a:sym typeface="Symbol" charset="0"/>
              </a:rPr>
              <a:t></a:t>
            </a:r>
            <a:r>
              <a:rPr lang="es-ES_tradnl"/>
              <a:t>)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>
                <a:ea typeface="ＭＳ Ｐゴシック" charset="0"/>
                <a:cs typeface="Lucida Grande" charset="0"/>
              </a:rPr>
              <a:t>Juan 10:40: ὅ</a:t>
            </a:r>
            <a:r>
              <a:rPr lang="es-ES_tradnl"/>
              <a:t>που </a:t>
            </a:r>
            <a:r>
              <a:rPr lang="es-ES_tradnl">
                <a:ea typeface="ＭＳ Ｐゴシック" charset="0"/>
                <a:cs typeface="Lucida Grande" charset="0"/>
              </a:rPr>
              <a:t>ἦ</a:t>
            </a:r>
            <a:r>
              <a:rPr lang="es-ES_tradnl"/>
              <a:t>ν </a:t>
            </a:r>
            <a:r>
              <a:rPr lang="es-ES_tradnl">
                <a:ea typeface="ＭＳ Ｐゴシック" charset="0"/>
                <a:cs typeface="Lucida Grande" charset="0"/>
              </a:rPr>
              <a:t>Ἰ</a:t>
            </a:r>
            <a:r>
              <a:rPr lang="es-ES_tradnl"/>
              <a:t>ωάννης τ</a:t>
            </a:r>
            <a:r>
              <a:rPr lang="es-ES_tradnl">
                <a:ea typeface="ＭＳ Ｐゴシック" charset="0"/>
                <a:cs typeface="Lucida Grande" charset="0"/>
              </a:rPr>
              <a:t>ὸ</a:t>
            </a:r>
            <a:r>
              <a:rPr lang="es-ES_tradnl"/>
              <a:t> πρ</a:t>
            </a:r>
            <a:r>
              <a:rPr lang="es-ES_tradnl">
                <a:ea typeface="ＭＳ Ｐゴシック" charset="0"/>
                <a:cs typeface="Lucida Grande" charset="0"/>
              </a:rPr>
              <a:t>ῶ</a:t>
            </a:r>
            <a:r>
              <a:rPr lang="es-ES_tradnl"/>
              <a:t>τον βαπτίζων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/>
              <a:t>Masculino, singular, nominativo, presente, activo de βαπτίζω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/>
              <a:t>donde Juan estaba bautizando al principio</a:t>
            </a:r>
          </a:p>
        </p:txBody>
      </p:sp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604838"/>
          </a:xfrm>
        </p:spPr>
        <p:txBody>
          <a:bodyPr>
            <a:normAutofit fontScale="90000"/>
          </a:bodyPr>
          <a:lstStyle/>
          <a:p>
            <a:r>
              <a:rPr lang="es-ES_tradnl"/>
              <a:t>Algunos usos del participio</a:t>
            </a:r>
          </a:p>
        </p:txBody>
      </p:sp>
      <p:sp>
        <p:nvSpPr>
          <p:cNvPr id="123908" name="Rectangle 4"/>
          <p:cNvSpPr>
            <a:spLocks noChangeArrowheads="1"/>
          </p:cNvSpPr>
          <p:nvPr/>
        </p:nvSpPr>
        <p:spPr bwMode="auto">
          <a:xfrm>
            <a:off x="4495800" y="1447800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s-E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19200"/>
            <a:ext cx="7772400" cy="5638800"/>
          </a:xfrm>
        </p:spPr>
        <p:txBody>
          <a:bodyPr/>
          <a:lstStyle/>
          <a:p>
            <a:pPr marL="609600" indent="-609600" eaLnBrk="0" hangingPunct="0">
              <a:lnSpc>
                <a:spcPct val="90000"/>
              </a:lnSpc>
              <a:spcBef>
                <a:spcPct val="0"/>
              </a:spcBef>
              <a:buFont typeface="Arial" charset="0"/>
              <a:buAutoNum type="arabicPeriod" startAt="5"/>
            </a:pPr>
            <a:r>
              <a:rPr lang="es-ES_tradnl" sz="2800"/>
              <a:t>Genitivo absoluto: Es una frase dependiente que se forma con un sustantivo o pronombre</a:t>
            </a:r>
            <a:r>
              <a:rPr lang="es-ES_tradnl" altLang="ja-JP" sz="2800"/>
              <a:t> </a:t>
            </a:r>
            <a:r>
              <a:rPr lang="es-ES_tradnl" sz="2800"/>
              <a:t>y un participio, los dos en el caso genitivo.  Normalmente el sujeto del genitivo absoluto es diferente al sujeto del verbo principal.</a:t>
            </a:r>
          </a:p>
          <a:p>
            <a:pPr marL="990600" lvl="1" indent="-533400" eaLnBrk="0" hangingPunct="0">
              <a:lnSpc>
                <a:spcPct val="90000"/>
              </a:lnSpc>
              <a:spcBef>
                <a:spcPct val="0"/>
              </a:spcBef>
              <a:buFont typeface="Arial" charset="0"/>
              <a:buAutoNum type="alphaLcParenR"/>
            </a:pPr>
            <a:r>
              <a:rPr lang="es-ES_tradnl" sz="2400"/>
              <a:t>Cuando el participio est</a:t>
            </a:r>
            <a:r>
              <a:rPr lang="es-ES_tradnl" altLang="ja-JP" sz="2400"/>
              <a:t>á en el tiempo presente, representa acción al mismo tiempo que el verbo principal.</a:t>
            </a:r>
          </a:p>
          <a:p>
            <a:pPr marL="990600" lvl="1" indent="-533400" eaLnBrk="0" hangingPunct="0">
              <a:lnSpc>
                <a:spcPct val="90000"/>
              </a:lnSpc>
              <a:spcBef>
                <a:spcPct val="0"/>
              </a:spcBef>
              <a:buFont typeface="Arial" charset="0"/>
              <a:buAutoNum type="alphaLcParenR"/>
            </a:pPr>
            <a:r>
              <a:rPr lang="es-ES_tradnl" altLang="ja-JP" sz="2400"/>
              <a:t>Juan 4:51: </a:t>
            </a:r>
            <a:r>
              <a:rPr lang="es-ES_tradnl" sz="2400">
                <a:ea typeface="ＭＳ Ｐゴシック" charset="0"/>
                <a:cs typeface="Lucida Grande" charset="0"/>
              </a:rPr>
              <a:t>ἤ</a:t>
            </a:r>
            <a:r>
              <a:rPr lang="es-ES_tradnl" sz="2400"/>
              <a:t>δη δ</a:t>
            </a:r>
            <a:r>
              <a:rPr lang="es-ES_tradnl" sz="2400">
                <a:ea typeface="ＭＳ Ｐゴシック" charset="0"/>
                <a:cs typeface="Lucida Grande" charset="0"/>
              </a:rPr>
              <a:t>ὲ</a:t>
            </a:r>
            <a:r>
              <a:rPr lang="es-ES_tradnl" sz="2400"/>
              <a:t> α</a:t>
            </a:r>
            <a:r>
              <a:rPr lang="es-ES_tradnl" sz="2400">
                <a:ea typeface="ＭＳ Ｐゴシック" charset="0"/>
                <a:cs typeface="Lucida Grande" charset="0"/>
              </a:rPr>
              <a:t>ὐ</a:t>
            </a:r>
            <a:r>
              <a:rPr lang="es-ES_tradnl" sz="2400"/>
              <a:t>το</a:t>
            </a:r>
            <a:r>
              <a:rPr lang="es-ES_tradnl" sz="2400">
                <a:ea typeface="ＭＳ Ｐゴシック" charset="0"/>
                <a:cs typeface="Lucida Grande" charset="0"/>
              </a:rPr>
              <a:t>ῦ</a:t>
            </a:r>
            <a:r>
              <a:rPr lang="es-ES_tradnl" sz="2400"/>
              <a:t> καταβαίνοντος ο</a:t>
            </a:r>
            <a:r>
              <a:rPr lang="es-ES_tradnl" sz="2400">
                <a:ea typeface="ＭＳ Ｐゴシック" charset="0"/>
                <a:cs typeface="Lucida Grande" charset="0"/>
              </a:rPr>
              <a:t>ἱ</a:t>
            </a:r>
            <a:r>
              <a:rPr lang="es-ES_tradnl" sz="2400"/>
              <a:t> δο</a:t>
            </a:r>
            <a:r>
              <a:rPr lang="es-ES_tradnl" sz="2400">
                <a:ea typeface="ＭＳ Ｐゴシック" charset="0"/>
                <a:cs typeface="Lucida Grande" charset="0"/>
              </a:rPr>
              <a:t>ῦ</a:t>
            </a:r>
            <a:r>
              <a:rPr lang="es-ES_tradnl" sz="2400"/>
              <a:t>λοι α</a:t>
            </a:r>
            <a:r>
              <a:rPr lang="es-ES_tradnl" sz="2400">
                <a:ea typeface="ＭＳ Ｐゴシック" charset="0"/>
                <a:cs typeface="Lucida Grande" charset="0"/>
              </a:rPr>
              <a:t>ὐ</a:t>
            </a:r>
            <a:r>
              <a:rPr lang="es-ES_tradnl" sz="2400"/>
              <a:t>το</a:t>
            </a:r>
            <a:r>
              <a:rPr lang="es-ES_tradnl" sz="2400">
                <a:ea typeface="ＭＳ Ｐゴシック" charset="0"/>
                <a:cs typeface="Lucida Grande" charset="0"/>
              </a:rPr>
              <a:t>ῦ</a:t>
            </a:r>
            <a:r>
              <a:rPr lang="es-ES_tradnl" sz="2400"/>
              <a:t> </a:t>
            </a:r>
            <a:r>
              <a:rPr lang="es-ES_tradnl" sz="2400">
                <a:ea typeface="ＭＳ Ｐゴシック" charset="0"/>
                <a:cs typeface="Lucida Grande" charset="0"/>
              </a:rPr>
              <a:t>ὑ</a:t>
            </a:r>
            <a:r>
              <a:rPr lang="es-ES_tradnl" sz="2400"/>
              <a:t>πήντησαν α</a:t>
            </a:r>
            <a:r>
              <a:rPr lang="es-ES_tradnl" sz="2400">
                <a:ea typeface="ＭＳ Ｐゴシック" charset="0"/>
                <a:cs typeface="Lucida Grande" charset="0"/>
              </a:rPr>
              <a:t>ὐ</a:t>
            </a:r>
            <a:r>
              <a:rPr lang="es-ES_tradnl" sz="2400"/>
              <a:t>τ</a:t>
            </a:r>
            <a:r>
              <a:rPr lang="es-ES_tradnl" sz="2400">
                <a:ea typeface="ＭＳ Ｐゴシック" charset="0"/>
                <a:cs typeface="Lucida Grande" charset="0"/>
              </a:rPr>
              <a:t>ῷ</a:t>
            </a:r>
          </a:p>
          <a:p>
            <a:pPr marL="990600" lvl="1" indent="-533400" eaLnBrk="0" hangingPunct="0">
              <a:lnSpc>
                <a:spcPct val="90000"/>
              </a:lnSpc>
              <a:spcBef>
                <a:spcPct val="0"/>
              </a:spcBef>
              <a:buFont typeface="Arial" charset="0"/>
              <a:buAutoNum type="alphaLcParenR"/>
            </a:pPr>
            <a:r>
              <a:rPr lang="es-ES_tradnl" sz="2400">
                <a:ea typeface="ＭＳ Ｐゴシック" charset="0"/>
                <a:cs typeface="Lucida Grande" charset="0"/>
              </a:rPr>
              <a:t>Masculino, singular, genitivo, presente activo de </a:t>
            </a:r>
            <a:r>
              <a:rPr lang="es-ES_tradnl" sz="2400"/>
              <a:t>καταβαίνω</a:t>
            </a:r>
          </a:p>
          <a:p>
            <a:pPr marL="990600" lvl="1" indent="-533400" eaLnBrk="0" hangingPunct="0">
              <a:lnSpc>
                <a:spcPct val="90000"/>
              </a:lnSpc>
              <a:spcBef>
                <a:spcPct val="0"/>
              </a:spcBef>
              <a:buFont typeface="Arial" charset="0"/>
              <a:buAutoNum type="alphaLcParenR"/>
            </a:pPr>
            <a:r>
              <a:rPr lang="es-ES_tradnl" sz="2400"/>
              <a:t>Mientras todav</a:t>
            </a:r>
            <a:r>
              <a:rPr lang="es-ES_tradnl" altLang="ja-JP" sz="2400"/>
              <a:t>ía bajaba, sus siervos lo encontraron.</a:t>
            </a:r>
            <a:endParaRPr lang="es-ES_tradnl" sz="2400"/>
          </a:p>
        </p:txBody>
      </p:sp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604838"/>
          </a:xfrm>
        </p:spPr>
        <p:txBody>
          <a:bodyPr>
            <a:normAutofit fontScale="90000"/>
          </a:bodyPr>
          <a:lstStyle/>
          <a:p>
            <a:r>
              <a:rPr lang="es-ES_tradnl"/>
              <a:t>Algunos usos del participio</a:t>
            </a:r>
          </a:p>
        </p:txBody>
      </p:sp>
      <p:sp>
        <p:nvSpPr>
          <p:cNvPr id="121860" name="Rectangle 4"/>
          <p:cNvSpPr>
            <a:spLocks noChangeArrowheads="1"/>
          </p:cNvSpPr>
          <p:nvPr/>
        </p:nvSpPr>
        <p:spPr bwMode="auto">
          <a:xfrm>
            <a:off x="4495800" y="1447800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s-E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19200"/>
            <a:ext cx="7772400" cy="5638800"/>
          </a:xfrm>
        </p:spPr>
        <p:txBody>
          <a:bodyPr/>
          <a:lstStyle/>
          <a:p>
            <a:pPr marL="990600" lvl="1" indent="-533400" eaLnBrk="0" hangingPunct="0">
              <a:lnSpc>
                <a:spcPct val="90000"/>
              </a:lnSpc>
              <a:spcBef>
                <a:spcPct val="0"/>
              </a:spcBef>
              <a:buFont typeface="Arial" charset="0"/>
              <a:buAutoNum type="alphaLcParenR" startAt="4"/>
            </a:pPr>
            <a:r>
              <a:rPr lang="es-ES_tradnl"/>
              <a:t>Cuando el participio est</a:t>
            </a:r>
            <a:r>
              <a:rPr lang="es-ES_tradnl" altLang="ja-JP"/>
              <a:t>á en el tiempo aorista, representa acción antes del tiempo del verbo principal.</a:t>
            </a:r>
            <a:endParaRPr lang="es-ES_tradnl" altLang="ja-JP" sz="2400"/>
          </a:p>
          <a:p>
            <a:pPr marL="990600" lvl="1" indent="-533400" eaLnBrk="0" hangingPunct="0">
              <a:lnSpc>
                <a:spcPct val="90000"/>
              </a:lnSpc>
              <a:spcBef>
                <a:spcPct val="0"/>
              </a:spcBef>
              <a:buFont typeface="Arial" charset="0"/>
              <a:buAutoNum type="alphaLcParenR" startAt="4"/>
            </a:pPr>
            <a:r>
              <a:rPr lang="es-ES_tradnl"/>
              <a:t>μνηστευθείσης τ</a:t>
            </a:r>
            <a:r>
              <a:rPr lang="es-ES_tradnl">
                <a:ea typeface="ＭＳ Ｐゴシック" charset="0"/>
                <a:cs typeface="Lucida Grande" charset="0"/>
              </a:rPr>
              <a:t>ῆ</a:t>
            </a:r>
            <a:r>
              <a:rPr lang="es-ES_tradnl"/>
              <a:t>ς μητρ</a:t>
            </a:r>
            <a:r>
              <a:rPr lang="es-ES_tradnl">
                <a:ea typeface="ＭＳ Ｐゴシック" charset="0"/>
                <a:cs typeface="Lucida Grande" charset="0"/>
              </a:rPr>
              <a:t>ὸ</a:t>
            </a:r>
            <a:r>
              <a:rPr lang="es-ES_tradnl"/>
              <a:t>ς α</a:t>
            </a:r>
            <a:r>
              <a:rPr lang="es-ES_tradnl">
                <a:ea typeface="ＭＳ Ｐゴシック" charset="0"/>
                <a:cs typeface="Lucida Grande" charset="0"/>
              </a:rPr>
              <a:t>ὐ</a:t>
            </a:r>
            <a:r>
              <a:rPr lang="es-ES_tradnl"/>
              <a:t>το</a:t>
            </a:r>
            <a:r>
              <a:rPr lang="es-ES_tradnl">
                <a:ea typeface="ＭＳ Ｐゴシック" charset="0"/>
                <a:cs typeface="Lucida Grande" charset="0"/>
              </a:rPr>
              <a:t>ῦ</a:t>
            </a:r>
            <a:r>
              <a:rPr lang="es-ES_tradnl"/>
              <a:t> Μαρίας τ</a:t>
            </a:r>
            <a:r>
              <a:rPr lang="es-ES_tradnl">
                <a:ea typeface="ＭＳ Ｐゴシック" charset="0"/>
                <a:cs typeface="Lucida Grande" charset="0"/>
              </a:rPr>
              <a:t>ῷ</a:t>
            </a:r>
            <a:r>
              <a:rPr lang="es-ES_tradnl"/>
              <a:t> </a:t>
            </a:r>
            <a:r>
              <a:rPr lang="es-ES_tradnl">
                <a:ea typeface="ＭＳ Ｐゴシック" charset="0"/>
                <a:cs typeface="Lucida Grande" charset="0"/>
              </a:rPr>
              <a:t>Ἰ</a:t>
            </a:r>
            <a:r>
              <a:rPr lang="es-ES_tradnl"/>
              <a:t>ωσήφ, πρ</a:t>
            </a:r>
            <a:r>
              <a:rPr lang="es-ES_tradnl">
                <a:ea typeface="ＭＳ Ｐゴシック" charset="0"/>
                <a:cs typeface="Lucida Grande" charset="0"/>
              </a:rPr>
              <a:t>ὶ</a:t>
            </a:r>
            <a:r>
              <a:rPr lang="es-ES_tradnl"/>
              <a:t>ν </a:t>
            </a:r>
            <a:r>
              <a:rPr lang="es-ES_tradnl">
                <a:ea typeface="ＭＳ Ｐゴシック" charset="0"/>
                <a:cs typeface="Lucida Grande" charset="0"/>
              </a:rPr>
              <a:t>ἢ</a:t>
            </a:r>
            <a:r>
              <a:rPr lang="es-ES_tradnl"/>
              <a:t> συνελθε</a:t>
            </a:r>
            <a:r>
              <a:rPr lang="es-ES_tradnl">
                <a:ea typeface="ＭＳ Ｐゴシック" charset="0"/>
                <a:cs typeface="Lucida Grande" charset="0"/>
              </a:rPr>
              <a:t>ῖ</a:t>
            </a:r>
            <a:r>
              <a:rPr lang="es-ES_tradnl"/>
              <a:t>ν α</a:t>
            </a:r>
            <a:r>
              <a:rPr lang="es-ES_tradnl">
                <a:ea typeface="ＭＳ Ｐゴシック" charset="0"/>
                <a:cs typeface="Lucida Grande" charset="0"/>
              </a:rPr>
              <a:t>ὐ</a:t>
            </a:r>
            <a:r>
              <a:rPr lang="es-ES_tradnl"/>
              <a:t>το</a:t>
            </a:r>
            <a:r>
              <a:rPr lang="es-ES_tradnl">
                <a:ea typeface="ＭＳ Ｐゴシック" charset="0"/>
                <a:cs typeface="Lucida Grande" charset="0"/>
              </a:rPr>
              <a:t>ὺ</a:t>
            </a:r>
            <a:r>
              <a:rPr lang="es-ES_tradnl"/>
              <a:t>ς ε</a:t>
            </a:r>
            <a:r>
              <a:rPr lang="es-ES_tradnl">
                <a:ea typeface="ＭＳ Ｐゴシック" charset="0"/>
                <a:cs typeface="Lucida Grande" charset="0"/>
              </a:rPr>
              <a:t>ὑ</a:t>
            </a:r>
            <a:r>
              <a:rPr lang="es-ES_tradnl"/>
              <a:t>ρέθη </a:t>
            </a:r>
            <a:r>
              <a:rPr lang="es-ES_tradnl">
                <a:ea typeface="ＭＳ Ｐゴシック" charset="0"/>
                <a:cs typeface="Lucida Grande" charset="0"/>
              </a:rPr>
              <a:t>ἐ</a:t>
            </a:r>
            <a:r>
              <a:rPr lang="es-ES_tradnl"/>
              <a:t>ν γαστρ</a:t>
            </a:r>
            <a:r>
              <a:rPr lang="es-ES_tradnl">
                <a:ea typeface="ＭＳ Ｐゴシック" charset="0"/>
                <a:cs typeface="Lucida Grande" charset="0"/>
              </a:rPr>
              <a:t>ὶ</a:t>
            </a:r>
            <a:r>
              <a:rPr lang="es-ES_tradnl"/>
              <a:t> </a:t>
            </a:r>
            <a:r>
              <a:rPr lang="es-ES_tradnl">
                <a:ea typeface="ＭＳ Ｐゴシック" charset="0"/>
                <a:cs typeface="Lucida Grande" charset="0"/>
              </a:rPr>
              <a:t>ἔ</a:t>
            </a:r>
            <a:r>
              <a:rPr lang="es-ES_tradnl"/>
              <a:t>χουσα </a:t>
            </a:r>
            <a:r>
              <a:rPr lang="es-ES_tradnl">
                <a:ea typeface="ＭＳ Ｐゴシック" charset="0"/>
                <a:cs typeface="Lucida Grande" charset="0"/>
              </a:rPr>
              <a:t>ἐ</a:t>
            </a:r>
            <a:r>
              <a:rPr lang="es-ES_tradnl"/>
              <a:t>κ πνεύματος </a:t>
            </a:r>
            <a:r>
              <a:rPr lang="es-ES_tradnl">
                <a:ea typeface="ＭＳ Ｐゴシック" charset="0"/>
                <a:cs typeface="Lucida Grande" charset="0"/>
              </a:rPr>
              <a:t>ἁ</a:t>
            </a:r>
            <a:r>
              <a:rPr lang="es-ES_tradnl"/>
              <a:t>γίου</a:t>
            </a:r>
          </a:p>
          <a:p>
            <a:pPr marL="990600" lvl="1" indent="-533400" eaLnBrk="0" hangingPunct="0">
              <a:lnSpc>
                <a:spcPct val="90000"/>
              </a:lnSpc>
              <a:spcBef>
                <a:spcPct val="0"/>
              </a:spcBef>
              <a:buFont typeface="Arial" charset="0"/>
              <a:buAutoNum type="alphaLcParenR" startAt="4"/>
            </a:pPr>
            <a:r>
              <a:rPr lang="es-ES_tradnl"/>
              <a:t>feminino, singular, genitivo, aorista, pasiva de </a:t>
            </a:r>
            <a:r>
              <a:rPr lang="es-ES_tradnl">
                <a:latin typeface="Symbol" charset="0"/>
                <a:sym typeface="Symbol" charset="0"/>
              </a:rPr>
              <a:t></a:t>
            </a:r>
          </a:p>
          <a:p>
            <a:pPr marL="990600" lvl="1" indent="-533400" eaLnBrk="0" hangingPunct="0">
              <a:lnSpc>
                <a:spcPct val="90000"/>
              </a:lnSpc>
              <a:spcBef>
                <a:spcPct val="0"/>
              </a:spcBef>
              <a:buFont typeface="Arial" charset="0"/>
              <a:buAutoNum type="alphaLcParenR" startAt="4"/>
            </a:pPr>
            <a:r>
              <a:rPr lang="es-ES_tradnl"/>
              <a:t>Despu</a:t>
            </a:r>
            <a:r>
              <a:rPr lang="es-ES_tradnl" altLang="ja-JP"/>
              <a:t>és de ser comprometida su madre María, antes de juntarse ellos, se encontró que estaba embarazada por causa del Espíritu Santo.</a:t>
            </a:r>
            <a:endParaRPr lang="es-ES_tradnl"/>
          </a:p>
        </p:txBody>
      </p:sp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604838"/>
          </a:xfrm>
        </p:spPr>
        <p:txBody>
          <a:bodyPr>
            <a:normAutofit fontScale="90000"/>
          </a:bodyPr>
          <a:lstStyle/>
          <a:p>
            <a:r>
              <a:rPr lang="es-ES_tradnl"/>
              <a:t>Algunos usos del participio</a:t>
            </a:r>
          </a:p>
        </p:txBody>
      </p:sp>
      <p:sp>
        <p:nvSpPr>
          <p:cNvPr id="125956" name="Rectangle 4"/>
          <p:cNvSpPr>
            <a:spLocks noChangeArrowheads="1"/>
          </p:cNvSpPr>
          <p:nvPr/>
        </p:nvSpPr>
        <p:spPr bwMode="auto">
          <a:xfrm>
            <a:off x="4495800" y="1447800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s-E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19200"/>
            <a:ext cx="7772400" cy="5638800"/>
          </a:xfrm>
        </p:spPr>
        <p:txBody>
          <a:bodyPr/>
          <a:lstStyle/>
          <a:p>
            <a:pPr marL="990600" lvl="1" indent="-533400" eaLnBrk="0" hangingPunct="0">
              <a:lnSpc>
                <a:spcPct val="90000"/>
              </a:lnSpc>
              <a:spcBef>
                <a:spcPct val="0"/>
              </a:spcBef>
              <a:buFont typeface="Arial" charset="0"/>
              <a:buAutoNum type="alphaLcParenR" startAt="8"/>
            </a:pPr>
            <a:r>
              <a:rPr lang="es-ES_tradnl"/>
              <a:t>τα</a:t>
            </a:r>
            <a:r>
              <a:rPr lang="es-ES_tradnl">
                <a:ea typeface="ＭＳ Ｐゴシック" charset="0"/>
                <a:cs typeface="Lucida Grande" charset="0"/>
              </a:rPr>
              <a:t>ῦ</a:t>
            </a:r>
            <a:r>
              <a:rPr lang="es-ES_tradnl"/>
              <a:t>τα δ</a:t>
            </a:r>
            <a:r>
              <a:rPr lang="es-ES_tradnl">
                <a:ea typeface="ＭＳ Ｐゴシック" charset="0"/>
                <a:cs typeface="Lucida Grande" charset="0"/>
              </a:rPr>
              <a:t>ὲ</a:t>
            </a:r>
            <a:r>
              <a:rPr lang="es-ES_tradnl"/>
              <a:t> α</a:t>
            </a:r>
            <a:r>
              <a:rPr lang="es-ES_tradnl">
                <a:ea typeface="ＭＳ Ｐゴシック" charset="0"/>
                <a:cs typeface="Lucida Grande" charset="0"/>
              </a:rPr>
              <a:t>ὐ</a:t>
            </a:r>
            <a:r>
              <a:rPr lang="es-ES_tradnl"/>
              <a:t>το</a:t>
            </a:r>
            <a:r>
              <a:rPr lang="es-ES_tradnl">
                <a:ea typeface="ＭＳ Ｐゴシック" charset="0"/>
                <a:cs typeface="Lucida Grande" charset="0"/>
              </a:rPr>
              <a:t>ῦ</a:t>
            </a:r>
            <a:r>
              <a:rPr lang="es-ES_tradnl"/>
              <a:t> </a:t>
            </a:r>
            <a:r>
              <a:rPr lang="es-ES_tradnl">
                <a:ea typeface="ＭＳ Ｐゴシック" charset="0"/>
                <a:cs typeface="Lucida Grande" charset="0"/>
              </a:rPr>
              <a:t>ἐ</a:t>
            </a:r>
            <a:r>
              <a:rPr lang="es-ES_tradnl"/>
              <a:t>νθυμηθέντος </a:t>
            </a:r>
            <a:r>
              <a:rPr lang="es-ES_tradnl">
                <a:ea typeface="ＭＳ Ｐゴシック" charset="0"/>
                <a:cs typeface="Lucida Grande" charset="0"/>
              </a:rPr>
              <a:t>ἰ</a:t>
            </a:r>
            <a:r>
              <a:rPr lang="es-ES_tradnl"/>
              <a:t>δο</a:t>
            </a:r>
            <a:r>
              <a:rPr lang="es-ES_tradnl">
                <a:ea typeface="ＭＳ Ｐゴシック" charset="0"/>
                <a:cs typeface="Lucida Grande" charset="0"/>
              </a:rPr>
              <a:t>ὺ</a:t>
            </a:r>
            <a:r>
              <a:rPr lang="es-ES_tradnl"/>
              <a:t> </a:t>
            </a:r>
            <a:r>
              <a:rPr lang="es-ES_tradnl">
                <a:ea typeface="ＭＳ Ｐゴシック" charset="0"/>
                <a:cs typeface="Lucida Grande" charset="0"/>
              </a:rPr>
              <a:t>ἄ</a:t>
            </a:r>
            <a:r>
              <a:rPr lang="es-ES_tradnl"/>
              <a:t>γγελος κυρίου κατ' </a:t>
            </a:r>
            <a:r>
              <a:rPr lang="es-ES_tradnl">
                <a:ea typeface="ＭＳ Ｐゴシック" charset="0"/>
                <a:cs typeface="Lucida Grande" charset="0"/>
              </a:rPr>
              <a:t>ὄ</a:t>
            </a:r>
            <a:r>
              <a:rPr lang="es-ES_tradnl"/>
              <a:t>ναρ </a:t>
            </a:r>
            <a:r>
              <a:rPr lang="es-ES_tradnl">
                <a:ea typeface="ＭＳ Ｐゴシック" charset="0"/>
                <a:cs typeface="Lucida Grande" charset="0"/>
              </a:rPr>
              <a:t>ἐ</a:t>
            </a:r>
            <a:r>
              <a:rPr lang="es-ES_tradnl"/>
              <a:t>φάνη α</a:t>
            </a:r>
            <a:r>
              <a:rPr lang="es-ES_tradnl">
                <a:ea typeface="ＭＳ Ｐゴシック" charset="0"/>
                <a:cs typeface="Lucida Grande" charset="0"/>
              </a:rPr>
              <a:t>ὐ</a:t>
            </a:r>
            <a:r>
              <a:rPr lang="es-ES_tradnl"/>
              <a:t>τ</a:t>
            </a:r>
            <a:r>
              <a:rPr lang="es-ES_tradnl">
                <a:ea typeface="ＭＳ Ｐゴシック" charset="0"/>
                <a:cs typeface="Lucida Grande" charset="0"/>
              </a:rPr>
              <a:t>ῷ</a:t>
            </a:r>
          </a:p>
          <a:p>
            <a:pPr marL="990600" lvl="1" indent="-533400" eaLnBrk="0" hangingPunct="0">
              <a:lnSpc>
                <a:spcPct val="90000"/>
              </a:lnSpc>
              <a:spcBef>
                <a:spcPct val="0"/>
              </a:spcBef>
              <a:buFont typeface="Arial" charset="0"/>
              <a:buAutoNum type="alphaLcParenR" startAt="8"/>
            </a:pPr>
            <a:r>
              <a:rPr lang="es-ES_tradnl"/>
              <a:t>Masculino, singular, genitivo, aorista, deponente de </a:t>
            </a:r>
            <a:r>
              <a:rPr lang="es-ES_tradnl">
                <a:ea typeface="ＭＳ Ｐゴシック" charset="0"/>
                <a:cs typeface="Lucida Grande" charset="0"/>
              </a:rPr>
              <a:t>ἐ</a:t>
            </a:r>
            <a:r>
              <a:rPr lang="es-ES_tradnl"/>
              <a:t>νθυμέομαι</a:t>
            </a:r>
          </a:p>
          <a:p>
            <a:pPr marL="990600" lvl="1" indent="-533400" eaLnBrk="0" hangingPunct="0">
              <a:lnSpc>
                <a:spcPct val="90000"/>
              </a:lnSpc>
              <a:spcBef>
                <a:spcPct val="0"/>
              </a:spcBef>
              <a:buFont typeface="Arial" charset="0"/>
              <a:buAutoNum type="alphaLcParenR" startAt="8"/>
            </a:pPr>
            <a:r>
              <a:rPr lang="es-ES_tradnl"/>
              <a:t>Desp</a:t>
            </a:r>
            <a:r>
              <a:rPr lang="es-ES_tradnl" altLang="ja-JP"/>
              <a:t>ués de que él pensó en estas cosas, mira, un ángel del Señor se le apareció en un sueño.</a:t>
            </a:r>
            <a:endParaRPr lang="es-ES_tradnl"/>
          </a:p>
        </p:txBody>
      </p:sp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604838"/>
          </a:xfrm>
        </p:spPr>
        <p:txBody>
          <a:bodyPr>
            <a:normAutofit fontScale="90000"/>
          </a:bodyPr>
          <a:lstStyle/>
          <a:p>
            <a:r>
              <a:rPr lang="es-ES_tradnl"/>
              <a:t>Algunos usos del participio</a:t>
            </a:r>
          </a:p>
        </p:txBody>
      </p:sp>
      <p:sp>
        <p:nvSpPr>
          <p:cNvPr id="128004" name="Rectangle 4"/>
          <p:cNvSpPr>
            <a:spLocks noChangeArrowheads="1"/>
          </p:cNvSpPr>
          <p:nvPr/>
        </p:nvSpPr>
        <p:spPr bwMode="auto">
          <a:xfrm>
            <a:off x="4495800" y="1447800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s-E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19200"/>
            <a:ext cx="7772400" cy="5638800"/>
          </a:xfrm>
        </p:spPr>
        <p:txBody>
          <a:bodyPr/>
          <a:lstStyle/>
          <a:p>
            <a:pPr marL="609600" indent="-609600" algn="ctr" eaLnBrk="0" hangingPunct="0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s-ES_tradnl"/>
          </a:p>
          <a:p>
            <a:pPr marL="609600" indent="-609600" algn="ctr" eaLnBrk="0" hangingPunct="0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s-ES_tradnl"/>
              <a:t>Identificar los participios en Juan 10</a:t>
            </a:r>
          </a:p>
        </p:txBody>
      </p:sp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604838"/>
          </a:xfrm>
        </p:spPr>
        <p:txBody>
          <a:bodyPr/>
          <a:lstStyle/>
          <a:p>
            <a:r>
              <a:rPr lang="es-ES_tradnl"/>
              <a:t>Ejercicio</a:t>
            </a:r>
          </a:p>
        </p:txBody>
      </p:sp>
      <p:sp>
        <p:nvSpPr>
          <p:cNvPr id="130052" name="Rectangle 4"/>
          <p:cNvSpPr>
            <a:spLocks noChangeArrowheads="1"/>
          </p:cNvSpPr>
          <p:nvPr/>
        </p:nvSpPr>
        <p:spPr bwMode="auto">
          <a:xfrm>
            <a:off x="4495800" y="1447800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s-E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ptssem">
  <a:themeElements>
    <a:clrScheme name="Papel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Marcador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pel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Pptssem.thmx</Template>
  <TotalTime>445</TotalTime>
  <Words>323</Words>
  <Application>Microsoft Macintosh PowerPoint</Application>
  <PresentationFormat>Presentación en pantalla (4:3)</PresentationFormat>
  <Paragraphs>53</Paragraphs>
  <Slides>9</Slides>
  <Notes>9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6" baseType="lpstr">
      <vt:lpstr>Arial</vt:lpstr>
      <vt:lpstr>ＭＳ Ｐゴシック</vt:lpstr>
      <vt:lpstr>Osaka</vt:lpstr>
      <vt:lpstr>Times</vt:lpstr>
      <vt:lpstr>Lucida Grande</vt:lpstr>
      <vt:lpstr>Symbol</vt:lpstr>
      <vt:lpstr>Pptssem</vt:lpstr>
      <vt:lpstr>El Griego Coiné</vt:lpstr>
      <vt:lpstr>Morfología del participio</vt:lpstr>
      <vt:lpstr>Algunos usos del participio</vt:lpstr>
      <vt:lpstr>Algunos usos del participio</vt:lpstr>
      <vt:lpstr>Algunos usos del participio</vt:lpstr>
      <vt:lpstr>Algunos usos del participio</vt:lpstr>
      <vt:lpstr>Algunos usos del participio</vt:lpstr>
      <vt:lpstr>Algunos usos del participio</vt:lpstr>
      <vt:lpstr>Ejercicio</vt:lpstr>
    </vt:vector>
  </TitlesOfParts>
  <Company>Mission to the World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Larry Trotter</dc:creator>
  <cp:lastModifiedBy>Carla Gallareta</cp:lastModifiedBy>
  <cp:revision>65</cp:revision>
  <dcterms:created xsi:type="dcterms:W3CDTF">2010-01-19T22:42:04Z</dcterms:created>
  <dcterms:modified xsi:type="dcterms:W3CDTF">2012-09-28T20:58:35Z</dcterms:modified>
</cp:coreProperties>
</file>