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95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-9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553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66FFF8-60D1-A743-838C-423B80B7FBD2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42476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2F0F64-1778-B340-95E9-110D451DE27E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360D2B-93FC-0E45-AD8E-43C80C5C449A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1699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D640C1-7944-9242-B7A1-99126A9AF4B4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1505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809E09-3BD0-684A-BFFB-042EE081AAB0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1515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4B488-7AD4-5046-8767-973D74E8C7DF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15360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E934C4-4E0A-A34D-AB18-D368C5BF089E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1556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D57024-D8A8-1141-A0CF-61BEBD56538C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15974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47A4AE-651F-7142-AF8E-E106DA883540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1617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F6158D-5332-6043-81E7-F0E1B30868A4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16384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8BD145-2D20-E54A-AD8C-D882B1BB3322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1679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6AA4CB-5029-1D4C-82B9-4D13389377B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5D1F-9D7D-C546-9DA3-815C1A2638A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262B-A38E-0C40-9DE6-03DF9BA4DAC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B8FC049-A43C-7142-AA63-D4C1CD1A173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E325-8886-9B41-93B6-9F1A4BD5623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2616-B7FC-414E-8F40-64B6016AE02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4943-AE3B-A34C-AE73-F421440A323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C64C-64AB-5640-8929-D787EEC3821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BB0F-E66B-2444-B45E-C605DE1C5B1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F2C7844-7118-8E4C-8402-B13B10C2240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0CB42-B702-8A40-90F3-8F281BCAE68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202390C-53A1-0648-A38C-98D154A4599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socrates.berkeley.edu/~ancgreek/paradigmsU/paradigmtables6BOM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socrates.berkeley.edu/~ancgreek/paradigmsU/paradigmtables6BOM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9804"/>
            <a:ext cx="8305800" cy="881324"/>
          </a:xfrm>
        </p:spPr>
        <p:txBody>
          <a:bodyPr/>
          <a:lstStyle/>
          <a:p>
            <a:pPr algn="ctr">
              <a:buFontTx/>
              <a:buNone/>
            </a:pPr>
            <a:r>
              <a:rPr lang="es-ES_tradnl" sz="4000" dirty="0" smtClean="0"/>
              <a:t>Los </a:t>
            </a:r>
            <a:r>
              <a:rPr lang="es-ES_tradnl" sz="4000" dirty="0"/>
              <a:t>verbos </a:t>
            </a:r>
            <a:r>
              <a:rPr lang="es-ES_tradnl" sz="4000" dirty="0" smtClean="0"/>
              <a:t>IV</a:t>
            </a:r>
            <a:endParaRPr lang="es-ES_tradnl" sz="40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/>
              <a:t>El Griego Coin</a:t>
            </a:r>
            <a:r>
              <a:rPr lang="es-ES_tradnl" altLang="ja-JP"/>
              <a:t>é</a:t>
            </a:r>
            <a:endParaRPr lang="es-ES_tradnl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  <p:pic>
        <p:nvPicPr>
          <p:cNvPr id="7" name="Imagen 6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365104"/>
            <a:ext cx="3960440" cy="26642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endParaRPr lang="es-ES_tradnl"/>
          </a:p>
          <a:p>
            <a:pPr marL="609600" indent="-609600">
              <a:buFont typeface="Arial" charset="0"/>
              <a:buAutoNum type="arabicPeriod" startAt="5"/>
            </a:pPr>
            <a:r>
              <a:rPr lang="es-ES_tradnl"/>
              <a:t>En una pregunta, </a:t>
            </a:r>
            <a:r>
              <a:rPr lang="es-ES_tradnl">
                <a:latin typeface="Symbol" charset="0"/>
                <a:sym typeface="Symbol" charset="0"/>
              </a:rPr>
              <a:t></a:t>
            </a:r>
            <a:r>
              <a:rPr lang="es-ES_tradnl"/>
              <a:t>espera una respuesta positiva - Mateo 6:26:</a:t>
            </a:r>
          </a:p>
          <a:p>
            <a:pPr marL="990600" lvl="1" indent="-533400">
              <a:buFontTx/>
              <a:buNone/>
            </a:pPr>
            <a:r>
              <a:rPr lang="es-ES_tradnl"/>
              <a:t>ο</a:t>
            </a:r>
            <a:r>
              <a:rPr lang="es-ES_tradnl">
                <a:ea typeface="ＭＳ Ｐゴシック" charset="0"/>
                <a:cs typeface="Lucida Grande" charset="0"/>
              </a:rPr>
              <a:t>ὐ</a:t>
            </a:r>
            <a:r>
              <a:rPr lang="es-ES_tradnl"/>
              <a:t>χ </a:t>
            </a:r>
            <a:r>
              <a:rPr lang="es-ES_tradnl">
                <a:ea typeface="ＭＳ Ｐゴシック" charset="0"/>
                <a:cs typeface="Lucida Grande" charset="0"/>
              </a:rPr>
              <a:t>ὑ</a:t>
            </a:r>
            <a:r>
              <a:rPr lang="es-ES_tradnl"/>
              <a:t>με</a:t>
            </a:r>
            <a:r>
              <a:rPr lang="es-ES_tradnl">
                <a:ea typeface="ＭＳ Ｐゴシック" charset="0"/>
                <a:cs typeface="Lucida Grande" charset="0"/>
              </a:rPr>
              <a:t>ῖ</a:t>
            </a:r>
            <a:r>
              <a:rPr lang="es-ES_tradnl"/>
              <a:t>ς μ</a:t>
            </a:r>
            <a:r>
              <a:rPr lang="es-ES_tradnl">
                <a:ea typeface="ＭＳ Ｐゴシック" charset="0"/>
                <a:cs typeface="Lucida Grande" charset="0"/>
              </a:rPr>
              <a:t>ᾶ</a:t>
            </a:r>
            <a:r>
              <a:rPr lang="es-ES_tradnl"/>
              <a:t>λλον διαφέρετε α</a:t>
            </a:r>
            <a:r>
              <a:rPr lang="es-ES_tradnl">
                <a:ea typeface="ＭＳ Ｐゴシック" charset="0"/>
                <a:cs typeface="Lucida Grande" charset="0"/>
              </a:rPr>
              <a:t>ὐ</a:t>
            </a:r>
            <a:r>
              <a:rPr lang="es-ES_tradnl"/>
              <a:t>τ</a:t>
            </a:r>
            <a:r>
              <a:rPr lang="es-ES_tradnl">
                <a:ea typeface="ＭＳ Ｐゴシック" charset="0"/>
                <a:cs typeface="Lucida Grande" charset="0"/>
              </a:rPr>
              <a:t>ῶ</a:t>
            </a:r>
            <a:r>
              <a:rPr lang="es-ES_tradnl"/>
              <a:t>ν;</a:t>
            </a:r>
          </a:p>
          <a:p>
            <a:pPr marL="609600" indent="-609600">
              <a:buFont typeface="Arial" charset="0"/>
              <a:buAutoNum type="arabicPeriod" startAt="5"/>
            </a:pPr>
            <a:r>
              <a:rPr lang="es-ES_tradnl"/>
              <a:t>En una pregunta, </a:t>
            </a:r>
            <a:r>
              <a:rPr lang="es-ES_tradnl">
                <a:latin typeface="Symbol" charset="0"/>
                <a:sym typeface="Symbol" charset="0"/>
              </a:rPr>
              <a:t></a:t>
            </a:r>
            <a:r>
              <a:rPr lang="es-ES_tradnl"/>
              <a:t> espera una respuesta negativa - Juan 4:12:</a:t>
            </a:r>
          </a:p>
          <a:p>
            <a:pPr marL="990600" lvl="1" indent="-533400">
              <a:buFontTx/>
              <a:buNone/>
            </a:pPr>
            <a:r>
              <a:rPr lang="es-ES_tradnl"/>
              <a:t>μ</a:t>
            </a:r>
            <a:r>
              <a:rPr lang="es-ES_tradnl">
                <a:ea typeface="ＭＳ Ｐゴシック" charset="0"/>
                <a:cs typeface="Lucida Grande" charset="0"/>
              </a:rPr>
              <a:t>ὴ</a:t>
            </a:r>
            <a:r>
              <a:rPr lang="es-ES_tradnl"/>
              <a:t> σ</a:t>
            </a:r>
            <a:r>
              <a:rPr lang="es-ES_tradnl">
                <a:ea typeface="ＭＳ Ｐゴシック" charset="0"/>
                <a:cs typeface="Lucida Grande" charset="0"/>
              </a:rPr>
              <a:t>ὺ</a:t>
            </a:r>
            <a:r>
              <a:rPr lang="es-ES_tradnl"/>
              <a:t> μείζων ε</a:t>
            </a:r>
            <a:r>
              <a:rPr lang="es-ES_tradnl">
                <a:ea typeface="ＭＳ Ｐゴシック" charset="0"/>
                <a:cs typeface="Lucida Grande" charset="0"/>
              </a:rPr>
              <a:t>ἶ</a:t>
            </a:r>
            <a:r>
              <a:rPr lang="es-ES_tradnl"/>
              <a:t> το</a:t>
            </a:r>
            <a:r>
              <a:rPr lang="es-ES_tradnl">
                <a:ea typeface="ＭＳ Ｐゴシック" charset="0"/>
                <a:cs typeface="Lucida Grande" charset="0"/>
              </a:rPr>
              <a:t>ῦ</a:t>
            </a:r>
            <a:r>
              <a:rPr lang="es-ES_tradnl"/>
              <a:t> πατρ</a:t>
            </a:r>
            <a:r>
              <a:rPr lang="es-ES_tradnl">
                <a:ea typeface="ＭＳ Ｐゴシック" charset="0"/>
                <a:cs typeface="Lucida Grande" charset="0"/>
              </a:rPr>
              <a:t>ὸ</a:t>
            </a:r>
            <a:r>
              <a:rPr lang="es-ES_tradnl"/>
              <a:t>ς </a:t>
            </a:r>
            <a:r>
              <a:rPr lang="es-ES_tradnl">
                <a:ea typeface="ＭＳ Ｐゴシック" charset="0"/>
                <a:cs typeface="Lucida Grande" charset="0"/>
              </a:rPr>
              <a:t>ἡ</a:t>
            </a:r>
            <a:r>
              <a:rPr lang="es-ES_tradnl"/>
              <a:t>μ</a:t>
            </a:r>
            <a:r>
              <a:rPr lang="es-ES_tradnl">
                <a:ea typeface="ＭＳ Ｐゴシック" charset="0"/>
                <a:cs typeface="Lucida Grande" charset="0"/>
              </a:rPr>
              <a:t>ῶ</a:t>
            </a:r>
            <a:r>
              <a:rPr lang="es-ES_tradnl"/>
              <a:t>ν </a:t>
            </a:r>
            <a:r>
              <a:rPr lang="es-ES_tradnl">
                <a:ea typeface="ＭＳ Ｐゴシック" charset="0"/>
                <a:cs typeface="Lucida Grande" charset="0"/>
              </a:rPr>
              <a:t>Ἰ</a:t>
            </a:r>
            <a:r>
              <a:rPr lang="es-ES_tradnl"/>
              <a:t>ακώβ</a:t>
            </a:r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/>
          <a:lstStyle/>
          <a:p>
            <a:r>
              <a:rPr lang="es-ES_tradnl"/>
              <a:t>Los negativos</a:t>
            </a:r>
            <a:endParaRPr lang="es-ES_tradnl">
              <a:latin typeface="Symbol" charset="0"/>
              <a:sym typeface="Symbol" charset="0"/>
            </a:endParaRPr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/>
              <a:t>Los verbos que terminan en </a:t>
            </a:r>
            <a:r>
              <a:rPr lang="es-ES_tradnl">
                <a:latin typeface="Symbol" charset="0"/>
                <a:sym typeface="Symbol" charset="0"/>
              </a:rPr>
              <a:t></a:t>
            </a:r>
            <a:r>
              <a:rPr lang="es-ES_tradnl" altLang="ja-JP"/>
              <a:t> son antiguos, se utilizaron en el griego coiné, pero han desaparecido del griego moderno.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/>
              <a:t>Sus terminaciones son diferentes a las de los verbos </a:t>
            </a:r>
            <a:r>
              <a:rPr lang="es-ES_tradnl" altLang="ja-JP">
                <a:latin typeface="Symbol" charset="0"/>
                <a:sym typeface="Symbol" charset="0"/>
              </a:rPr>
              <a:t></a:t>
            </a:r>
            <a:r>
              <a:rPr lang="es-ES_tradnl" altLang="ja-JP"/>
              <a:t> en presente e imperfecto (en las tres voces) y en aorista 2o (en voces activa y media).</a:t>
            </a:r>
            <a:endParaRPr lang="es-ES_tradnl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Los verbos </a:t>
            </a:r>
            <a:r>
              <a:rPr lang="es-ES_tradnl">
                <a:latin typeface="Symbol" charset="0"/>
                <a:sym typeface="Symbol" charset="0"/>
              </a:rPr>
              <a:t></a:t>
            </a: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s-ES_tradnl"/>
              <a:t>Algunos verbos </a:t>
            </a:r>
            <a:r>
              <a:rPr lang="es-ES_tradnl">
                <a:latin typeface="Symbol" charset="0"/>
                <a:sym typeface="Symbol" charset="0"/>
              </a:rPr>
              <a:t></a:t>
            </a:r>
            <a:r>
              <a:rPr lang="es-ES_tradnl"/>
              <a:t> com</a:t>
            </a:r>
            <a:r>
              <a:rPr lang="es-ES_tradnl" altLang="ja-JP"/>
              <a:t>unes en el Nuevo Testamento son:</a:t>
            </a:r>
          </a:p>
          <a:p>
            <a:pPr marL="990600" lvl="1" indent="-533400">
              <a:buFont typeface="Arial" charset="0"/>
              <a:buNone/>
            </a:pPr>
            <a:r>
              <a:rPr lang="es-ES_tradnl" altLang="ja-JP">
                <a:latin typeface="Symbol" charset="0"/>
                <a:sym typeface="Symbol" charset="0"/>
              </a:rPr>
              <a:t>		</a:t>
            </a:r>
            <a:r>
              <a:rPr lang="es-ES_tradnl" altLang="ja-JP"/>
              <a:t>ser o estar</a:t>
            </a:r>
            <a:endParaRPr lang="es-ES_tradnl" altLang="ja-JP">
              <a:latin typeface="Symbol" charset="0"/>
              <a:sym typeface="Symbol" charset="0"/>
            </a:endParaRPr>
          </a:p>
          <a:p>
            <a:pPr marL="990600" lvl="1" indent="-533400">
              <a:buFont typeface="Arial" charset="0"/>
              <a:buNone/>
            </a:pPr>
            <a:r>
              <a:rPr lang="es-ES_tradnl" altLang="ja-JP">
                <a:latin typeface="Symbol" charset="0"/>
                <a:sym typeface="Symbol" charset="0"/>
              </a:rPr>
              <a:t>		</a:t>
            </a:r>
            <a:r>
              <a:rPr lang="es-ES_tradnl" altLang="ja-JP"/>
              <a:t>dar		(Juan 10:28,29)</a:t>
            </a:r>
            <a:endParaRPr lang="es-ES_tradnl" altLang="ja-JP">
              <a:latin typeface="Symbol" charset="0"/>
              <a:sym typeface="Symbol" charset="0"/>
            </a:endParaRPr>
          </a:p>
          <a:p>
            <a:pPr marL="990600" lvl="1" indent="-533400">
              <a:buFont typeface="Arial" charset="0"/>
              <a:buNone/>
            </a:pPr>
            <a:r>
              <a:rPr lang="es-ES_tradnl" altLang="ja-JP">
                <a:latin typeface="Symbol" charset="0"/>
                <a:sym typeface="Symbol" charset="0"/>
              </a:rPr>
              <a:t>		</a:t>
            </a:r>
            <a:r>
              <a:rPr lang="es-ES_tradnl" altLang="ja-JP"/>
              <a:t>poner		(Juan 10:11,15,18)</a:t>
            </a:r>
            <a:endParaRPr lang="es-ES_tradnl" altLang="ja-JP">
              <a:latin typeface="Symbol" charset="0"/>
              <a:sym typeface="Symbol" charset="0"/>
            </a:endParaRPr>
          </a:p>
          <a:p>
            <a:pPr marL="990600" lvl="1" indent="-533400">
              <a:buFont typeface="Arial" charset="0"/>
              <a:buNone/>
            </a:pPr>
            <a:r>
              <a:rPr lang="es-ES_tradnl" altLang="ja-JP">
                <a:latin typeface="Symbol" charset="0"/>
                <a:sym typeface="Symbol" charset="0"/>
              </a:rPr>
              <a:t>		</a:t>
            </a:r>
            <a:r>
              <a:rPr lang="es-ES_tradnl" altLang="ja-JP"/>
              <a:t>hacer parar</a:t>
            </a:r>
          </a:p>
          <a:p>
            <a:pPr marL="990600" lvl="1" indent="-533400">
              <a:buFont typeface="Arial" charset="0"/>
              <a:buNone/>
            </a:pPr>
            <a:r>
              <a:rPr lang="es-ES_tradnl" altLang="ja-JP">
                <a:latin typeface="Symbol" charset="0"/>
                <a:sym typeface="Symbol" charset="0"/>
              </a:rPr>
              <a:t></a:t>
            </a:r>
            <a:r>
              <a:rPr lang="es-ES_tradnl" altLang="ja-JP"/>
              <a:t>		mostrar</a:t>
            </a:r>
          </a:p>
          <a:p>
            <a:pPr marL="990600" lvl="1" indent="-533400">
              <a:buFont typeface="Arial" charset="0"/>
              <a:buNone/>
            </a:pPr>
            <a:r>
              <a:rPr lang="es-ES_tradnl" altLang="ja-JP">
                <a:latin typeface="Symbol" charset="0"/>
                <a:sym typeface="Symbol" charset="0"/>
              </a:rPr>
              <a:t></a:t>
            </a:r>
            <a:r>
              <a:rPr lang="es-ES_tradnl" altLang="ja-JP"/>
              <a:t>		decir</a:t>
            </a:r>
            <a:endParaRPr lang="es-ES_tradnl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Los verbos </a:t>
            </a:r>
            <a:r>
              <a:rPr lang="es-ES_tradnl">
                <a:latin typeface="Symbol" charset="0"/>
                <a:sym typeface="Symbol" charset="0"/>
              </a:rPr>
              <a:t>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609600" indent="-609600" algn="ctr">
              <a:buFont typeface="Arial" charset="0"/>
              <a:buNone/>
            </a:pPr>
            <a:r>
              <a:rPr lang="es-ES_tradnl"/>
              <a:t>Para ver un </a:t>
            </a:r>
            <a:r>
              <a:rPr lang="es-ES_tradnl" altLang="ja-JP"/>
              <a:t>índice</a:t>
            </a:r>
            <a:r>
              <a:rPr lang="es-ES_tradnl"/>
              <a:t> muy completo de paradigmas de los verbos del griego antiguo (que todav</a:t>
            </a:r>
            <a:r>
              <a:rPr lang="es-ES_tradnl" altLang="ja-JP"/>
              <a:t>ía tenía el dual)</a:t>
            </a:r>
            <a:r>
              <a:rPr lang="es-ES_tradnl"/>
              <a:t>, visita:</a:t>
            </a:r>
          </a:p>
          <a:p>
            <a:pPr marL="609600" indent="-609600" algn="ctr">
              <a:buFont typeface="Arial" charset="0"/>
              <a:buNone/>
            </a:pPr>
            <a:endParaRPr lang="es-ES_tradnl"/>
          </a:p>
          <a:p>
            <a:pPr marL="609600" indent="-609600" algn="ctr">
              <a:buFont typeface="Arial" charset="0"/>
              <a:buNone/>
            </a:pPr>
            <a:r>
              <a:rPr lang="es-ES_tradnl">
                <a:hlinkClick r:id="rId3"/>
              </a:rPr>
              <a:t>http://socrates.berkeley.edu/~ancgreek/paradigmsU/paradigmtables6BOM.html - parindex</a:t>
            </a:r>
            <a:endParaRPr lang="es-ES_tradnl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Los verbos </a:t>
            </a:r>
            <a:r>
              <a:rPr lang="es-ES_tradnl">
                <a:latin typeface="Symbol" charset="0"/>
                <a:sym typeface="Symbol" charset="0"/>
              </a:rPr>
              <a:t>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/>
              <a:t>El verbos oida (saber) se conjuga como perfecto pero tiene significado presente.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s-ES_tradnl"/>
          </a:p>
          <a:p>
            <a:pPr marL="609600" indent="-609600" algn="ctr">
              <a:lnSpc>
                <a:spcPct val="90000"/>
              </a:lnSpc>
              <a:buFont typeface="Arial" charset="0"/>
              <a:buNone/>
            </a:pPr>
            <a:r>
              <a:rPr lang="es-ES_tradnl">
                <a:hlinkClick r:id="rId3"/>
              </a:rPr>
              <a:t>Ver paradigma en l</a:t>
            </a:r>
            <a:r>
              <a:rPr lang="es-ES_tradnl" altLang="ja-JP">
                <a:hlinkClick r:id="rId3"/>
              </a:rPr>
              <a:t>ínea.</a:t>
            </a:r>
            <a:endParaRPr lang="es-ES_tradnl" altLang="ja-JP"/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s-ES_tradnl" altLang="ja-JP"/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/>
              <a:t>Ver Juan 10:4 - </a:t>
            </a:r>
            <a:r>
              <a:rPr lang="es-ES_tradnl">
                <a:cs typeface="Lucida Grande" charset="0"/>
              </a:rPr>
              <a:t>ὅ</a:t>
            </a:r>
            <a:r>
              <a:rPr lang="es-ES_tradnl"/>
              <a:t>ταν τ</a:t>
            </a:r>
            <a:r>
              <a:rPr lang="es-ES_tradnl">
                <a:cs typeface="Lucida Grande" charset="0"/>
              </a:rPr>
              <a:t>ὰ</a:t>
            </a:r>
            <a:r>
              <a:rPr lang="es-ES_tradnl"/>
              <a:t> </a:t>
            </a:r>
            <a:r>
              <a:rPr lang="es-ES_tradnl">
                <a:cs typeface="Lucida Grande" charset="0"/>
              </a:rPr>
              <a:t>ἴ</a:t>
            </a:r>
            <a:r>
              <a:rPr lang="es-ES_tradnl"/>
              <a:t>δια πάντα </a:t>
            </a:r>
            <a:r>
              <a:rPr lang="es-ES_tradnl">
                <a:cs typeface="Lucida Grande" charset="0"/>
              </a:rPr>
              <a:t>ἐ</a:t>
            </a:r>
            <a:r>
              <a:rPr lang="es-ES_tradnl"/>
              <a:t>κβάλ</a:t>
            </a:r>
            <a:r>
              <a:rPr lang="es-ES_tradnl">
                <a:cs typeface="Lucida Grande" charset="0"/>
              </a:rPr>
              <a:t>ῃ</a:t>
            </a:r>
            <a:r>
              <a:rPr lang="es-ES_tradnl"/>
              <a:t>, </a:t>
            </a:r>
            <a:r>
              <a:rPr lang="es-ES_tradnl">
                <a:cs typeface="Lucida Grande" charset="0"/>
              </a:rPr>
              <a:t>ἔ</a:t>
            </a:r>
            <a:r>
              <a:rPr lang="es-ES_tradnl"/>
              <a:t>μπροσθεν α</a:t>
            </a:r>
            <a:r>
              <a:rPr lang="es-ES_tradnl">
                <a:cs typeface="Lucida Grande" charset="0"/>
              </a:rPr>
              <a:t>ὐ</a:t>
            </a:r>
            <a:r>
              <a:rPr lang="es-ES_tradnl"/>
              <a:t>τ</a:t>
            </a:r>
            <a:r>
              <a:rPr lang="es-ES_tradnl">
                <a:cs typeface="Lucida Grande" charset="0"/>
              </a:rPr>
              <a:t>ῶ</a:t>
            </a:r>
            <a:r>
              <a:rPr lang="es-ES_tradnl"/>
              <a:t>ν πορεύεται, κα</a:t>
            </a:r>
            <a:r>
              <a:rPr lang="es-ES_tradnl">
                <a:cs typeface="Lucida Grande" charset="0"/>
              </a:rPr>
              <a:t>ὶ</a:t>
            </a:r>
            <a:r>
              <a:rPr lang="es-ES_tradnl"/>
              <a:t> τ</a:t>
            </a:r>
            <a:r>
              <a:rPr lang="es-ES_tradnl">
                <a:cs typeface="Lucida Grande" charset="0"/>
              </a:rPr>
              <a:t>ὰ</a:t>
            </a:r>
            <a:r>
              <a:rPr lang="es-ES_tradnl"/>
              <a:t> πρόβατα α</a:t>
            </a:r>
            <a:r>
              <a:rPr lang="es-ES_tradnl">
                <a:cs typeface="Lucida Grande" charset="0"/>
              </a:rPr>
              <a:t>ὐ</a:t>
            </a:r>
            <a:r>
              <a:rPr lang="es-ES_tradnl"/>
              <a:t>τ</a:t>
            </a:r>
            <a:r>
              <a:rPr lang="es-ES_tradnl">
                <a:cs typeface="Lucida Grande" charset="0"/>
              </a:rPr>
              <a:t>ῷ</a:t>
            </a:r>
            <a:r>
              <a:rPr lang="es-ES_tradnl"/>
              <a:t> </a:t>
            </a:r>
            <a:r>
              <a:rPr lang="es-ES_tradnl">
                <a:cs typeface="Lucida Grande" charset="0"/>
              </a:rPr>
              <a:t>ἀ</a:t>
            </a:r>
            <a:r>
              <a:rPr lang="es-ES_tradnl"/>
              <a:t>κολουθε</a:t>
            </a:r>
            <a:r>
              <a:rPr lang="es-ES_tradnl">
                <a:cs typeface="Lucida Grande" charset="0"/>
              </a:rPr>
              <a:t>ῖ</a:t>
            </a:r>
            <a:r>
              <a:rPr lang="es-ES_tradnl"/>
              <a:t>, </a:t>
            </a:r>
            <a:r>
              <a:rPr lang="es-ES_tradnl">
                <a:cs typeface="Lucida Grande" charset="0"/>
              </a:rPr>
              <a:t>ὅ</a:t>
            </a:r>
            <a:r>
              <a:rPr lang="es-ES_tradnl"/>
              <a:t>τι ο</a:t>
            </a:r>
            <a:r>
              <a:rPr lang="es-ES_tradnl">
                <a:cs typeface="Lucida Grande" charset="0"/>
              </a:rPr>
              <a:t>ἴ</a:t>
            </a:r>
            <a:r>
              <a:rPr lang="es-ES_tradnl"/>
              <a:t>δασιν τ</a:t>
            </a:r>
            <a:r>
              <a:rPr lang="es-ES_tradnl">
                <a:cs typeface="Lucida Grande" charset="0"/>
              </a:rPr>
              <a:t>ὴ</a:t>
            </a:r>
            <a:r>
              <a:rPr lang="es-ES_tradnl"/>
              <a:t>ν φων</a:t>
            </a:r>
            <a:r>
              <a:rPr lang="es-ES_tradnl">
                <a:cs typeface="Lucida Grande" charset="0"/>
              </a:rPr>
              <a:t>ὴ</a:t>
            </a:r>
            <a:r>
              <a:rPr lang="es-ES_tradnl"/>
              <a:t>ν α</a:t>
            </a:r>
            <a:r>
              <a:rPr lang="es-ES_tradnl">
                <a:cs typeface="Lucida Grande" charset="0"/>
              </a:rPr>
              <a:t>ὐ</a:t>
            </a:r>
            <a:r>
              <a:rPr lang="es-ES_tradnl"/>
              <a:t>το</a:t>
            </a:r>
            <a:r>
              <a:rPr lang="es-ES_tradnl">
                <a:cs typeface="Lucida Grande" charset="0"/>
              </a:rPr>
              <a:t>ῦ</a:t>
            </a:r>
            <a:r>
              <a:rPr lang="es-ES_tradnl"/>
              <a:t>: </a:t>
            </a: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El verbo </a:t>
            </a:r>
            <a:r>
              <a:rPr lang="es-ES_tradnl">
                <a:latin typeface="Symbol" charset="0"/>
                <a:sym typeface="Symbol" charset="0"/>
              </a:rPr>
              <a:t></a:t>
            </a:r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endParaRPr lang="es-ES_tradnl">
              <a:latin typeface="Symbol" charset="0"/>
              <a:sym typeface="Symbol" charset="0"/>
            </a:endParaRPr>
          </a:p>
          <a:p>
            <a:pPr marL="609600" indent="-609600">
              <a:buFont typeface="Arial" charset="0"/>
              <a:buNone/>
            </a:pPr>
            <a:r>
              <a:rPr lang="es-ES_tradnl">
                <a:latin typeface="Symbol" charset="0"/>
                <a:sym typeface="Symbol" charset="0"/>
              </a:rPr>
              <a:t></a:t>
            </a:r>
            <a:r>
              <a:rPr lang="es-ES_tradnl"/>
              <a:t> 		es necesario	Juan 10:16</a:t>
            </a:r>
          </a:p>
          <a:p>
            <a:pPr marL="609600" indent="-609600">
              <a:buFont typeface="Arial" charset="0"/>
              <a:buNone/>
            </a:pPr>
            <a:r>
              <a:rPr lang="es-ES_tradnl">
                <a:latin typeface="Symbol" charset="0"/>
                <a:sym typeface="Symbol" charset="0"/>
              </a:rPr>
              <a:t></a:t>
            </a:r>
            <a:r>
              <a:rPr lang="es-ES_tradnl"/>
              <a:t>	importar		Juan 10:13</a:t>
            </a:r>
          </a:p>
          <a:p>
            <a:pPr marL="609600" indent="-609600">
              <a:buFont typeface="Arial" charset="0"/>
              <a:buNone/>
            </a:pPr>
            <a:r>
              <a:rPr lang="es-ES_tradnl">
                <a:latin typeface="Symbol" charset="0"/>
                <a:sym typeface="Symbol" charset="0"/>
              </a:rPr>
              <a:t></a:t>
            </a:r>
            <a:r>
              <a:rPr lang="es-ES_tradnl"/>
              <a:t> 	parecer		Juan 11:56</a:t>
            </a:r>
          </a:p>
          <a:p>
            <a:pPr marL="609600" indent="-609600">
              <a:buFont typeface="Arial" charset="0"/>
              <a:buNone/>
            </a:pPr>
            <a:endParaRPr lang="es-ES_tradnl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Algunos verbos impersonales</a:t>
            </a:r>
            <a:endParaRPr lang="es-ES_tradnl">
              <a:latin typeface="Symbol" charset="0"/>
              <a:sym typeface="Symbol" charset="0"/>
            </a:endParaRP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458200" cy="563880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s-ES_tradnl"/>
              <a:t>Presente	Futuro		Aorista	Perfecto</a:t>
            </a:r>
          </a:p>
          <a:p>
            <a:pPr marL="609600" indent="-609600">
              <a:buFont typeface="Arial" charset="0"/>
              <a:buNone/>
            </a:pPr>
            <a:r>
              <a:rPr lang="es-ES_tradnl">
                <a:latin typeface="Symbol" charset="0"/>
                <a:sym typeface="Symbol" charset="0"/>
              </a:rPr>
              <a:t>				</a:t>
            </a:r>
          </a:p>
          <a:p>
            <a:pPr marL="609600" indent="-609600">
              <a:buFont typeface="Arial" charset="0"/>
              <a:buNone/>
            </a:pPr>
            <a:r>
              <a:rPr lang="es-ES_tradnl"/>
              <a:t>(ir, venir)</a:t>
            </a:r>
            <a:endParaRPr lang="es-ES_tradnl">
              <a:latin typeface="Symbol" charset="0"/>
              <a:sym typeface="Symbol" charset="0"/>
            </a:endParaRPr>
          </a:p>
          <a:p>
            <a:pPr marL="609600" indent="-609600">
              <a:buFont typeface="Arial" charset="0"/>
              <a:buNone/>
            </a:pPr>
            <a:r>
              <a:rPr lang="es-ES_tradnl">
                <a:latin typeface="Symbol" charset="0"/>
                <a:sym typeface="Symbol" charset="0"/>
              </a:rPr>
              <a:t>			</a:t>
            </a:r>
          </a:p>
          <a:p>
            <a:pPr marL="609600" indent="-609600">
              <a:buFont typeface="Arial" charset="0"/>
              <a:buNone/>
            </a:pPr>
            <a:r>
              <a:rPr lang="es-ES_tradnl"/>
              <a:t>(ser, llegar a ser [become])</a:t>
            </a:r>
            <a:endParaRPr lang="es-ES_tradnl">
              <a:latin typeface="Symbol" charset="0"/>
              <a:sym typeface="Symbol" charset="0"/>
            </a:endParaRPr>
          </a:p>
          <a:p>
            <a:pPr marL="609600" indent="-609600">
              <a:buFont typeface="Arial" charset="0"/>
              <a:buNone/>
            </a:pPr>
            <a:r>
              <a:rPr lang="es-ES_tradnl">
                <a:latin typeface="Symbol" charset="0"/>
                <a:sym typeface="Symbol" charset="0"/>
              </a:rPr>
              <a:t>						</a:t>
            </a:r>
          </a:p>
          <a:p>
            <a:pPr marL="609600" indent="-609600">
              <a:buFont typeface="Arial" charset="0"/>
              <a:buNone/>
            </a:pPr>
            <a:r>
              <a:rPr lang="es-ES_tradnl"/>
              <a:t>(decir)</a:t>
            </a:r>
            <a:endParaRPr lang="es-ES_tradnl">
              <a:latin typeface="Symbol" charset="0"/>
              <a:sym typeface="Symbol" charset="0"/>
            </a:endParaRPr>
          </a:p>
          <a:p>
            <a:pPr marL="609600" indent="-609600">
              <a:buFont typeface="Arial" charset="0"/>
              <a:buNone/>
            </a:pPr>
            <a:r>
              <a:rPr lang="es-ES_tradnl">
                <a:latin typeface="Symbol" charset="0"/>
                <a:sym typeface="Symbol" charset="0"/>
              </a:rPr>
              <a:t>				</a:t>
            </a:r>
          </a:p>
          <a:p>
            <a:pPr marL="609600" indent="-609600">
              <a:buFont typeface="Arial" charset="0"/>
              <a:buNone/>
            </a:pPr>
            <a:r>
              <a:rPr lang="es-ES_tradnl"/>
              <a:t>(ver)</a:t>
            </a:r>
            <a:endParaRPr lang="es-ES_tradnl">
              <a:latin typeface="Symbol" charset="0"/>
              <a:sym typeface="Symbol" charset="0"/>
            </a:endParaRP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Algunos verbos irregulares</a:t>
            </a:r>
            <a:endParaRPr lang="es-ES_tradnl">
              <a:latin typeface="Symbol" charset="0"/>
              <a:sym typeface="Symbol" charset="0"/>
            </a:endParaRP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7845425" y="23510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/>
              <a:t>En esp</a:t>
            </a:r>
            <a:r>
              <a:rPr lang="es-ES_tradnl" altLang="ja-JP"/>
              <a:t>añol, es </a:t>
            </a:r>
            <a:r>
              <a:rPr lang="es-ES_tradnl"/>
              <a:t>muy com</a:t>
            </a:r>
            <a:r>
              <a:rPr lang="es-ES_tradnl" altLang="ja-JP"/>
              <a:t>ún la expresión “para que + subjuntivo” para expresar propósito.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/>
              <a:t>En griego es “</a:t>
            </a:r>
            <a:r>
              <a:rPr lang="es-ES_tradnl" altLang="ja-JP">
                <a:latin typeface="Symbol" charset="0"/>
                <a:sym typeface="Symbol" charset="0"/>
              </a:rPr>
              <a:t></a:t>
            </a:r>
            <a:r>
              <a:rPr lang="es-ES_tradnl" altLang="ja-JP"/>
              <a:t> + subjuntivo”.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/>
              <a:t>145 veces en Juan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/>
              <a:t>Ver Juan 10:10, 17, 31, 38</a:t>
            </a:r>
            <a:endParaRPr lang="es-ES_tradnl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>
                <a:latin typeface="Symbol" charset="0"/>
                <a:sym typeface="Symbol" charset="0"/>
              </a:rPr>
              <a:t></a:t>
            </a:r>
            <a:r>
              <a:rPr lang="es-ES_tradnl"/>
              <a:t> con el subjuntivo</a:t>
            </a:r>
            <a:endParaRPr lang="es-ES_tradnl">
              <a:latin typeface="Symbol" charset="0"/>
              <a:sym typeface="Symbol" charset="0"/>
            </a:endParaRPr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endParaRPr lang="es-ES_tradnl"/>
          </a:p>
          <a:p>
            <a:pPr marL="609600" indent="-609600">
              <a:buFont typeface="Arial" charset="0"/>
              <a:buAutoNum type="arabicPeriod"/>
            </a:pPr>
            <a:r>
              <a:rPr lang="es-ES_tradnl"/>
              <a:t>El negativo del indicativo es </a:t>
            </a:r>
            <a:r>
              <a:rPr lang="es-ES_tradnl">
                <a:latin typeface="Symbol" charset="0"/>
                <a:sym typeface="Symbol" charset="0"/>
              </a:rPr>
              <a:t></a:t>
            </a:r>
            <a:r>
              <a:rPr lang="es-ES_tradnl"/>
              <a:t> o </a:t>
            </a:r>
            <a:r>
              <a:rPr lang="es-ES_tradnl">
                <a:latin typeface="Symbol" charset="0"/>
                <a:sym typeface="Symbol" charset="0"/>
              </a:rPr>
              <a:t></a:t>
            </a:r>
            <a:r>
              <a:rPr lang="es-ES_tradnl"/>
              <a:t>o</a:t>
            </a:r>
            <a:r>
              <a:rPr lang="es-ES_tradnl">
                <a:latin typeface="Symbol" charset="0"/>
                <a:sym typeface="Symbol" charset="0"/>
              </a:rPr>
              <a:t></a:t>
            </a:r>
            <a:r>
              <a:rPr lang="es-ES_tradnl"/>
              <a:t>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/>
              <a:t>El negativo de los otros modos, el infinitivo y el participio es </a:t>
            </a:r>
            <a:r>
              <a:rPr lang="es-ES_tradnl">
                <a:latin typeface="Symbol" charset="0"/>
                <a:sym typeface="Symbol" charset="0"/>
              </a:rPr>
              <a:t></a:t>
            </a:r>
            <a:r>
              <a:rPr lang="es-ES_tradnl"/>
              <a:t>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/>
              <a:t>La combinaci</a:t>
            </a:r>
            <a:r>
              <a:rPr lang="es-ES_tradnl" altLang="ja-JP"/>
              <a:t>ón </a:t>
            </a:r>
            <a:r>
              <a:rPr lang="es-ES_tradnl" altLang="ja-JP">
                <a:latin typeface="Symbol" charset="0"/>
                <a:sym typeface="Symbol" charset="0"/>
              </a:rPr>
              <a:t></a:t>
            </a:r>
            <a:r>
              <a:rPr lang="es-ES_tradnl" altLang="ja-JP"/>
              <a:t>+ futuro es una negación fuerte como “nunca jamás”.</a:t>
            </a:r>
            <a:endParaRPr lang="es-ES_tradnl"/>
          </a:p>
          <a:p>
            <a:pPr marL="609600" indent="-609600">
              <a:buFont typeface="Arial" charset="0"/>
              <a:buAutoNum type="arabicPeriod"/>
            </a:pPr>
            <a:r>
              <a:rPr lang="es-ES_tradnl"/>
              <a:t>Ver Juan 10:1,5,6,10,12,13.</a:t>
            </a:r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/>
          <a:lstStyle/>
          <a:p>
            <a:r>
              <a:rPr lang="es-ES_tradnl"/>
              <a:t>Los negativos</a:t>
            </a:r>
            <a:endParaRPr lang="es-ES_tradnl">
              <a:latin typeface="Symbol" charset="0"/>
              <a:sym typeface="Symbol" charset="0"/>
            </a:endParaRP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701</TotalTime>
  <Words>365</Words>
  <Application>Microsoft Macintosh PowerPoint</Application>
  <PresentationFormat>Presentación en pantalla (4:3)</PresentationFormat>
  <Paragraphs>65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ＭＳ Ｐゴシック</vt:lpstr>
      <vt:lpstr>Osaka</vt:lpstr>
      <vt:lpstr>Times</vt:lpstr>
      <vt:lpstr>Symbol</vt:lpstr>
      <vt:lpstr>Lucida Grande</vt:lpstr>
      <vt:lpstr>Pptssem</vt:lpstr>
      <vt:lpstr>El Griego Coiné</vt:lpstr>
      <vt:lpstr>Los verbos </vt:lpstr>
      <vt:lpstr>Los verbos </vt:lpstr>
      <vt:lpstr>Los verbos </vt:lpstr>
      <vt:lpstr>El verbo </vt:lpstr>
      <vt:lpstr>Algunos verbos impersonales</vt:lpstr>
      <vt:lpstr>Algunos verbos irregulares</vt:lpstr>
      <vt:lpstr> con el subjuntivo</vt:lpstr>
      <vt:lpstr>Los negativos</vt:lpstr>
      <vt:lpstr>Los negativos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Trotter</dc:creator>
  <cp:lastModifiedBy>Carla Gallareta</cp:lastModifiedBy>
  <cp:revision>94</cp:revision>
  <dcterms:created xsi:type="dcterms:W3CDTF">2010-01-19T22:42:04Z</dcterms:created>
  <dcterms:modified xsi:type="dcterms:W3CDTF">2012-09-28T21:00:14Z</dcterms:modified>
</cp:coreProperties>
</file>