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sldIdLst>
    <p:sldId id="274" r:id="rId2"/>
    <p:sldId id="273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46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A3BD11-A42E-BD44-89F4-7FBCE981290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F8A1-8C92-A54E-A365-6EE08398D36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870F-44CC-AF4C-A537-B9C9E20E0DE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FE301B1-7F6B-B541-BA63-4F3758B1BFF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FBE8-BFA9-6E47-8666-436D9F2A6FB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8AAC-3E2C-934A-819A-5DF9947A137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855A0-A86A-B147-AF6A-23AACBC8629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5849-B817-4244-8E1E-6CC30A81A33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C286-341C-6444-8741-5818D805632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CF65C1-4571-AB45-A48A-46A4DB927B2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2493EC-0A3A-0F49-AE01-ADB1470C6A5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73FA275-E83E-0441-9502-8BA656680FA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Canon NT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5000" dirty="0" smtClean="0">
                <a:latin typeface="AveriaSerif-Bold"/>
                <a:cs typeface="AveriaSerif-Bold"/>
              </a:rPr>
              <a:t>Los Evangelios </a:t>
            </a:r>
            <a:endParaRPr lang="es-ES" sz="5000" dirty="0">
              <a:latin typeface="AveriaSerif-Bold"/>
              <a:cs typeface="AveriaSerif-Bold"/>
            </a:endParaRPr>
          </a:p>
        </p:txBody>
      </p:sp>
      <p:pic>
        <p:nvPicPr>
          <p:cNvPr id="9" name="Imagen 8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7912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47244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sz="2800"/>
              <a:t>Hebreos estaba en duda por la incertidumbre acerca del autor.  Su asociaci</a:t>
            </a:r>
            <a:r>
              <a:rPr lang="es-ES_tradnl" altLang="ja-JP" sz="2800">
                <a:cs typeface="ＭＳ Ｐゴシック" charset="0"/>
              </a:rPr>
              <a:t>ón con Pablo ayudó su aceptación.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Santiago también estaba en duda probablemente por la dificultad de identificar al autor y la falta de mucho contenido explicitamente cristiano.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2 Pedro varia del 1 Pedro mucho en vocabulario y estilo y no circulaba tan ampliamente en la iglesia.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Los libros en disputa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4724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>
                <a:cs typeface="ＭＳ Ｐゴシック" charset="0"/>
              </a:rPr>
              <a:t>2 y 3 Juan parecían demasiado breves, muy personales y de poca importancia.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>
                <a:cs typeface="ＭＳ Ｐゴシック" charset="0"/>
              </a:rPr>
              <a:t>Judas se distanció de los apóstoles - 17.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>
                <a:cs typeface="ＭＳ Ｐゴシック" charset="0"/>
              </a:rPr>
              <a:t>Apocalipsis era aceptado generalmente, pero algunos postulaban que el autor no fue el apóstol Juan.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Los libros en disputa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iglesia católica romana enfatiza que la iglesia creó el canon por medio de los concilios.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Lutero aplicó su propio estándar de la exhibición clara de Cristo, colocando Hebreos, Santiago, Judas y Apocalipsis al final.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Calvino contribuyó el énfasis en el testimonio interno del Espíritu Santo que valida los libros canónicos, así introduciendo un elemento subjetivo.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teolog</a:t>
            </a:r>
            <a:r>
              <a:rPr lang="es-ES_tradnl" altLang="ja-JP">
                <a:cs typeface="ＭＳ Ｐゴシック" charset="0"/>
              </a:rPr>
              <a:t>ía de la canonicidad</a:t>
            </a:r>
            <a:endParaRPr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Westcott enfatizó la providencia de Dios al confirmar el canon por medio de su uso por la iglesia.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Harnack reconoció pero exageró la presión que ejercía Marción en la formación del canon.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Zahn enfatizó el uso litúrgico en la formación del canon.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Cullman enfatizó que la iglesia instintivamente reconoció la autoridad de la enseñanza apostólica.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teolog</a:t>
            </a:r>
            <a:r>
              <a:rPr lang="es-ES_tradnl" altLang="ja-JP">
                <a:cs typeface="ＭＳ Ｐゴシック" charset="0"/>
              </a:rPr>
              <a:t>ía de la canonicidad</a:t>
            </a:r>
            <a:endParaRPr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4876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postura de la iglesia romana reconoce correctamente que la iglesia jugó un papel importante en reconocer los libros autoritarios.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Sin embargo, su elevación de la iglesia al papel del creador del canon está equivocada histórica y teologicamente.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Ignora el consenso sustancial que existía antes de las declaraciones de los concilios.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simple hecho de discutir cuáles libros deben incluirse ya presupone la idea de un canon.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/>
              <a:t>La teolog</a:t>
            </a:r>
            <a:r>
              <a:rPr lang="es-ES_tradnl" altLang="ja-JP">
                <a:cs typeface="ＭＳ Ｐゴシック" charset="0"/>
              </a:rPr>
              <a:t>ía romana de la canonicidad: evaluación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4876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La inspiración ya implica la idea de canon.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Si algunos libros son inspirados por Dios, es necesario preguntar: ¿Cuáles?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El papel de la iglesia en los concilios fue reconocer oficialmente lo que la iglesia había estado usando desde hacia mucho tiempo.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En un sentido la iglesia creó el canon, pero es más correcto decir que el canon creó la iglesia.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/>
              <a:t>La teolog</a:t>
            </a:r>
            <a:r>
              <a:rPr lang="es-ES_tradnl" altLang="ja-JP">
                <a:cs typeface="ＭＳ Ｐゴシック" charset="0"/>
              </a:rPr>
              <a:t>ía romana de la canonicidad: evaluación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4876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estándar de Lutero fue </a:t>
            </a:r>
            <a:r>
              <a:rPr lang="es-ES_tradnl" sz="2800" i="1"/>
              <a:t>Was Christum Treibet, </a:t>
            </a:r>
            <a:r>
              <a:rPr lang="es-ES_tradnl" sz="2800"/>
              <a:t>lo que enfatiza a Cristo.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Podemos apreciar las razones hist</a:t>
            </a:r>
            <a:r>
              <a:rPr lang="es-ES_tradnl" altLang="ja-JP" sz="2800">
                <a:cs typeface="ＭＳ Ｐゴシック" charset="0"/>
              </a:rPr>
              <a:t>óricas por las cuales aplicó este estándar.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Sin embargo, lo que hizo fue crear un canon dentro del canon o medir el canon histórico con un canon personal.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canon es la regla que utilizamos para medir, pero Lutero midió la regla.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Es un procedimiento peligroso que otros han seguido con resultados más devastadores.</a:t>
            </a:r>
            <a:endParaRPr lang="es-ES_tradnl" altLang="ja-JP" sz="280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/>
              <a:t>La teolog</a:t>
            </a:r>
            <a:r>
              <a:rPr lang="es-ES_tradnl" altLang="ja-JP">
                <a:cs typeface="ＭＳ Ｐゴシック" charset="0"/>
              </a:rPr>
              <a:t>ía de Lutero de la canonicidad: evaluación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4876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Calvino acept</a:t>
            </a:r>
            <a:r>
              <a:rPr lang="es-ES_tradnl" altLang="ja-JP" sz="2800">
                <a:cs typeface="ＭＳ Ｐゴシック" charset="0"/>
              </a:rPr>
              <a:t>ó el canon histórico por razones objetivas.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Agregó la experiencia personal al reconocer los libros divinos por medio del testimonio del Espíritu Santo.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Esta subjetividad puede ser peligroso, pero es necesaria para explicar no solo como la iglesia reconoció los libros sino también como el creyente los reconoce.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Karl Barth aceptó el canon pero exageró el aspecto subjetivo en su teología.</a:t>
            </a:r>
            <a:endParaRPr lang="es-ES_tradnl" altLang="ja-JP" sz="280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/>
              <a:t>La teolog</a:t>
            </a:r>
            <a:r>
              <a:rPr lang="es-ES_tradnl" altLang="ja-JP">
                <a:cs typeface="ＭＳ Ｐゴシック" charset="0"/>
              </a:rPr>
              <a:t>ía de Calvino de la canonicidad: evaluación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305800" cy="4876800"/>
          </a:xfrm>
        </p:spPr>
        <p:txBody>
          <a:bodyPr anchor="ctr">
            <a:normAutofit fontScale="925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400" dirty="0">
                <a:cs typeface="Helvetica"/>
              </a:rPr>
              <a:t>	El testimonio de la Iglesia puede movernos e inducirnos a tener para las Santas Escrituras una estimaci</a:t>
            </a:r>
            <a:r>
              <a:rPr lang="es-ES_tradnl" altLang="ja-JP" sz="2400" dirty="0">
                <a:cs typeface="Helvetica"/>
              </a:rPr>
              <a:t>ón </a:t>
            </a:r>
            <a:r>
              <a:rPr lang="es-ES_tradnl" sz="2400" dirty="0">
                <a:cs typeface="Helvetica"/>
              </a:rPr>
              <a:t>alta y reverencial; a la vez que el </a:t>
            </a:r>
            <a:r>
              <a:rPr lang="es-ES_tradnl" sz="2400" dirty="0" err="1">
                <a:cs typeface="Helvetica"/>
              </a:rPr>
              <a:t>car</a:t>
            </a:r>
            <a:r>
              <a:rPr lang="es-ES_tradnl" altLang="ja-JP" sz="2400" dirty="0" err="1">
                <a:ea typeface="ヒラギノ角ゴ Pro W3" charset="0"/>
                <a:cs typeface="Helvetica"/>
              </a:rPr>
              <a:t>ác</a:t>
            </a:r>
            <a:r>
              <a:rPr lang="es-ES" sz="2400" dirty="0">
                <a:cs typeface="Helvetica"/>
              </a:rPr>
              <a:t>t</a:t>
            </a:r>
            <a:r>
              <a:rPr lang="es-ES_tradnl" sz="2400" dirty="0" err="1">
                <a:cs typeface="Helvetica"/>
              </a:rPr>
              <a:t>er</a:t>
            </a:r>
            <a:r>
              <a:rPr lang="es-ES_tradnl" sz="2400" dirty="0">
                <a:cs typeface="Helvetica"/>
              </a:rPr>
              <a:t> celestial del contenido de la Biblia, la eficacia de su doctrina, la majestad de su estilo, la armon</a:t>
            </a:r>
            <a:r>
              <a:rPr lang="es-ES_tradnl" altLang="ja-JP" sz="2400" dirty="0">
                <a:cs typeface="Helvetica"/>
              </a:rPr>
              <a:t>í</a:t>
            </a:r>
            <a:r>
              <a:rPr lang="es-ES_tradnl" sz="2400" dirty="0">
                <a:cs typeface="Helvetica"/>
              </a:rPr>
              <a:t>a de todas sus partes, el fin que se propone alcanzar en todo el (que es el de dar toda gloria a Dios), el claro descubrimiento que hace del </a:t>
            </a:r>
            <a:r>
              <a:rPr lang="es-ES_tradnl" altLang="ja-JP" sz="2400" dirty="0">
                <a:cs typeface="Helvetica"/>
              </a:rPr>
              <a:t>úni</a:t>
            </a:r>
            <a:r>
              <a:rPr lang="es-ES_tradnl" sz="2400" dirty="0">
                <a:cs typeface="Helvetica"/>
              </a:rPr>
              <a:t>co modo por el cual puede alcanzar la salvaci</a:t>
            </a:r>
            <a:r>
              <a:rPr lang="es-ES_tradnl" altLang="ja-JP" sz="2400" dirty="0">
                <a:cs typeface="Helvetica"/>
              </a:rPr>
              <a:t>ón </a:t>
            </a:r>
            <a:r>
              <a:rPr lang="es-ES_tradnl" sz="2400" dirty="0">
                <a:cs typeface="Helvetica"/>
              </a:rPr>
              <a:t>el hombre y las muchas otras incomparables excelencias y su entera perfecci</a:t>
            </a:r>
            <a:r>
              <a:rPr lang="es-ES_tradnl" altLang="ja-JP" sz="2400" dirty="0">
                <a:cs typeface="Helvetica"/>
              </a:rPr>
              <a:t>ón </a:t>
            </a:r>
            <a:r>
              <a:rPr lang="es-ES_tradnl" sz="2400" dirty="0">
                <a:cs typeface="Helvetica"/>
              </a:rPr>
              <a:t>son todos argumentos por los cuales la Biblia demuestra abundantemente que es la Palabra de Dios. Sin embargo, nuestra persuas</a:t>
            </a:r>
            <a:r>
              <a:rPr lang="es-ES_tradnl" altLang="ja-JP" sz="2400" dirty="0">
                <a:cs typeface="Helvetica"/>
              </a:rPr>
              <a:t>ión </a:t>
            </a:r>
            <a:r>
              <a:rPr lang="es-ES_tradnl" sz="2400" dirty="0">
                <a:cs typeface="Helvetica"/>
              </a:rPr>
              <a:t>y completa seguridad de que su verdad es infalible y su autoridad divina proviene de la obra del Esp</a:t>
            </a:r>
            <a:r>
              <a:rPr lang="es-ES_tradnl" altLang="ja-JP" sz="2400" dirty="0">
                <a:cs typeface="Helvetica"/>
              </a:rPr>
              <a:t>ír</a:t>
            </a:r>
            <a:r>
              <a:rPr lang="es-ES_tradnl" sz="2400" dirty="0">
                <a:cs typeface="Helvetica"/>
              </a:rPr>
              <a:t>itu Santo, quien da testimonio a nuestro coraz</a:t>
            </a:r>
            <a:r>
              <a:rPr lang="es-ES_tradnl" altLang="ja-JP" sz="2400" dirty="0">
                <a:cs typeface="Helvetica"/>
              </a:rPr>
              <a:t>ón </a:t>
            </a:r>
            <a:r>
              <a:rPr lang="es-ES_tradnl" sz="2400" dirty="0">
                <a:cs typeface="Helvetica"/>
              </a:rPr>
              <a:t>con la palabra divina y por medio de ella. (CFW 1:5)</a:t>
            </a:r>
            <a:endParaRPr lang="es-ES_tradnl" altLang="ja-JP" sz="2400" dirty="0">
              <a:cs typeface="Helvetica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/>
              <a:t>La teolog</a:t>
            </a:r>
            <a:r>
              <a:rPr lang="es-ES_tradnl" altLang="ja-JP">
                <a:cs typeface="ＭＳ Ｐゴシック" charset="0"/>
              </a:rPr>
              <a:t>ía de Calvino de la canonicidad: evaluación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/>
              <a:t>Los evangelios ap</a:t>
            </a:r>
            <a:r>
              <a:rPr lang="es-ES_tradnl" altLang="ja-JP" sz="2800">
                <a:cs typeface="ＭＳ Ｐゴシック" charset="0"/>
              </a:rPr>
              <a:t>ócrifos demuestran un tinte gnóstico en su afán por suplir sucesos (milagrosos) de la niñez de Jesús.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/>
              <a:t>Los Hechos ap</a:t>
            </a:r>
            <a:r>
              <a:rPr lang="es-ES_tradnl" altLang="ja-JP" sz="2800">
                <a:cs typeface="ＭＳ Ｐゴシック" charset="0"/>
              </a:rPr>
              <a:t>ócrifos enfatizan los milagros de los apóstoles, también con un tinte gnóstico y acético.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Hay unas pocas cartas que presumen ser de los apóstoles.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Hay algunos imitadores de Apocalipsis.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Hay dichos no escritos (ágrafa) que supuestamente son cosas dichas por Cristo.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endParaRPr lang="es-ES_tradnl" sz="28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ap</a:t>
            </a:r>
            <a:r>
              <a:rPr lang="es-ES_tradnl" altLang="ja-JP">
                <a:cs typeface="ＭＳ Ｐゴシック" charset="0"/>
              </a:rPr>
              <a:t>ócrifa del NT</a:t>
            </a:r>
            <a:endParaRPr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3058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 dirty="0"/>
              <a:t>La introducci</a:t>
            </a:r>
            <a:r>
              <a:rPr lang="es-ES_tradnl" altLang="ja-JP" sz="2800" dirty="0">
                <a:cs typeface="ＭＳ Ｐゴシック" charset="0"/>
              </a:rPr>
              <a:t>ón general cubre temas que tienen que ver con la formación y transmisión de la Biblia o de uno de los testamentos.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La introducción especial cubre temas que tienen que ver con libros de la Biblia como fecha, ocasión, autor, audiencia original, temas principales, etc.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 dirty="0"/>
              <a:t>Vamos a dedicar hoy a la introducci</a:t>
            </a:r>
            <a:r>
              <a:rPr lang="es-ES_tradnl" altLang="ja-JP" sz="2800" dirty="0">
                <a:cs typeface="ＭＳ Ｐゴシック" charset="0"/>
              </a:rPr>
              <a:t>ón general del NT y el resto del curso a la introducción especial de los cuatro evangelios.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 dirty="0"/>
              <a:t>Los temas de hoy son la formaci</a:t>
            </a:r>
            <a:r>
              <a:rPr lang="es-ES_tradnl" altLang="ja-JP" sz="2800" dirty="0">
                <a:cs typeface="ＭＳ Ｐゴシック" charset="0"/>
              </a:rPr>
              <a:t>ón del canon y la crítica textual.</a:t>
            </a:r>
            <a:endParaRPr lang="es-ES_tradnl" sz="28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Introducci</a:t>
            </a:r>
            <a:r>
              <a:rPr lang="es-ES_tradnl" altLang="ja-JP">
                <a:cs typeface="ＭＳ Ｐゴシック" charset="0"/>
              </a:rPr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Canon de NT</a:t>
            </a:r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4724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>
                <a:cs typeface="ＭＳ Ｐゴシック" charset="0"/>
              </a:rPr>
              <a:t>Hay algunos versículos que indican un aprecio por su autoridad como escritos.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400"/>
              <a:t>Pablo exhort</a:t>
            </a:r>
            <a:r>
              <a:rPr lang="es-ES_tradnl" altLang="ja-JP" sz="2400">
                <a:cs typeface="ＭＳ Ｐゴシック" charset="0"/>
              </a:rPr>
              <a:t>ó que sus cartas se leyeran en las asambleas públicas, una práctica paralela a la lectura del AT en la sinagoga.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400"/>
              <a:t>En Colosenses 4:16, orden</a:t>
            </a:r>
            <a:r>
              <a:rPr lang="es-ES_tradnl" altLang="ja-JP" sz="2400">
                <a:cs typeface="ＭＳ Ｐゴシック" charset="0"/>
              </a:rPr>
              <a:t>ó que sus cartas se leyera en otras iglesias, indicando una autoridad más universal.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Pedro se refirió a las cartas de Pablo como escrituras.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I Timoteo 5:18 cita a Deuteronomio y Lucas como escrituras. </a:t>
            </a:r>
            <a:endParaRPr lang="es-ES_tradnl" sz="24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Testimonio del 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4724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>
                <a:cs typeface="ＭＳ Ｐゴシック" charset="0"/>
              </a:rPr>
              <a:t>Entre los ejemplos citados por Harrison, se destacan los siguientes: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400"/>
              <a:t>Clemente (ca. 95) mostr</a:t>
            </a:r>
            <a:r>
              <a:rPr lang="es-ES_tradnl" altLang="ja-JP" sz="2400">
                <a:cs typeface="ＭＳ Ｐゴシック" charset="0"/>
              </a:rPr>
              <a:t>ó familiaridad con I Corintios, Hebreos y las enseñanzas de Cristo. 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 Epístola de Bernabé (ca. 125) introdujo una frase de Mateo 22:14 con “como está escrito”.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Policarpo (ca. 115) citó el Salmo 4:4 y Efesios 4:26 como “Escrituras”.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Papias (130-140) mencionó a Mateo y Marcos por nombre.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Evangelio de la Verdad (140) empleó basicamente los libros de NT actual.</a:t>
            </a:r>
            <a:endParaRPr lang="es-ES_tradnl" sz="24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era posapost</a:t>
            </a:r>
            <a:r>
              <a:rPr lang="es-ES_tradnl" altLang="ja-JP">
                <a:cs typeface="ＭＳ Ｐゴシック" charset="0"/>
              </a:rPr>
              <a:t>ólica</a:t>
            </a:r>
            <a:endParaRPr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47244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sz="2400"/>
              <a:t>Justino M</a:t>
            </a:r>
            <a:r>
              <a:rPr lang="es-ES_tradnl" altLang="ja-JP" sz="2400">
                <a:cs typeface="ＭＳ Ｐゴシック" charset="0"/>
              </a:rPr>
              <a:t>ártir (ca. 150) se refirió a los Evangelios como “las memorias de los apóstoles” que eran leídos en el culto con los profetas del AT.  Los citó con “escrito está”.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400">
                <a:cs typeface="ＭＳ Ｐゴシック" charset="0"/>
              </a:rPr>
              <a:t>El Diatesarón (170) fue una armonía de los cuatro evangelios.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400">
                <a:cs typeface="ＭＳ Ｐゴシック" charset="0"/>
              </a:rPr>
              <a:t>El Canon de Muratori (ca. 170) dio una lista de libros que corresponde sustancialmente al NT.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400">
                <a:cs typeface="ＭＳ Ｐゴシック" charset="0"/>
              </a:rPr>
              <a:t>Ireneo (130-202) hizo referencia a casi todos los libros del NT.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400">
                <a:cs typeface="ＭＳ Ｐゴシック" charset="0"/>
              </a:rPr>
              <a:t>Clemente de Alejandría (profesor 180-202) hizo bien clara la diferencia entre los cuatro evangelios genuinos y los espurios.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era posapost</a:t>
            </a:r>
            <a:r>
              <a:rPr lang="es-ES_tradnl" altLang="ja-JP">
                <a:cs typeface="ＭＳ Ｐゴシック" charset="0"/>
              </a:rPr>
              <a:t>ólica</a:t>
            </a:r>
            <a:endParaRPr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47244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 typeface="Arial" charset="0"/>
              <a:buAutoNum type="arabicPeriod" startAt="11"/>
            </a:pPr>
            <a:r>
              <a:rPr lang="es-ES_tradnl" altLang="ja-JP" sz="2400">
                <a:cs typeface="ＭＳ Ｐゴシック" charset="0"/>
              </a:rPr>
              <a:t>Tertuliano (160-220) defendió los cuatro evangelios e hizo mención de algunas cartas de Pablo.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 startAt="11"/>
            </a:pPr>
            <a:r>
              <a:rPr lang="es-ES_tradnl" altLang="ja-JP" sz="2400">
                <a:cs typeface="ＭＳ Ｐゴシック" charset="0"/>
              </a:rPr>
              <a:t>Orígenes de Alejandría (profesor 202-232) mencionó casi todos los libros del NT, observando que había reserva sobre 2 Pedro y 2 y 3 Juan.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 startAt="11"/>
            </a:pPr>
            <a:r>
              <a:rPr lang="es-ES_tradnl" altLang="ja-JP" sz="2400">
                <a:cs typeface="ＭＳ Ｐゴシック" charset="0"/>
              </a:rPr>
              <a:t>La Pesita en Siríaco (siglo V) contenía todos los libros salvo 2 Pedro, 2 y 3 Juan, Judas y Apocalipsis.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 startAt="11"/>
            </a:pPr>
            <a:r>
              <a:rPr lang="es-ES_tradnl" altLang="ja-JP" sz="2400">
                <a:cs typeface="ＭＳ Ｐゴシック" charset="0"/>
              </a:rPr>
              <a:t>La Vulgata de Jerónimo (ca. 400), basada en una versión latina más antigua, contiene todos los libros del NT.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 startAt="11"/>
            </a:pPr>
            <a:r>
              <a:rPr lang="es-ES_tradnl" altLang="ja-JP" sz="2400">
                <a:cs typeface="ＭＳ Ｐゴシック" charset="0"/>
              </a:rPr>
              <a:t>Eusebio (260-340) mencionó a Santiago, Judas, 2 Pedro, 2 y 3 Juan como disputados.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era posapost</a:t>
            </a:r>
            <a:r>
              <a:rPr lang="es-ES_tradnl" altLang="ja-JP">
                <a:cs typeface="ＭＳ Ｐゴシック" charset="0"/>
              </a:rPr>
              <a:t>ólica</a:t>
            </a:r>
            <a:endParaRPr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47244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 typeface="Arial" charset="0"/>
              <a:buAutoNum type="arabicPeriod" startAt="16"/>
            </a:pPr>
            <a:r>
              <a:rPr lang="es-ES_tradnl" altLang="ja-JP" sz="2400">
                <a:cs typeface="ＭＳ Ｐゴシック" charset="0"/>
              </a:rPr>
              <a:t>Cirilio (315-386) aceptó todos menos Apocalipsis.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 startAt="16"/>
            </a:pPr>
            <a:r>
              <a:rPr lang="es-ES_tradnl" altLang="ja-JP" sz="2400">
                <a:cs typeface="ＭＳ Ｐゴシック" charset="0"/>
              </a:rPr>
              <a:t>Atanasio fue el primero en citar los 27 libros (367).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 startAt="16"/>
            </a:pPr>
            <a:r>
              <a:rPr lang="es-ES_tradnl" altLang="ja-JP" sz="2400">
                <a:cs typeface="ＭＳ Ｐゴシック" charset="0"/>
              </a:rPr>
              <a:t>El Tercer Concilio de Cartago (397) reconoció los 27.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 startAt="16"/>
            </a:pPr>
            <a:r>
              <a:rPr lang="es-ES_tradnl" altLang="ja-JP" sz="2400">
                <a:cs typeface="ＭＳ Ｐゴシック" charset="0"/>
              </a:rPr>
              <a:t>El Concilio (Ecuménico) de Calcedonia (451) reconoció los 27.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 startAt="16"/>
            </a:pPr>
            <a:r>
              <a:rPr lang="es-ES_tradnl" altLang="ja-JP" sz="2400">
                <a:cs typeface="ＭＳ Ｐゴシック" charset="0"/>
              </a:rPr>
              <a:t>Los 27 libros son aceptados por todas las ramas de la iglesia.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era posapost</a:t>
            </a:r>
            <a:r>
              <a:rPr lang="es-ES_tradnl" altLang="ja-JP">
                <a:cs typeface="ＭＳ Ｐゴシック" charset="0"/>
              </a:rPr>
              <a:t>ólica</a:t>
            </a:r>
            <a:endParaRPr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4724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/>
              <a:t>La apostolicidad era de gran importancia,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/>
              <a:t>No puede explicar la inclusi</a:t>
            </a:r>
            <a:r>
              <a:rPr lang="es-ES_tradnl" altLang="ja-JP">
                <a:cs typeface="ＭＳ Ｐゴシック" charset="0"/>
              </a:rPr>
              <a:t>ón de Marcos, Lucas, Judas y Hebreos.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Al mismo tiempo, hubo intentos de relacionar a Marcos con Pedro y a Lucas con Pablo y asignar Hebreos a Pablo.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/>
              <a:t>La aceptaci</a:t>
            </a:r>
            <a:r>
              <a:rPr lang="es-ES_tradnl" altLang="ja-JP">
                <a:cs typeface="ＭＳ Ｐゴシック" charset="0"/>
              </a:rPr>
              <a:t>ón por la iglesia primitiva y su uso continuo también pesaba.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/>
              <a:t>La uniformidad doctrinal era evidencia interna.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Los criterios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470</TotalTime>
  <Words>1315</Words>
  <Application>Microsoft Macintosh PowerPoint</Application>
  <PresentationFormat>Presentación en pantalla (4:3)</PresentationFormat>
  <Paragraphs>91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ＭＳ Ｐゴシック</vt:lpstr>
      <vt:lpstr>Wingdings</vt:lpstr>
      <vt:lpstr>Times New Roman</vt:lpstr>
      <vt:lpstr>ヒラギノ角ゴ Pro W3</vt:lpstr>
      <vt:lpstr>Lucida Grande</vt:lpstr>
      <vt:lpstr>Pptssem</vt:lpstr>
      <vt:lpstr>Los Evangelios </vt:lpstr>
      <vt:lpstr>Introducción</vt:lpstr>
      <vt:lpstr>El Canon de NT</vt:lpstr>
      <vt:lpstr>El Testimonio del NT</vt:lpstr>
      <vt:lpstr>La era posapostólica</vt:lpstr>
      <vt:lpstr>La era posapostólica</vt:lpstr>
      <vt:lpstr>La era posapostólica</vt:lpstr>
      <vt:lpstr>La era posapostólica</vt:lpstr>
      <vt:lpstr>Los criterios</vt:lpstr>
      <vt:lpstr>Los libros en disputa</vt:lpstr>
      <vt:lpstr>Los libros en disputa</vt:lpstr>
      <vt:lpstr>La teología de la canonicidad</vt:lpstr>
      <vt:lpstr>La teología de la canonicidad</vt:lpstr>
      <vt:lpstr>La teología romana de la canonicidad: evaluación</vt:lpstr>
      <vt:lpstr>La teología romana de la canonicidad: evaluación</vt:lpstr>
      <vt:lpstr>La teología de Lutero de la canonicidad: evaluación</vt:lpstr>
      <vt:lpstr>La teología de Calvino de la canonicidad: evaluación</vt:lpstr>
      <vt:lpstr>La teología de Calvino de la canonicidad: evaluación</vt:lpstr>
      <vt:lpstr>La apócrifa del NT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Canon de NT</dc:title>
  <dc:creator>Larry Trotter</dc:creator>
  <cp:lastModifiedBy>Carla Gallareta</cp:lastModifiedBy>
  <cp:revision>25</cp:revision>
  <dcterms:created xsi:type="dcterms:W3CDTF">2010-01-06T18:28:01Z</dcterms:created>
  <dcterms:modified xsi:type="dcterms:W3CDTF">2012-10-03T17:28:00Z</dcterms:modified>
</cp:coreProperties>
</file>