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6" d="100"/>
          <a:sy n="86" d="100"/>
        </p:scale>
        <p:origin x="-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886CA4-E569-A049-B9F7-8F76763CFBC2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1064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63AF1-51FF-3040-9FB5-A74E4C63138A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E6630-AE8A-3C45-B370-A13C37A511A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F759A-6DEE-5240-999F-C2A82E79C61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CD720-9FA2-C649-A45E-9B4D34A2671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BDB6C-AC21-5D45-89A1-30C7040E952B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F1310-2C8F-8D4D-9D4E-E2E0A19EB319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5FC22-9080-D640-B1CD-A7B5FE3776C8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42F28-7213-CA4F-9B73-2E76639078E3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C243C-D6C8-4741-9F6A-90A03D81DBFE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FEE01-F616-3445-809C-7C10DC063950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5017C-1926-9E43-A1BB-0D75142FA351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FF16F-ED5F-1043-91C0-82A490BD1FC3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D7850-A7F5-5A43-AABF-59D37CFC3E0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6F8E5-F799-0048-9C47-B17143A2594D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B7289-5094-D040-9866-3C9C0FA68F8C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D8905-5310-544D-862C-8053F7623E46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E9171-2F58-1143-BC7D-61D9FBD8485A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8B8E5-FC6A-0140-95AA-271D50984E88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A958B-0B2C-4A4E-A0D4-1ACB47EB75E7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BDF08-D357-5746-9CFF-25487BC9FD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16D8-A2F0-1544-B598-64FC7C8523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D6D9-7C2F-3541-9698-093715C0E3C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04D46D-15B7-9B45-A462-6BF2ECE268B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F899-A041-B848-8294-2C8558F6E85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3866-49FA-DC4E-9FFE-3CBC99DFF2A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36C9-34D3-104E-A071-507715ECA2C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FEFB-C0E7-CD45-82A1-7A6C1845FCF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40B-6400-D143-8F42-3D989F68BD5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2CF26-F64D-114C-A9DD-1521F15172E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CC7AD-E924-5E49-8D81-5358CA6F37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BBE22C9-A749-DC42-9397-D5537A8FF38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5024"/>
            <a:ext cx="7772400" cy="3212976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1600" dirty="0">
                <a:cs typeface="ＭＳ Ｐゴシック" charset="0"/>
              </a:rPr>
              <a:t>Los recursos principales para las conferencias en este curso son:</a:t>
            </a:r>
          </a:p>
          <a:p>
            <a:pPr marL="990600" lvl="1" indent="-533400">
              <a:buFontTx/>
              <a:buNone/>
            </a:pPr>
            <a:r>
              <a:rPr lang="es-ES_tradnl" altLang="ja-JP" sz="1600" i="1" dirty="0" err="1">
                <a:cs typeface="ＭＳ Ｐゴシック" charset="0"/>
              </a:rPr>
              <a:t>Introduction</a:t>
            </a:r>
            <a:r>
              <a:rPr lang="es-ES_tradnl" altLang="ja-JP" sz="1600" i="1" dirty="0">
                <a:cs typeface="ＭＳ Ｐゴシック" charset="0"/>
              </a:rPr>
              <a:t> </a:t>
            </a:r>
            <a:r>
              <a:rPr lang="es-ES_tradnl" altLang="ja-JP" sz="1600" i="1" dirty="0" err="1">
                <a:cs typeface="ＭＳ Ｐゴシック" charset="0"/>
              </a:rPr>
              <a:t>to</a:t>
            </a:r>
            <a:r>
              <a:rPr lang="es-ES_tradnl" altLang="ja-JP" sz="1600" i="1" dirty="0">
                <a:cs typeface="ＭＳ Ｐゴシック" charset="0"/>
              </a:rPr>
              <a:t> </a:t>
            </a:r>
            <a:r>
              <a:rPr lang="es-ES_tradnl" altLang="ja-JP" sz="1600" i="1" dirty="0" err="1">
                <a:cs typeface="ＭＳ Ｐゴシック" charset="0"/>
              </a:rPr>
              <a:t>the</a:t>
            </a:r>
            <a:r>
              <a:rPr lang="es-ES_tradnl" altLang="ja-JP" sz="1600" i="1" dirty="0">
                <a:cs typeface="ＭＳ Ｐゴシック" charset="0"/>
              </a:rPr>
              <a:t> Old </a:t>
            </a:r>
            <a:r>
              <a:rPr lang="es-ES_tradnl" altLang="ja-JP" sz="1600" i="1" dirty="0" err="1">
                <a:cs typeface="ＭＳ Ｐゴシック" charset="0"/>
              </a:rPr>
              <a:t>Testament</a:t>
            </a:r>
            <a:r>
              <a:rPr lang="es-ES_tradnl" altLang="ja-JP" sz="1600" dirty="0">
                <a:cs typeface="ＭＳ Ｐゴシック" charset="0"/>
              </a:rPr>
              <a:t> por </a:t>
            </a:r>
            <a:r>
              <a:rPr lang="es-ES_tradnl" altLang="ja-JP" sz="1600" dirty="0" err="1">
                <a:cs typeface="ＭＳ Ｐゴシック" charset="0"/>
              </a:rPr>
              <a:t>Roland</a:t>
            </a:r>
            <a:r>
              <a:rPr lang="es-ES_tradnl" altLang="ja-JP" sz="1600" dirty="0">
                <a:cs typeface="ＭＳ Ｐゴシック" charset="0"/>
              </a:rPr>
              <a:t> K. Harrison</a:t>
            </a:r>
          </a:p>
          <a:p>
            <a:pPr marL="990600" lvl="1" indent="-533400">
              <a:buFontTx/>
              <a:buNone/>
            </a:pPr>
            <a:r>
              <a:rPr lang="es-ES_tradnl" altLang="ja-JP" sz="1600" i="1" dirty="0" err="1">
                <a:cs typeface="ＭＳ Ｐゴシック" charset="0"/>
              </a:rPr>
              <a:t>An</a:t>
            </a:r>
            <a:r>
              <a:rPr lang="es-ES_tradnl" altLang="ja-JP" sz="1600" i="1" dirty="0">
                <a:cs typeface="ＭＳ Ｐゴシック" charset="0"/>
              </a:rPr>
              <a:t> </a:t>
            </a:r>
            <a:r>
              <a:rPr lang="es-ES_tradnl" altLang="ja-JP" sz="1600" i="1" dirty="0" err="1">
                <a:cs typeface="ＭＳ Ｐゴシック" charset="0"/>
              </a:rPr>
              <a:t>Introduction</a:t>
            </a:r>
            <a:r>
              <a:rPr lang="es-ES_tradnl" altLang="ja-JP" sz="1600" i="1" dirty="0">
                <a:cs typeface="ＭＳ Ｐゴシック" charset="0"/>
              </a:rPr>
              <a:t> </a:t>
            </a:r>
            <a:r>
              <a:rPr lang="es-ES_tradnl" altLang="ja-JP" sz="1600" i="1" dirty="0" err="1">
                <a:cs typeface="ＭＳ Ｐゴシック" charset="0"/>
              </a:rPr>
              <a:t>to</a:t>
            </a:r>
            <a:r>
              <a:rPr lang="es-ES_tradnl" altLang="ja-JP" sz="1600" i="1" dirty="0">
                <a:cs typeface="ＭＳ Ｐゴシック" charset="0"/>
              </a:rPr>
              <a:t> </a:t>
            </a:r>
            <a:r>
              <a:rPr lang="es-ES_tradnl" altLang="ja-JP" sz="1600" i="1" dirty="0" err="1">
                <a:cs typeface="ＭＳ Ｐゴシック" charset="0"/>
              </a:rPr>
              <a:t>the</a:t>
            </a:r>
            <a:r>
              <a:rPr lang="es-ES_tradnl" altLang="ja-JP" sz="1600" i="1" dirty="0">
                <a:cs typeface="ＭＳ Ｐゴシック" charset="0"/>
              </a:rPr>
              <a:t> Old </a:t>
            </a:r>
            <a:r>
              <a:rPr lang="es-ES_tradnl" altLang="ja-JP" sz="1600" i="1" dirty="0" err="1">
                <a:cs typeface="ＭＳ Ｐゴシック" charset="0"/>
              </a:rPr>
              <a:t>Testament</a:t>
            </a:r>
            <a:r>
              <a:rPr lang="es-ES_tradnl" altLang="ja-JP" sz="1600" dirty="0">
                <a:cs typeface="ＭＳ Ｐゴシック" charset="0"/>
              </a:rPr>
              <a:t> por Raymond B. </a:t>
            </a:r>
            <a:r>
              <a:rPr lang="es-ES_tradnl" altLang="ja-JP" sz="1600" dirty="0" err="1">
                <a:cs typeface="ＭＳ Ｐゴシック" charset="0"/>
              </a:rPr>
              <a:t>Dillard</a:t>
            </a:r>
            <a:r>
              <a:rPr lang="es-ES_tradnl" altLang="ja-JP" sz="1600" dirty="0">
                <a:cs typeface="ＭＳ Ｐゴシック" charset="0"/>
              </a:rPr>
              <a:t> y </a:t>
            </a:r>
            <a:r>
              <a:rPr lang="es-ES_tradnl" altLang="ja-JP" sz="1600" dirty="0" err="1">
                <a:cs typeface="ＭＳ Ｐゴシック" charset="0"/>
              </a:rPr>
              <a:t>Tremper</a:t>
            </a:r>
            <a:r>
              <a:rPr lang="es-ES_tradnl" altLang="ja-JP" sz="1600" dirty="0">
                <a:cs typeface="ＭＳ Ｐゴシック" charset="0"/>
              </a:rPr>
              <a:t> </a:t>
            </a:r>
            <a:r>
              <a:rPr lang="es-ES_tradnl" altLang="ja-JP" sz="1600" dirty="0" err="1">
                <a:cs typeface="ＭＳ Ｐゴシック" charset="0"/>
              </a:rPr>
              <a:t>Longman</a:t>
            </a:r>
            <a:r>
              <a:rPr lang="es-ES_tradnl" altLang="ja-JP" sz="1600" dirty="0">
                <a:cs typeface="ＭＳ Ｐゴシック" charset="0"/>
              </a:rPr>
              <a:t>, III</a:t>
            </a:r>
          </a:p>
          <a:p>
            <a:pPr marL="990600" lvl="1" indent="-533400">
              <a:buFontTx/>
              <a:buNone/>
            </a:pPr>
            <a:r>
              <a:rPr lang="es-ES_tradnl" altLang="ja-JP" sz="1600" i="1" dirty="0">
                <a:cs typeface="ＭＳ Ｐゴシック" charset="0"/>
              </a:rPr>
              <a:t>Introducción al Antiguo Testamento</a:t>
            </a:r>
            <a:r>
              <a:rPr lang="es-ES_tradnl" altLang="ja-JP" sz="1600" dirty="0">
                <a:cs typeface="ＭＳ Ｐゴシック" charset="0"/>
              </a:rPr>
              <a:t> por Edward J. Young</a:t>
            </a:r>
          </a:p>
          <a:p>
            <a:pPr marL="990600" lvl="1" indent="-533400">
              <a:buFontTx/>
              <a:buNone/>
            </a:pPr>
            <a:r>
              <a:rPr lang="es-ES_tradnl" altLang="ja-JP" sz="1600" i="1" dirty="0">
                <a:cs typeface="ＭＳ Ｐゴシック" charset="0"/>
              </a:rPr>
              <a:t>Evangelio y reino</a:t>
            </a:r>
            <a:r>
              <a:rPr lang="es-ES_tradnl" altLang="ja-JP" sz="1600" dirty="0">
                <a:cs typeface="ＭＳ Ｐゴシック" charset="0"/>
              </a:rPr>
              <a:t> por </a:t>
            </a:r>
            <a:r>
              <a:rPr lang="es-ES_tradnl" altLang="ja-JP" sz="1600" dirty="0" err="1">
                <a:cs typeface="ＭＳ Ｐゴシック" charset="0"/>
              </a:rPr>
              <a:t>Graeme</a:t>
            </a:r>
            <a:r>
              <a:rPr lang="es-ES_tradnl" altLang="ja-JP" sz="1600" dirty="0">
                <a:cs typeface="ＭＳ Ｐゴシック" charset="0"/>
              </a:rPr>
              <a:t> </a:t>
            </a:r>
            <a:r>
              <a:rPr lang="es-ES_tradnl" altLang="ja-JP" sz="1600" dirty="0" err="1">
                <a:cs typeface="ＭＳ Ｐゴシック" charset="0"/>
              </a:rPr>
              <a:t>Goldsworthy</a:t>
            </a:r>
            <a:endParaRPr lang="es-ES_tradnl" altLang="ja-JP" sz="1600" dirty="0">
              <a:cs typeface="ＭＳ Ｐゴシック" charset="0"/>
            </a:endParaRPr>
          </a:p>
          <a:p>
            <a:pPr marL="609600" indent="-609600">
              <a:buFont typeface="Arial" charset="0"/>
              <a:buNone/>
            </a:pPr>
            <a:r>
              <a:rPr lang="es-ES_tradnl" altLang="ja-JP" sz="1600" dirty="0" smtClean="0">
                <a:cs typeface="ＭＳ Ｐゴシック" charset="0"/>
              </a:rPr>
              <a:t>Solo </a:t>
            </a:r>
            <a:r>
              <a:rPr lang="es-ES_tradnl" altLang="ja-JP" sz="1600" dirty="0">
                <a:cs typeface="ＭＳ Ｐゴシック" charset="0"/>
              </a:rPr>
              <a:t>Harrison cubre la introducción general además de la especial.</a:t>
            </a:r>
            <a:endParaRPr lang="es-ES_tradnl" sz="16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7772400" cy="838200"/>
          </a:xfrm>
        </p:spPr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8" name="Imagen 7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Existen diferentes textos críticos (que contienen un aparato textual.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El texto en uso común en los seminarios es </a:t>
            </a:r>
            <a:r>
              <a:rPr lang="es-ES_tradnl" altLang="ja-JP" sz="2800" i="1">
                <a:cs typeface="ＭＳ Ｐゴシック" charset="0"/>
              </a:rPr>
              <a:t>Biblia Hebraica Stuttgartensia</a:t>
            </a:r>
            <a:r>
              <a:rPr lang="es-ES_tradnl" altLang="ja-JP" sz="280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La práctica de la crítica textual del AT es más difícil que la práctica de la crítica textual del NT.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Requiere un buen nivel de entendimiento de hebreo, griego y a veces otros idiomas además de un conocimiento de los manuscritos y los procesos de transmisión.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 cr</a:t>
            </a:r>
            <a:r>
              <a:rPr lang="es-ES_tradnl" altLang="ja-JP" sz="4000">
                <a:latin typeface="Arial"/>
                <a:cs typeface="ＭＳ Ｐゴシック" charset="0"/>
              </a:rPr>
              <a:t>ítica textual</a:t>
            </a:r>
            <a:r>
              <a:rPr lang="es-ES_tradnl" sz="4000"/>
              <a:t>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existe información específica acerca del proceso de la formación del canon del AT.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postura más conservadora afirma que el canon estaba completa para el año 400 a.C.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liberales tienden a fechar la conclusión del proceso de canonización alrededor de 100 d.C.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Una fecha razonable sería cerca de 300 a.C.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Evidencias a favor de esta fecha: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El Nuevo Testamento indica que el canon de Jesús y los apóstoles fue el Tanakh con sus tres divisiones, porque citaron solo esos libros como escritura.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En Mateo 23:15 y Lucas 11:51, Jesús repasó la historia del AT mencionando a Abel y Zacarías, quienes aparecen en el primer y el último libro del Tanakh, respectivamente.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Josefo (37-100 d.C.) enumeró 22 libros: 5 libros de Moisés, 13 profetas y 4 libros de himnos y de preceptos.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Filón mencionó el canon tripartita en 40 d.C.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2 Esdras 14:45 (100 d.C.) menciona los 24 libros como grupo.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2 Macabeos 2:13 (ca. 100 a.C.) menciona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los libros acerca de los reyes y los profetas y los escritos de David, y cartas de reyes acerca de las ofrendas sagradas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 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El Prólogo de Eclesiásticas (ca. 132 a.C.) mencionó la ley, los profetas y otros que los siguieron. 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El autor del Prólogo dijo que su abuelo (ca. 190 a.C.) había estudiado la ley, los profetas y los otros libros de los padres.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Hay un comentario en el tratado </a:t>
            </a:r>
            <a:r>
              <a:rPr lang="es-ES_tradnl" altLang="ja-JP" sz="2400" i="1">
                <a:cs typeface="ＭＳ Ｐゴシック" charset="0"/>
              </a:rPr>
              <a:t>Baba Bathra</a:t>
            </a:r>
            <a:r>
              <a:rPr lang="es-ES_tradnl" altLang="ja-JP" sz="2400">
                <a:cs typeface="ＭＳ Ｐゴシック" charset="0"/>
              </a:rPr>
              <a:t> (2</a:t>
            </a:r>
            <a:r>
              <a:rPr lang="es-ES_tradnl" altLang="ja-JP" sz="2400" baseline="30000">
                <a:cs typeface="ＭＳ Ｐゴシック" charset="0"/>
              </a:rPr>
              <a:t>o</a:t>
            </a:r>
            <a:r>
              <a:rPr lang="es-ES_tradnl" altLang="ja-JP" sz="2400">
                <a:cs typeface="ＭＳ Ｐゴシック" charset="0"/>
              </a:rPr>
              <a:t> siglo a.C.) que da una lista completa de los libros de los profetas y los escritos.  También identifica los autores de los libros.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El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Concilio de Jamnia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endParaRPr lang="es-ES_tradnl" altLang="ja-JP" sz="2800">
              <a:cs typeface="ＭＳ Ｐゴシック" charset="0"/>
            </a:endParaRP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Algunos identifican la terminación del canon con el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Concilio de Jamnia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alrededor de 100 d.C.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Después de la destrucción de Jerusalén en 70 d.C., algunos judíos radicaron en Jamnia, que se convirtió en un centro de estudio bíblico.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A veces se debatía la canonicidad de ciertos libros que ya eran recibidos como canónicos: Ezequiel, Ester, Cánticos, Eclesiastés, Proverbios.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No hay evidencia de un concilio formal, pero posiblemente los debates académicos concluyeron con una reafirmación de los libros canónicos.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Los libros apócrifos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Hay 15 libros o porciones de libros en griego frecuentemente llamados apócrifos.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En el Concilio de Trento (1546) la iglesia romana reconoció 12 de ellos como parte del AT.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Las iglesias ortodoxas orientales reconocen los 15 más 2 o 3 otros.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Nunca hubo debate entre los judíos sobre los libros apócrifos, y nunca se consideraron canónicos.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En la Septuaginta están 14 de ellos, y muchos padres de la iglesia citaron estos libros como escritura, aunque algunos los cuestionaban.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El papa Damasco comisionó a Jerónimo a preparar una versión de la Biblia en latín.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Jerónimo siguió el canon judío e incluyó en una sección aparte los libros apócrifos, explicando en un prefacio la diferencia entre los libros canónicos y los apócrifos.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Los escribas no siempre copiaban el prefacio del la Vulgata, y por lo tanto, muchos asumían que los libros apócrifos eran parte del AT.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Además, las iglesias romanas y ortodoxas basaron algunas de sus creencias y prácticas en libros apócrifos (purgatorio y oración por los muertos).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Sin embargo, se identificaron como parte del canon por error y su inclusión no se justifica.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Algunas conclusiones generales sobre el proceso de canonización: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Desde el principio, el pueblo de Dios recibió las palabras de Dios como normativas, y por lo menos en algunos casos, las escribió para ser leídas y obedecidas - Ex 24:4; Dt 31:9-11; Dt 17:18-20.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La ley de Dios escrita se consideraba la norma divina a través de la historia de Israel (aunque había mucha desobediencia en la práctica) - 1 Rey 2:1-3; 2 Rey 14:6; 23:2-3; Neh 8:1-10.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Los profetas anteriores (Josué, Jueces, Samuel, Reyes) registraron la aplicación de las condiciones del pacto (promulgado el el Torá) al pueblo de Dios en la Tierra Prometida.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Al llamar estos libros profetas, los reconocieron como autoritativos como los libros escritos por el profeta por excelencia, Moisés.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Los profetas posteriores (Isaías, Jeremías, Ezequiel, los doce) se consideraron y fueron reconocidos inmediatamente como inspirados abogados de la ley de Dios.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Los llamamientos de Isaías, Jeremías y Ezequiel son paralelos al llamamiento de Moisés en estructura: confrontación divina, palabra de introducción, comisión, objeción, consuelo, señal.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Los escritos son más heterogéneos, pero en general tienen que ver con la aplicación de la ley al culto y a la vida espiritual de los judíos.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Así que, en lugar de ser aprobados por decisiones oficiales, los libros eran recibidos popularmente como proféticos en el sentido de ser inspirados por Dios.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canon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endParaRPr lang="es-ES_tradnl" dirty="0"/>
          </a:p>
          <a:p>
            <a:pPr marL="609600" indent="-609600">
              <a:buFontTx/>
              <a:buNone/>
            </a:pPr>
            <a:r>
              <a:rPr lang="es-ES_tradnl" dirty="0"/>
              <a:t>Revisar la Descripci</a:t>
            </a:r>
            <a:r>
              <a:rPr lang="es-ES_tradnl" altLang="ja-JP" dirty="0">
                <a:latin typeface="Arial"/>
                <a:cs typeface="ＭＳ Ｐゴシック" charset="0"/>
              </a:rPr>
              <a:t>ón del Curso</a:t>
            </a:r>
          </a:p>
          <a:p>
            <a:pPr marL="609600" indent="-609600">
              <a:buFontTx/>
              <a:buNone/>
            </a:pPr>
            <a:endParaRPr lang="es-ES_tradnl" altLang="ja-JP" dirty="0">
              <a:cs typeface="ＭＳ Ｐゴシック" charset="0"/>
            </a:endParaRPr>
          </a:p>
          <a:p>
            <a:pPr marL="609600" indent="-609600">
              <a:buFontTx/>
              <a:buNone/>
            </a:pPr>
            <a:r>
              <a:rPr lang="es-ES_tradnl" altLang="ja-JP" dirty="0">
                <a:cs typeface="ＭＳ Ｐゴシック" charset="0"/>
              </a:rPr>
              <a:t>Introducción General:</a:t>
            </a:r>
          </a:p>
          <a:p>
            <a:pPr marL="990600" lvl="1" indent="-533400">
              <a:buFontTx/>
              <a:buNone/>
            </a:pPr>
            <a:r>
              <a:rPr lang="es-ES_tradnl" altLang="ja-JP" dirty="0">
                <a:cs typeface="ＭＳ Ｐゴシック" charset="0"/>
              </a:rPr>
              <a:t>El texto del AT</a:t>
            </a:r>
          </a:p>
          <a:p>
            <a:pPr marL="990600" lvl="1" indent="-533400">
              <a:buFontTx/>
              <a:buNone/>
            </a:pPr>
            <a:r>
              <a:rPr lang="es-ES_tradnl" altLang="ja-JP" dirty="0">
                <a:cs typeface="ＭＳ Ｐゴシック" charset="0"/>
              </a:rPr>
              <a:t>La crítica textual del AT</a:t>
            </a:r>
          </a:p>
          <a:p>
            <a:pPr marL="990600" lvl="1" indent="-533400">
              <a:buFontTx/>
              <a:buNone/>
            </a:pPr>
            <a:r>
              <a:rPr lang="es-ES_tradnl" altLang="ja-JP" dirty="0">
                <a:cs typeface="ＭＳ Ｐゴシック" charset="0"/>
              </a:rPr>
              <a:t>El canon del AT</a:t>
            </a:r>
          </a:p>
          <a:p>
            <a:pPr marL="990600" lvl="1" indent="-533400">
              <a:buFontTx/>
              <a:buNone/>
            </a:pPr>
            <a:r>
              <a:rPr lang="es-ES_tradnl" altLang="ja-JP" dirty="0">
                <a:cs typeface="ＭＳ Ｐゴシック" charset="0"/>
              </a:rPr>
              <a:t>La historia del AT</a:t>
            </a:r>
          </a:p>
          <a:p>
            <a:pPr marL="990600" lvl="1" indent="-533400">
              <a:buFontTx/>
              <a:buNone/>
            </a:pPr>
            <a:r>
              <a:rPr lang="es-ES_tradnl" altLang="ja-JP" dirty="0">
                <a:cs typeface="ＭＳ Ｐゴシック" charset="0"/>
              </a:rPr>
              <a:t>La crítica literaria (alta) del AT</a:t>
            </a:r>
          </a:p>
          <a:p>
            <a:pPr marL="990600" lvl="1" indent="-533400">
              <a:buFontTx/>
              <a:buNone/>
            </a:pPr>
            <a:r>
              <a:rPr lang="es-ES_tradnl" altLang="ja-JP" dirty="0">
                <a:cs typeface="ＭＳ Ｐゴシック" charset="0"/>
              </a:rPr>
              <a:t>La arqueología del AT</a:t>
            </a:r>
          </a:p>
          <a:p>
            <a:pPr marL="609600" indent="-609600">
              <a:buFont typeface="Arial" charset="0"/>
              <a:buNone/>
            </a:pPr>
            <a:endParaRPr lang="es-ES_tradnl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Los libros hist</a:t>
            </a:r>
            <a:r>
              <a:rPr lang="es-ES_tradnl" altLang="ja-JP" sz="4000">
                <a:latin typeface="Arial"/>
                <a:cs typeface="ＭＳ Ｐゴシック" charset="0"/>
              </a:rPr>
              <a:t>óricos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El AT hebreo actual consiste de 36 libros que corresponden a los 39 libros de las versiones latinas y griegas (y las modernas).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Los jud</a:t>
            </a:r>
            <a:r>
              <a:rPr lang="es-ES_tradnl" altLang="ja-JP" sz="2800">
                <a:latin typeface="Arial"/>
                <a:cs typeface="ＭＳ Ｐゴシック" charset="0"/>
              </a:rPr>
              <a:t>íos solían dividir estos libros en 22 o 24 libros así:</a:t>
            </a:r>
          </a:p>
          <a:p>
            <a:pPr marL="990600" lvl="1" indent="-533400">
              <a:buFont typeface="Arial" charset="0"/>
              <a:buNone/>
            </a:pPr>
            <a:r>
              <a:rPr lang="es-ES_tradnl" sz="2400"/>
              <a:t>5 en el Tor</a:t>
            </a:r>
            <a:r>
              <a:rPr lang="es-ES_tradnl" altLang="ja-JP" sz="2400">
                <a:latin typeface="Arial"/>
                <a:cs typeface="ＭＳ Ｐゴシック" charset="0"/>
              </a:rPr>
              <a:t>á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8 Profetas: Josué, Jueces, Samuel, Reyes, Isaías, Jeremías, Ezequiel, Profetas menores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11 Escritos: Salmos, Proverbios, Job, Cánticos, Rut, Lamentaciones, Eclesiastés, Ester, Daniel, Esdras, Crónicas.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La acr</a:t>
            </a:r>
            <a:r>
              <a:rPr lang="es-ES_tradnl" altLang="ja-JP" sz="2800">
                <a:latin typeface="Arial"/>
                <a:cs typeface="ＭＳ Ｐゴシック" charset="0"/>
              </a:rPr>
              <a:t>óstica que designa el AT es </a:t>
            </a:r>
            <a:r>
              <a:rPr lang="es-ES_tradnl" altLang="ja-JP" sz="2800">
                <a:cs typeface="ＭＳ Ｐゴシック" charset="0"/>
              </a:rPr>
              <a:t>Tanakh: Torá, Nevi</a:t>
            </a:r>
            <a:r>
              <a:rPr lang="es-ES_tradnl" altLang="ja-JP" sz="2800">
                <a:latin typeface="Arial"/>
                <a:cs typeface="ＭＳ Ｐゴシック" charset="0"/>
              </a:rPr>
              <a:t>’</a:t>
            </a:r>
            <a:r>
              <a:rPr lang="es-ES_tradnl" altLang="ja-JP" sz="2800">
                <a:cs typeface="ＭＳ Ｐゴシック" charset="0"/>
              </a:rPr>
              <a:t>im, Ketuvim.</a:t>
            </a:r>
            <a:endParaRPr lang="es-ES_tradnl" sz="28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texto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sz="2800"/>
              <a:t>El alfabeto estaba en uso en Siria y Palestina desde 1500 a.C.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sz="2800"/>
              <a:t>Por lo tanto, por lo menos desde el tiempo de Mois</a:t>
            </a:r>
            <a:r>
              <a:rPr lang="es-ES_tradnl" altLang="ja-JP" sz="2800">
                <a:latin typeface="Arial"/>
                <a:cs typeface="ＭＳ Ｐゴシック" charset="0"/>
              </a:rPr>
              <a:t>és,</a:t>
            </a:r>
            <a:r>
              <a:rPr lang="es-ES_tradnl" sz="2800"/>
              <a:t> los hebreos eran capaces de escribir</a:t>
            </a:r>
            <a:r>
              <a:rPr lang="es-ES_tradnl" altLang="ja-JP" sz="2800">
                <a:cs typeface="ＭＳ Ｐゴシック" charset="0"/>
              </a:rPr>
              <a:t>.</a:t>
            </a:r>
            <a:endParaRPr lang="es-ES_tradnl" sz="2800"/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sz="2800"/>
              <a:t>Solo se utilizaban consonantes, algunas de las cuales (</a:t>
            </a:r>
            <a:r>
              <a:rPr lang="es-ES_tradnl" sz="2800" i="1"/>
              <a:t>matres lectionis</a:t>
            </a:r>
            <a:r>
              <a:rPr lang="es-ES_tradnl" sz="2800"/>
              <a:t>) a veces indicaban la vocalizaci</a:t>
            </a:r>
            <a:r>
              <a:rPr lang="es-ES_tradnl" altLang="ja-JP" sz="2800">
                <a:latin typeface="Arial"/>
                <a:cs typeface="ＭＳ Ｐゴシック" charset="0"/>
              </a:rPr>
              <a:t>ón.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Se introdujeron las vocales en el hebreo después del quinto siglo d.C., y el sistema en uso hoy se introdujo al finales del octavo siglo d.C.</a:t>
            </a:r>
          </a:p>
          <a:p>
            <a:pPr marL="609600" indent="-609600">
              <a:buFont typeface="Arial" charset="0"/>
              <a:buAutoNum type="arabicPeriod" startAt="4"/>
            </a:pPr>
            <a:endParaRPr lang="es-ES_tradnl" sz="28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texto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8"/>
            </a:pPr>
            <a:r>
              <a:rPr lang="es-ES_tradnl" sz="2800"/>
              <a:t>Durante los dos siglos antes de Cristo, los </a:t>
            </a:r>
            <a:r>
              <a:rPr lang="es-ES_tradnl" sz="2800" i="1"/>
              <a:t>sopherim</a:t>
            </a:r>
            <a:r>
              <a:rPr lang="es-ES_tradnl" sz="2800"/>
              <a:t> eran los escribas encargados con la transmisi</a:t>
            </a:r>
            <a:r>
              <a:rPr lang="es-ES_tradnl" altLang="ja-JP" sz="2800">
                <a:latin typeface="Arial"/>
                <a:cs typeface="ＭＳ Ｐゴシック" charset="0"/>
              </a:rPr>
              <a:t>ón del texto del AT.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sz="2800"/>
              <a:t>Su nombre refleja su pr</a:t>
            </a:r>
            <a:r>
              <a:rPr lang="es-ES_tradnl" altLang="ja-JP" sz="2800">
                <a:latin typeface="Arial"/>
                <a:cs typeface="ＭＳ Ｐゴシック" charset="0"/>
              </a:rPr>
              <a:t>áctica de contar las las letras del </a:t>
            </a:r>
            <a:r>
              <a:rPr lang="es-ES_tradnl" altLang="ja-JP" sz="2800">
                <a:cs typeface="ＭＳ Ｐゴシック" charset="0"/>
              </a:rPr>
              <a:t>Torá para asegurar la exactitud de las copias.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En respuesta a los cristianos, hubo un movimiento durante el segundo siglo después de Cristo para establecer el texto autoritativo del AT.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Los escribas copiaban los libros, notando lugares donde había variantes.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También, dividieron los libros en versículos.</a:t>
            </a:r>
            <a:endParaRPr lang="es-ES_tradnl" sz="28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texto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13"/>
            </a:pPr>
            <a:r>
              <a:rPr lang="es-ES_tradnl" sz="2800"/>
              <a:t>Despu</a:t>
            </a:r>
            <a:r>
              <a:rPr lang="es-ES_tradnl" altLang="ja-JP" sz="2800">
                <a:latin typeface="Arial"/>
                <a:cs typeface="ＭＳ Ｐゴシック" charset="0"/>
              </a:rPr>
              <a:t>és de los escribas, los masoretas tenían custodia del texto entre 500 y 1000.</a:t>
            </a:r>
          </a:p>
          <a:p>
            <a:pPr marL="609600" indent="-609600">
              <a:buFont typeface="Arial" charset="0"/>
              <a:buAutoNum type="arabicPeriod" startAt="13"/>
            </a:pPr>
            <a:r>
              <a:rPr lang="es-ES_tradnl" sz="2800"/>
              <a:t>Ellos contaban los vers</a:t>
            </a:r>
            <a:r>
              <a:rPr lang="es-ES_tradnl" altLang="ja-JP" sz="2800">
                <a:latin typeface="Arial"/>
                <a:cs typeface="ＭＳ Ｐゴシック" charset="0"/>
              </a:rPr>
              <a:t>ículos, las palabras y las letras de los libros e hicieron sus comentarios sobre los variantes, así practicando la crítica textual.</a:t>
            </a:r>
          </a:p>
          <a:p>
            <a:pPr marL="609600" indent="-609600">
              <a:buFont typeface="Arial" charset="0"/>
              <a:buAutoNum type="arabicPeriod" startAt="13"/>
            </a:pPr>
            <a:r>
              <a:rPr lang="es-ES_tradnl" altLang="ja-JP" sz="2800">
                <a:cs typeface="ＭＳ Ｐゴシック" charset="0"/>
              </a:rPr>
              <a:t>Su texto se llama el masorético.</a:t>
            </a:r>
          </a:p>
          <a:p>
            <a:pPr marL="609600" indent="-609600">
              <a:buFont typeface="Arial" charset="0"/>
              <a:buAutoNum type="arabicPeriod" startAt="13"/>
            </a:pPr>
            <a:r>
              <a:rPr lang="es-ES_tradnl" altLang="ja-JP" sz="2800">
                <a:cs typeface="ＭＳ Ｐゴシック" charset="0"/>
              </a:rPr>
              <a:t>Los trabajos de dos familias de masoretas (las de ben Aser y de ben Neftalí) se combinaron en el texto que se convirtió en el </a:t>
            </a:r>
            <a:r>
              <a:rPr lang="es-ES_tradnl" altLang="ja-JP" sz="2800" i="1">
                <a:cs typeface="ＭＳ Ｐゴシック" charset="0"/>
              </a:rPr>
              <a:t>textus receptus</a:t>
            </a:r>
            <a:r>
              <a:rPr lang="es-ES_tradnl" altLang="ja-JP" sz="2800">
                <a:cs typeface="ＭＳ Ｐゴシック" charset="0"/>
              </a:rPr>
              <a:t> de la edad media.</a:t>
            </a:r>
          </a:p>
          <a:p>
            <a:pPr marL="609600" indent="-609600">
              <a:buFont typeface="Arial" charset="0"/>
              <a:buAutoNum type="arabicPeriod" startAt="13"/>
            </a:pPr>
            <a:r>
              <a:rPr lang="es-ES_tradnl" altLang="ja-JP" sz="2800">
                <a:cs typeface="ＭＳ Ｐゴシック" charset="0"/>
              </a:rPr>
              <a:t>La primera edición impresa se publicó en 1477.</a:t>
            </a:r>
            <a:endParaRPr lang="es-ES_tradnl" sz="28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texto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18"/>
            </a:pPr>
            <a:r>
              <a:rPr lang="es-ES_tradnl" sz="2800"/>
              <a:t>El primer AT rab</a:t>
            </a:r>
            <a:r>
              <a:rPr lang="es-ES_tradnl" altLang="ja-JP" sz="2800">
                <a:latin typeface="Arial"/>
                <a:cs typeface="ＭＳ Ｐゴシック" charset="0"/>
              </a:rPr>
              <a:t>ínico se publicó en 1516-17, y una segunda versión se convirtió en el estándar hasta el siglo XIX.</a:t>
            </a:r>
          </a:p>
          <a:p>
            <a:pPr marL="609600" indent="-609600">
              <a:buFont typeface="Arial" charset="0"/>
              <a:buAutoNum type="arabicPeriod" startAt="18"/>
            </a:pPr>
            <a:r>
              <a:rPr lang="es-ES_tradnl" sz="2800"/>
              <a:t>Los m</a:t>
            </a:r>
            <a:r>
              <a:rPr lang="es-ES_tradnl" altLang="ja-JP" sz="2800">
                <a:cs typeface="ＭＳ Ｐゴシック" charset="0"/>
              </a:rPr>
              <a:t>anuscritos más antiguos eran de aproximadamente del año 900 d.C.</a:t>
            </a:r>
          </a:p>
          <a:p>
            <a:pPr marL="609600" indent="-609600">
              <a:buFont typeface="Arial" charset="0"/>
              <a:buAutoNum type="arabicPeriod" startAt="18"/>
            </a:pPr>
            <a:r>
              <a:rPr lang="es-ES_tradnl" sz="2800"/>
              <a:t>En 1947, se empezaron a descubrir casi 900 rollos cerca del Mar Muerto en lo que era la comunidad de Qumran.</a:t>
            </a:r>
          </a:p>
          <a:p>
            <a:pPr marL="609600" indent="-609600">
              <a:buFont typeface="Arial" charset="0"/>
              <a:buAutoNum type="arabicPeriod" startAt="18"/>
            </a:pPr>
            <a:r>
              <a:rPr lang="es-ES_tradnl" sz="2800"/>
              <a:t>Los arqueólogos y los paleógrafos han fechado los rollos entre 250 a.C. hasta 70 d.C., haci</a:t>
            </a:r>
            <a:r>
              <a:rPr lang="es-ES_tradnl" altLang="ja-JP" sz="2800">
                <a:latin typeface="Arial"/>
                <a:cs typeface="ＭＳ Ｐゴシック" charset="0"/>
              </a:rPr>
              <a:t>éndolos hasta un milenio más antiguos que los otros manuscritos más antiguos existentes.</a:t>
            </a:r>
            <a:endParaRPr lang="es-ES_tradnl" sz="28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texto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22"/>
            </a:pPr>
            <a:r>
              <a:rPr lang="es-ES_tradnl" sz="2800"/>
              <a:t>Todos los libros del AT est</a:t>
            </a:r>
            <a:r>
              <a:rPr lang="es-ES_tradnl" altLang="ja-JP" sz="2800">
                <a:latin typeface="Arial"/>
                <a:cs typeface="ＭＳ Ｐゴシック" charset="0"/>
              </a:rPr>
              <a:t>án entre los rollos excepto Ester.</a:t>
            </a:r>
          </a:p>
          <a:p>
            <a:pPr marL="609600" indent="-609600">
              <a:buFont typeface="Arial" charset="0"/>
              <a:buAutoNum type="arabicPeriod" startAt="22"/>
            </a:pPr>
            <a:r>
              <a:rPr lang="es-ES_tradnl" altLang="ja-JP" sz="2800">
                <a:cs typeface="ＭＳ Ｐゴシック" charset="0"/>
              </a:rPr>
              <a:t>Los rollos contienen otros libros también.</a:t>
            </a:r>
          </a:p>
          <a:p>
            <a:pPr marL="609600" indent="-609600">
              <a:buFont typeface="Arial" charset="0"/>
              <a:buAutoNum type="arabicPeriod" startAt="22"/>
            </a:pPr>
            <a:r>
              <a:rPr lang="es-ES_tradnl" altLang="ja-JP" sz="2800">
                <a:cs typeface="ＭＳ Ｐゴシック" charset="0"/>
              </a:rPr>
              <a:t>La mayoría es de pergamino, pero algunos son de papiro.</a:t>
            </a:r>
            <a:endParaRPr lang="es-ES_tradnl" sz="2800"/>
          </a:p>
          <a:p>
            <a:pPr marL="609600" indent="-609600">
              <a:buFont typeface="Arial" charset="0"/>
              <a:buAutoNum type="arabicPeriod" startAt="22"/>
            </a:pPr>
            <a:r>
              <a:rPr lang="es-ES_tradnl" sz="2800"/>
              <a:t>Aunque hay diferencias entre el texto masor</a:t>
            </a:r>
            <a:r>
              <a:rPr lang="es-ES_tradnl" altLang="ja-JP" sz="2800">
                <a:latin typeface="Arial"/>
                <a:cs typeface="ＭＳ Ｐゴシック" charset="0"/>
              </a:rPr>
              <a:t>ético (MT) y los rollos del Mar Muerto (DSS), éstos confirman el cuidado que los </a:t>
            </a:r>
            <a:r>
              <a:rPr lang="es-ES_tradnl" altLang="ja-JP" sz="2800" i="1">
                <a:cs typeface="ＭＳ Ｐゴシック" charset="0"/>
              </a:rPr>
              <a:t>sopherim</a:t>
            </a:r>
            <a:r>
              <a:rPr lang="es-ES_tradnl" altLang="ja-JP" sz="2800">
                <a:cs typeface="ＭＳ Ｐゴシック" charset="0"/>
              </a:rPr>
              <a:t>, los escribas y los masoretas ejercieron en la transmisión del texto.</a:t>
            </a:r>
            <a:endParaRPr lang="es-ES_tradnl" sz="28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texto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2800"/>
              <a:t>Los materiales principales para la cr</a:t>
            </a:r>
            <a:r>
              <a:rPr lang="es-ES_tradnl" altLang="ja-JP" sz="2800">
                <a:latin typeface="Arial"/>
                <a:cs typeface="ＭＳ Ｐゴシック" charset="0"/>
              </a:rPr>
              <a:t>ítica textual son: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sz="2400"/>
              <a:t>El texto masor</a:t>
            </a:r>
            <a:r>
              <a:rPr lang="es-ES_tradnl" altLang="ja-JP" sz="2400">
                <a:latin typeface="Arial"/>
                <a:cs typeface="ＭＳ Ｐゴシック" charset="0"/>
              </a:rPr>
              <a:t>ético - 900 d.C. reflejando un texto mucho más antiguo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Los rollos del Mar Muerto - 250 a.C. - 70 d.C.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El Pentateuco samaritano - los manuscritos no son tan antiguos, pero pueden dar testimonio al texto del Pentateuco del quinto siglo a.C. o antes.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Tárgumes arameos, paráfrasis o interpretaciones de porciones del AT, originalmente orales y luego escritos</a:t>
            </a:r>
          </a:p>
          <a:p>
            <a:pPr marL="990600" lvl="1" indent="-5334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Versiones en griego (especialmente la Septuaginta que se inició alrededor de 250 a.C.), latín, y siríaco (la Pesita y otras)</a:t>
            </a:r>
            <a:endParaRPr lang="es-ES_tradnl" sz="2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 cr</a:t>
            </a:r>
            <a:r>
              <a:rPr lang="es-ES_tradnl" altLang="ja-JP" sz="4000">
                <a:latin typeface="Arial"/>
                <a:cs typeface="ＭＳ Ｐゴシック" charset="0"/>
              </a:rPr>
              <a:t>ítica textual</a:t>
            </a:r>
            <a:r>
              <a:rPr lang="es-ES_tradnl" sz="4000"/>
              <a:t>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407</TotalTime>
  <Words>1808</Words>
  <Application>Microsoft Macintosh PowerPoint</Application>
  <PresentationFormat>Presentación en pantalla (4:3)</PresentationFormat>
  <Paragraphs>131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Pptssem</vt:lpstr>
      <vt:lpstr>Los libros históricos del AT</vt:lpstr>
      <vt:lpstr>Los libros históricos del AT</vt:lpstr>
      <vt:lpstr>El texto del AT</vt:lpstr>
      <vt:lpstr>El texto del AT</vt:lpstr>
      <vt:lpstr>El texto del AT</vt:lpstr>
      <vt:lpstr>El texto del AT</vt:lpstr>
      <vt:lpstr>El texto del AT</vt:lpstr>
      <vt:lpstr>El texto del AT</vt:lpstr>
      <vt:lpstr>La crítica textual del AT</vt:lpstr>
      <vt:lpstr>La crítica textual del AT</vt:lpstr>
      <vt:lpstr>El canon del AT</vt:lpstr>
      <vt:lpstr>El canon del AT</vt:lpstr>
      <vt:lpstr>El canon del AT</vt:lpstr>
      <vt:lpstr>El canon del AT</vt:lpstr>
      <vt:lpstr>El canon del AT</vt:lpstr>
      <vt:lpstr>El canon del AT</vt:lpstr>
      <vt:lpstr>El canon del AT</vt:lpstr>
      <vt:lpstr>El canon del AT</vt:lpstr>
      <vt:lpstr>El canon del AT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30</cp:revision>
  <dcterms:created xsi:type="dcterms:W3CDTF">2010-03-10T15:17:18Z</dcterms:created>
  <dcterms:modified xsi:type="dcterms:W3CDTF">2012-10-03T21:23:55Z</dcterms:modified>
</cp:coreProperties>
</file>