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21"/>
  </p:notesMasterIdLst>
  <p:sldIdLst>
    <p:sldId id="257" r:id="rId2"/>
    <p:sldId id="258" r:id="rId3"/>
    <p:sldId id="268" r:id="rId4"/>
    <p:sldId id="259" r:id="rId5"/>
    <p:sldId id="267" r:id="rId6"/>
    <p:sldId id="269" r:id="rId7"/>
    <p:sldId id="270" r:id="rId8"/>
    <p:sldId id="272" r:id="rId9"/>
    <p:sldId id="273" r:id="rId10"/>
    <p:sldId id="274" r:id="rId11"/>
    <p:sldId id="275" r:id="rId12"/>
    <p:sldId id="260" r:id="rId13"/>
    <p:sldId id="283" r:id="rId14"/>
    <p:sldId id="276" r:id="rId15"/>
    <p:sldId id="277" r:id="rId16"/>
    <p:sldId id="278" r:id="rId17"/>
    <p:sldId id="280" r:id="rId18"/>
    <p:sldId id="281" r:id="rId19"/>
    <p:sldId id="282" r:id="rId20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8" d="100"/>
          <a:sy n="108" d="100"/>
        </p:scale>
        <p:origin x="-63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B98F14-6ADC-ED41-9B9B-2672C66C7D75}" type="slidenum">
              <a:rPr lang="es-ES_tradnl"/>
              <a:pPr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162509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E4779F-552E-1A46-A4F2-609A1F1681B8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179AA5-DA3A-1E40-BF38-380E81629973}" type="slidenum">
              <a:rPr lang="es-ES_tradnl"/>
              <a:pPr/>
              <a:t>10</a:t>
            </a:fld>
            <a:endParaRPr lang="es-ES_tradnl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7275AC-8100-0A48-8258-714556E61E56}" type="slidenum">
              <a:rPr lang="es-ES_tradnl"/>
              <a:pPr/>
              <a:t>11</a:t>
            </a:fld>
            <a:endParaRPr lang="es-ES_tradnl"/>
          </a:p>
        </p:txBody>
      </p:sp>
      <p:sp>
        <p:nvSpPr>
          <p:cNvPr id="15974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974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B9A634-EBCB-504C-88A8-780437A1A049}" type="slidenum">
              <a:rPr lang="es-ES_tradnl"/>
              <a:pPr/>
              <a:t>12</a:t>
            </a:fld>
            <a:endParaRPr lang="es-ES_tradnl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F57D76-8E55-0F4F-AF9E-20DF45A9BBC3}" type="slidenum">
              <a:rPr lang="es-ES_tradnl"/>
              <a:pPr/>
              <a:t>13</a:t>
            </a:fld>
            <a:endParaRPr lang="es-ES_tradnl"/>
          </a:p>
        </p:txBody>
      </p:sp>
      <p:sp>
        <p:nvSpPr>
          <p:cNvPr id="17817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817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7753A4-AD12-9949-850C-66F2C3B7CF5F}" type="slidenum">
              <a:rPr lang="es-ES_tradnl"/>
              <a:pPr/>
              <a:t>14</a:t>
            </a:fld>
            <a:endParaRPr lang="es-ES_tradnl"/>
          </a:p>
        </p:txBody>
      </p:sp>
      <p:sp>
        <p:nvSpPr>
          <p:cNvPr id="1617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478743-1B16-5147-9394-B40DD55FEB40}" type="slidenum">
              <a:rPr lang="es-ES_tradnl"/>
              <a:pPr/>
              <a:t>15</a:t>
            </a:fld>
            <a:endParaRPr lang="es-ES_tradnl"/>
          </a:p>
        </p:txBody>
      </p:sp>
      <p:sp>
        <p:nvSpPr>
          <p:cNvPr id="1638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C8ED6B-C9D9-B741-BD1B-1115EE369E61}" type="slidenum">
              <a:rPr lang="es-ES_tradnl"/>
              <a:pPr/>
              <a:t>16</a:t>
            </a:fld>
            <a:endParaRPr lang="es-ES_tradnl"/>
          </a:p>
        </p:txBody>
      </p:sp>
      <p:sp>
        <p:nvSpPr>
          <p:cNvPr id="1658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C4AC60-0776-EC4A-99C1-8B513A47FB02}" type="slidenum">
              <a:rPr lang="es-ES_tradnl"/>
              <a:pPr/>
              <a:t>17</a:t>
            </a:fld>
            <a:endParaRPr lang="es-ES_tradnl"/>
          </a:p>
        </p:txBody>
      </p:sp>
      <p:sp>
        <p:nvSpPr>
          <p:cNvPr id="1699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5DF3E7-A5C7-894C-8552-E630047A076E}" type="slidenum">
              <a:rPr lang="es-ES_tradnl"/>
              <a:pPr/>
              <a:t>18</a:t>
            </a:fld>
            <a:endParaRPr lang="es-ES_tradnl"/>
          </a:p>
        </p:txBody>
      </p:sp>
      <p:sp>
        <p:nvSpPr>
          <p:cNvPr id="1720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FEA503-A0FC-804E-827B-4F078515311C}" type="slidenum">
              <a:rPr lang="es-ES_tradnl"/>
              <a:pPr/>
              <a:t>19</a:t>
            </a:fld>
            <a:endParaRPr lang="es-ES_tradnl"/>
          </a:p>
        </p:txBody>
      </p:sp>
      <p:sp>
        <p:nvSpPr>
          <p:cNvPr id="1761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A4F325-F15D-BE40-AC1F-D7CEED50C358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2078D4-D7FA-7447-A64B-3B685FC549A4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310E54-5BB0-AD4F-B223-8B1AA76B99D2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566F8D-52DC-1748-A290-F5339B0579B2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256FC7-0E72-074D-AC87-286A885CA75D}" type="slidenum">
              <a:rPr lang="es-ES_tradnl"/>
              <a:pPr/>
              <a:t>6</a:t>
            </a:fld>
            <a:endParaRPr lang="es-ES_tradnl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C836A3-A2B5-4946-ACC7-60649F1CE3F7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B2EB64-74EF-E441-8A0C-6873AAD79770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DC6E54-8C8C-5D44-A986-53CE525647E9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546209-1F8D-8942-B5A9-DE84BBEDF57D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00D2-60C0-004B-9550-7D0F4702B8D7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3EB0-28FA-474C-9982-384FB63FE55D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1860D42-658F-984A-A0CE-67FD1DF83460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59B5-AADD-C843-A415-EECDF2A0B885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DD481-4861-4949-A121-2A9887AB4054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AD98-7D34-7F44-BFFA-29F4B78E8308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B561-7AA2-6C42-9428-4723F6D70C89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069AA-7370-F648-907F-9D7EFC42F8DE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9AB6FAF-D816-934D-853D-04BA9A158251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6577D3-0406-A34E-8D53-65679105B4BA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dirty="0" smtClean="0"/>
              <a:t>Segundo nivel</a:t>
            </a:r>
          </a:p>
          <a:p>
            <a:pPr lvl="2" eaLnBrk="1" latinLnBrk="0" hangingPunct="1"/>
            <a:r>
              <a:rPr kumimoji="0" lang="es-ES_tradnl" dirty="0" smtClean="0"/>
              <a:t>Tercer nivel</a:t>
            </a:r>
          </a:p>
          <a:p>
            <a:pPr lvl="3" eaLnBrk="1" latinLnBrk="0" hangingPunct="1"/>
            <a:r>
              <a:rPr kumimoji="0" lang="es-ES_tradnl" dirty="0" smtClean="0"/>
              <a:t>Cuarto nivel</a:t>
            </a:r>
          </a:p>
          <a:p>
            <a:pPr lvl="4" eaLnBrk="1" latinLnBrk="0" hangingPunct="1"/>
            <a:r>
              <a:rPr kumimoji="0" lang="es-ES_tradnl" dirty="0" smtClean="0"/>
              <a:t>Quinto nivel</a:t>
            </a:r>
            <a:endParaRPr kumimoji="0" lang="en-US" dirty="0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F496F55-4DDC-F74E-B386-6F3633D8EEEB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Helvetica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Helvetica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Helvetica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609600" indent="-609600">
              <a:buFont typeface="Arial" charset="0"/>
              <a:buNone/>
            </a:pPr>
            <a:endParaRPr lang="es-ES_tradnl" altLang="ja-JP" sz="3500" dirty="0">
              <a:cs typeface="ＭＳ Ｐゴシック" charset="0"/>
            </a:endParaRPr>
          </a:p>
          <a:p>
            <a:pPr marL="609600" indent="-609600" algn="ctr">
              <a:buFont typeface="Arial" charset="0"/>
              <a:buNone/>
            </a:pPr>
            <a:r>
              <a:rPr lang="es-ES_tradnl" altLang="ja-JP" sz="3500" dirty="0">
                <a:cs typeface="ＭＳ Ｐゴシック" charset="0"/>
              </a:rPr>
              <a:t>Introducción a Levítico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sz="5000" dirty="0">
                <a:latin typeface="AveriaSerif-Bold"/>
                <a:cs typeface="AveriaSerif-Bold"/>
              </a:rPr>
              <a:t>Los libros hist</a:t>
            </a:r>
            <a:r>
              <a:rPr lang="es-ES_tradnl" altLang="ja-JP" sz="5000" dirty="0">
                <a:latin typeface="AveriaSerif-Bold"/>
                <a:cs typeface="AveriaSerif-Bold"/>
              </a:rPr>
              <a:t>óricos del AT</a:t>
            </a:r>
            <a:endParaRPr lang="es-ES_tradnl" sz="5000" dirty="0">
              <a:latin typeface="AveriaSerif-Bold"/>
              <a:cs typeface="AveriaSerif-Bold"/>
            </a:endParaRPr>
          </a:p>
        </p:txBody>
      </p:sp>
      <p:pic>
        <p:nvPicPr>
          <p:cNvPr id="6" name="Imagen 5" descr="Logo color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620688"/>
            <a:ext cx="2880320" cy="19376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El Día de expiación (Yom Kipper) era una ceremonia anual para expiar los pecados del sumo sacerdote y del pueblo - 16.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Había cuatro animales: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Un novillo ofrecido como sacrificio expiatorio por los pecados de Aarón y su familia.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Un carnero para el holocausto (aunque el capítulo 16 no explica cómo o cuándo se sacrificaba)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Un macho cabrío como sacrificio expiatorio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Un macho cabrío exiliado al desierto llevando los pecados del pueblo</a:t>
            </a:r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Levítico - Día de Expiación</a:t>
            </a:r>
            <a:endParaRPr lang="es-ES_tradnl" sz="40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Times" charset="0"/>
              <a:buChar char="•"/>
            </a:pPr>
            <a:r>
              <a:rPr lang="es-ES_tradnl" altLang="ja-JP" sz="2400">
                <a:cs typeface="ＭＳ Ｐゴシック" charset="0"/>
              </a:rPr>
              <a:t>La última sección de Levítico contiene muchas leyes que cubren varios temas, incluyendo:</a:t>
            </a:r>
          </a:p>
          <a:p>
            <a:pPr marL="990600" lvl="1" indent="-533400">
              <a:buFont typeface="Arial" charset="0"/>
              <a:buAutoNum type="arabicParenR"/>
            </a:pPr>
            <a:r>
              <a:rPr lang="es-ES_tradnl" altLang="ja-JP" sz="2000">
                <a:cs typeface="ＭＳ Ｐゴシック" charset="0"/>
              </a:rPr>
              <a:t>El manejo de la sangre - 17</a:t>
            </a:r>
          </a:p>
          <a:p>
            <a:pPr marL="990600" lvl="1" indent="-533400">
              <a:buFont typeface="Arial" charset="0"/>
              <a:buAutoNum type="arabicParenR"/>
            </a:pPr>
            <a:r>
              <a:rPr lang="es-ES_tradnl" altLang="ja-JP" sz="2000">
                <a:cs typeface="ＭＳ Ｐゴシック" charset="0"/>
              </a:rPr>
              <a:t>El incesto - 18</a:t>
            </a:r>
          </a:p>
          <a:p>
            <a:pPr marL="990600" lvl="1" indent="-533400">
              <a:buFont typeface="Arial" charset="0"/>
              <a:buAutoNum type="arabicParenR"/>
            </a:pPr>
            <a:r>
              <a:rPr lang="es-ES_tradnl" altLang="ja-JP" sz="2000">
                <a:cs typeface="ＭＳ Ｐゴシック" charset="0"/>
              </a:rPr>
              <a:t>La ética y los castigos por infracciones - 19-20</a:t>
            </a:r>
          </a:p>
          <a:p>
            <a:pPr marL="990600" lvl="1" indent="-533400">
              <a:buFont typeface="Arial" charset="0"/>
              <a:buAutoNum type="arabicParenR"/>
            </a:pPr>
            <a:r>
              <a:rPr lang="es-ES_tradnl" altLang="ja-JP" sz="2000">
                <a:cs typeface="ＭＳ Ｐゴシック" charset="0"/>
              </a:rPr>
              <a:t>La santidad de los sacerdotes y los sacrificios - 21-22</a:t>
            </a:r>
          </a:p>
          <a:p>
            <a:pPr marL="990600" lvl="1" indent="-533400">
              <a:buFont typeface="Arial" charset="0"/>
              <a:buAutoNum type="arabicParenR"/>
            </a:pPr>
            <a:r>
              <a:rPr lang="es-ES_tradnl" altLang="ja-JP" sz="2000">
                <a:cs typeface="ＭＳ Ｐゴシック" charset="0"/>
              </a:rPr>
              <a:t>El día sabático y las fiestas - 23.</a:t>
            </a:r>
          </a:p>
          <a:p>
            <a:pPr marL="990600" lvl="1" indent="-533400">
              <a:buFont typeface="Arial" charset="0"/>
              <a:buAutoNum type="arabicParenR"/>
            </a:pPr>
            <a:r>
              <a:rPr lang="es-ES_tradnl" altLang="ja-JP" sz="2000">
                <a:cs typeface="ＭＳ Ｐゴシック" charset="0"/>
              </a:rPr>
              <a:t>El tabernáculo - 24:1-9</a:t>
            </a:r>
          </a:p>
          <a:p>
            <a:pPr marL="990600" lvl="1" indent="-533400">
              <a:buFont typeface="Arial" charset="0"/>
              <a:buAutoNum type="arabicParenR"/>
            </a:pPr>
            <a:r>
              <a:rPr lang="es-ES_tradnl" altLang="ja-JP" sz="2000">
                <a:cs typeface="ＭＳ Ｐゴシック" charset="0"/>
              </a:rPr>
              <a:t>Narrativa sobre la muerte de un blasfemo - 24:10-23</a:t>
            </a:r>
          </a:p>
          <a:p>
            <a:pPr marL="990600" lvl="1" indent="-533400">
              <a:buFont typeface="Arial" charset="0"/>
              <a:buAutoNum type="arabicParenR"/>
            </a:pPr>
            <a:r>
              <a:rPr lang="es-ES_tradnl" altLang="ja-JP" sz="2000">
                <a:cs typeface="ＭＳ Ｐゴシック" charset="0"/>
              </a:rPr>
              <a:t>El año del Jubileo - 25</a:t>
            </a:r>
          </a:p>
          <a:p>
            <a:pPr marL="990600" lvl="1" indent="-533400">
              <a:buFont typeface="Arial" charset="0"/>
              <a:buAutoNum type="arabicParenR"/>
            </a:pPr>
            <a:r>
              <a:rPr lang="es-ES_tradnl" altLang="ja-JP" sz="2000">
                <a:cs typeface="ＭＳ Ｐゴシック" charset="0"/>
              </a:rPr>
              <a:t>Las bendiciones y las maldiciones - 26</a:t>
            </a:r>
          </a:p>
          <a:p>
            <a:pPr marL="990600" lvl="1" indent="-533400">
              <a:buFont typeface="Arial" charset="0"/>
              <a:buAutoNum type="arabicParenR"/>
            </a:pPr>
            <a:r>
              <a:rPr lang="es-ES_tradnl" altLang="ja-JP" sz="2000">
                <a:cs typeface="ＭＳ Ｐゴシック" charset="0"/>
              </a:rPr>
              <a:t>Los tributos para el SEÑOR - 27</a:t>
            </a:r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Levítico - Santidad</a:t>
            </a:r>
            <a:endParaRPr lang="es-ES_tradnl" sz="40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El mensaje central de Levítico es: </a:t>
            </a:r>
            <a:r>
              <a:rPr lang="ja-JP" altLang="es-ES_tradnl" sz="2400">
                <a:latin typeface="Arial"/>
              </a:rPr>
              <a:t>“</a:t>
            </a:r>
            <a:r>
              <a:rPr lang="es-ES_tradnl" sz="2400"/>
              <a:t>Yo soy el SEÑOR vuestro Dios. Por tanto, consagraos y sed  santos, porque yo soy santo</a:t>
            </a:r>
            <a:r>
              <a:rPr lang="ja-JP" altLang="es-ES_tradnl" sz="2400">
                <a:latin typeface="Arial"/>
              </a:rPr>
              <a:t>”</a:t>
            </a:r>
            <a:r>
              <a:rPr lang="es-ES_tradnl" sz="2400"/>
              <a:t> - 11:44.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sz="2400"/>
              <a:t>Pedro cit</a:t>
            </a:r>
            <a:r>
              <a:rPr lang="es-ES_tradnl" altLang="ja-JP" sz="2400">
                <a:latin typeface="Arial"/>
                <a:cs typeface="ＭＳ Ｐゴシック" charset="0"/>
              </a:rPr>
              <a:t>ó este texto en su exhortación a los cristianos - I Pedro 1:15-16.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Además, la carta a los Hebreos explica el significado del sacerdocio, el tabernáculo y los sacrificios.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/>
              <a:t>Jes</a:t>
            </a:r>
            <a:r>
              <a:rPr lang="es-ES_tradnl" altLang="ja-JP" sz="2000">
                <a:latin typeface="Arial"/>
                <a:cs typeface="ＭＳ Ｐゴシック" charset="0"/>
              </a:rPr>
              <a:t>ús es un sumo sacerdote superior a los descendientes de Aarón, siendo del orden del </a:t>
            </a:r>
            <a:r>
              <a:rPr lang="es-ES_tradnl" altLang="ja-JP" sz="2000">
                <a:cs typeface="ＭＳ Ｐゴシック" charset="0"/>
              </a:rPr>
              <a:t>Melquisedec - 7:11-22.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Jesús es el sacrificio perfecto y definitivo que finalmente quita el pecado una vez por todas - 9:26.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Así que, los sacerdotes y los sacrificios temporales e insuficientes anticipaban a Jesús, el definitivo y el perfecto.</a:t>
            </a:r>
            <a:endParaRPr lang="es-ES_tradnl" altLang="ja-JP" sz="2400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Levítico - Mensaje</a:t>
            </a:r>
            <a:endParaRPr lang="es-ES_tradnl" sz="40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 startAt="4"/>
            </a:pPr>
            <a:r>
              <a:rPr lang="es-ES_tradnl" altLang="ja-JP" sz="2400"/>
              <a:t>Por su pecado Ad</a:t>
            </a:r>
            <a:r>
              <a:rPr lang="es-ES_tradnl" altLang="ja-JP" sz="2400">
                <a:latin typeface="Arial"/>
                <a:cs typeface="ＭＳ Ｐゴシック" charset="0"/>
              </a:rPr>
              <a:t>án y Eva sufrieron primero el exilio y luego la muerte.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/>
              <a:t>En el Yom Kipper, un macho cab</a:t>
            </a:r>
            <a:r>
              <a:rPr lang="es-ES_tradnl" altLang="ja-JP" sz="2000">
                <a:cs typeface="ＭＳ Ｐゴシック" charset="0"/>
              </a:rPr>
              <a:t>río sufrió el exilio y el otro, la muerte.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El cuerpo del macho cabrío muerto también se quemaba fuera del campamento.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Jesús sufrió el exilio y la muerte al mismo tiempo siendo crucificado fuera de la puerta de la ciudad -  Heb 13:11-12.</a:t>
            </a:r>
          </a:p>
          <a:p>
            <a:pPr marL="609600" indent="-609600">
              <a:buFont typeface="Arial" charset="0"/>
              <a:buAutoNum type="arabicPeriod" startAt="5"/>
            </a:pPr>
            <a:r>
              <a:rPr lang="es-ES_tradnl" altLang="ja-JP" sz="2400"/>
              <a:t>A la luz de la obra sacerdotal de Jes</a:t>
            </a:r>
            <a:r>
              <a:rPr lang="es-ES_tradnl" altLang="ja-JP" sz="2400">
                <a:latin typeface="Arial"/>
                <a:cs typeface="ＭＳ Ｐゴシック" charset="0"/>
              </a:rPr>
              <a:t>ús, debemos y podemos ser santos.</a:t>
            </a:r>
          </a:p>
          <a:p>
            <a:pPr marL="609600" indent="-609600">
              <a:buFont typeface="Arial" charset="0"/>
              <a:buAutoNum type="arabicPeriod" startAt="5"/>
            </a:pPr>
            <a:r>
              <a:rPr lang="es-ES_tradnl" altLang="ja-JP" sz="2400">
                <a:cs typeface="ＭＳ Ｐゴシック" charset="0"/>
              </a:rPr>
              <a:t>Así que, Levítico nos llama a ser santos por la gracia de Dios.</a:t>
            </a:r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Levítico - Mensaje</a:t>
            </a:r>
            <a:endParaRPr lang="es-ES_tradnl" sz="40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609600" indent="-609600">
              <a:buFont typeface="Arial" charset="0"/>
              <a:buNone/>
            </a:pPr>
            <a:endParaRPr lang="es-ES_tradnl" altLang="ja-JP">
              <a:cs typeface="ＭＳ Ｐゴシック" charset="0"/>
            </a:endParaRPr>
          </a:p>
          <a:p>
            <a:pPr marL="609600" indent="-609600" algn="ctr">
              <a:buFont typeface="Arial" charset="0"/>
              <a:buNone/>
            </a:pPr>
            <a:r>
              <a:rPr lang="es-ES_tradnl" altLang="ja-JP" sz="4000">
                <a:cs typeface="ＭＳ Ｐゴシック" charset="0"/>
              </a:rPr>
              <a:t>Introducción a Números</a:t>
            </a:r>
            <a:endParaRPr lang="es-ES_tradnl" altLang="ja-JP">
              <a:cs typeface="ＭＳ Ｐゴシック" charset="0"/>
            </a:endParaRPr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sz="4000"/>
              <a:t>Los libros hist</a:t>
            </a:r>
            <a:r>
              <a:rPr lang="es-ES_tradnl" altLang="ja-JP" sz="4000">
                <a:latin typeface="Arial"/>
                <a:cs typeface="ＭＳ Ｐゴシック" charset="0"/>
              </a:rPr>
              <a:t>óricos del AT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Números</a:t>
            </a:r>
            <a:r>
              <a:rPr lang="es-ES_tradnl" altLang="ja-JP" sz="2800">
                <a:cs typeface="ＭＳ Ｐゴシック" charset="0"/>
              </a:rPr>
              <a:t> </a:t>
            </a:r>
            <a:r>
              <a:rPr lang="es-ES_tradnl" altLang="ja-JP" sz="2400">
                <a:cs typeface="ＭＳ Ｐゴシック" charset="0"/>
              </a:rPr>
              <a:t>empieza con una vav consecutiva, indicando continuidad con la historia relatada en Levítico.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Igual que todo el Pentateuco, Números es generalmente historia didáctica.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Al mismo tiempo, contiene una gran variedad de géneros, incluyendo (Dillard y Longman 85):</a:t>
            </a:r>
          </a:p>
          <a:p>
            <a:pPr marL="990600" lvl="1" indent="-533400">
              <a:buFontTx/>
              <a:buNone/>
            </a:pPr>
            <a:r>
              <a:rPr lang="es-ES_tradnl" altLang="ja-JP" sz="2000">
                <a:cs typeface="ＭＳ Ｐゴシック" charset="0"/>
              </a:rPr>
              <a:t>Narrativa - 4:1-3		Poesía - 21:17-18</a:t>
            </a:r>
          </a:p>
          <a:p>
            <a:pPr marL="990600" lvl="1" indent="-533400">
              <a:buFontTx/>
              <a:buNone/>
            </a:pPr>
            <a:r>
              <a:rPr lang="es-ES_tradnl" altLang="ja-JP" sz="2000">
                <a:cs typeface="ＭＳ Ｐゴシック" charset="0"/>
              </a:rPr>
              <a:t>Profecía - 24:3-9		Canción de victoria - 21:27-30</a:t>
            </a:r>
          </a:p>
          <a:p>
            <a:pPr marL="990600" lvl="1" indent="-533400">
              <a:buFontTx/>
              <a:buNone/>
            </a:pPr>
            <a:r>
              <a:rPr lang="es-ES_tradnl" altLang="ja-JP" sz="2000">
                <a:cs typeface="ＭＳ Ｐゴシック" charset="0"/>
              </a:rPr>
              <a:t>Oración - 12:13		Bendición - 6:24-26</a:t>
            </a:r>
          </a:p>
          <a:p>
            <a:pPr marL="990600" lvl="1" indent="-533400">
              <a:buFontTx/>
              <a:buNone/>
            </a:pPr>
            <a:r>
              <a:rPr lang="es-ES_tradnl" altLang="ja-JP" sz="2000">
                <a:cs typeface="ＭＳ Ｐゴシック" charset="0"/>
              </a:rPr>
              <a:t>Burla - 22:22-35		Carta diplomática - 21:14-19</a:t>
            </a:r>
          </a:p>
          <a:p>
            <a:pPr marL="990600" lvl="1" indent="-533400">
              <a:buFontTx/>
              <a:buNone/>
            </a:pPr>
            <a:r>
              <a:rPr lang="es-ES_tradnl" altLang="ja-JP" sz="2000">
                <a:cs typeface="ＭＳ Ｐゴシック" charset="0"/>
              </a:rPr>
              <a:t>Ley civil - 27:1-11		Ley religiosa - 15:7-21</a:t>
            </a:r>
          </a:p>
          <a:p>
            <a:pPr marL="990600" lvl="1" indent="-533400">
              <a:buFontTx/>
              <a:buNone/>
            </a:pPr>
            <a:r>
              <a:rPr lang="es-ES_tradnl" altLang="ja-JP" sz="2000">
                <a:cs typeface="ＭＳ Ｐゴシック" charset="0"/>
              </a:rPr>
              <a:t>Decisión judicial - 15:32-36	Censo - 26:1-51</a:t>
            </a:r>
          </a:p>
          <a:p>
            <a:pPr marL="990600" lvl="1" indent="-533400">
              <a:buFontTx/>
              <a:buNone/>
            </a:pPr>
            <a:r>
              <a:rPr lang="es-ES_tradnl" altLang="ja-JP" sz="2000">
                <a:cs typeface="ＭＳ Ｐゴシック" charset="0"/>
              </a:rPr>
              <a:t>Archivo del templo - 7:10-88	Itinerario - 33:1-49</a:t>
            </a:r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Números - Género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Hemos considerado la cuestión del autor del Pentateuco en general.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Levítico, como todos los libros históricos, es anónimo.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Menciona una vez la actividad de Moisés de escribir - 33:1-2.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También se dice muchas veces que Dios habló con Moisés (por ejemplo, 1:1; 2:1; 4:1).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Algunos consideran que las referencias a Moisés en tercera persona lo excluyen como autor, pero era una costumbre antigua.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Young tiende a defender todo como mosaico, pero Harrison, Dillard y Longman admiten algunos elementos a-mosaicos o pos-mosaicos como en 12:3, 21:14 y 32:34-42 (ver Dillard y Longman 84).</a:t>
            </a:r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Números - Autor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Por un lado, con tanta variedad genérica, es difícil hacer un bosquejo de Números.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Por el otro lado, se divide en tres secciones grandes: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Preparaciones para partir de Sinaí - 1:1 a 10:10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Desde Sinaí hasta las llanuras de Moab - 10:11 a 21:35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En las llanuras de Moab - 22-36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Como Números registra la transición de la generación que salió de Egipto a la nueva generación que creció en el desierto, Dillard y Longman siguen el bosquejo de D. T. Olson:</a:t>
            </a:r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Números - Estructura</a:t>
            </a:r>
            <a:endParaRPr lang="es-ES_tradnl" sz="40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711200" indent="-711200">
              <a:buFont typeface="Arial" charset="0"/>
              <a:buAutoNum type="romanUcPeriod"/>
            </a:pPr>
            <a:r>
              <a:rPr lang="es-ES_tradnl" altLang="ja-JP" sz="2400">
                <a:cs typeface="ＭＳ Ｐゴシック" charset="0"/>
              </a:rPr>
              <a:t>El fin de lo viejo: la primera generación del pueblo de Dios salido de Egipto marchando en el desierto - 1-25</a:t>
            </a:r>
          </a:p>
          <a:p>
            <a:pPr marL="1066800" lvl="1" indent="-609600">
              <a:buFont typeface="Arial" charset="0"/>
              <a:buAutoNum type="alphaUcPeriod"/>
            </a:pPr>
            <a:r>
              <a:rPr lang="es-ES_tradnl" altLang="ja-JP" sz="2000">
                <a:cs typeface="ＭＳ Ｐゴシック" charset="0"/>
              </a:rPr>
              <a:t>Preparación e inauguración de la marcha del pueblo santo de Israel - 1-10</a:t>
            </a:r>
          </a:p>
          <a:p>
            <a:pPr marL="1066800" lvl="1" indent="-609600">
              <a:buFont typeface="Arial" charset="0"/>
              <a:buAutoNum type="alphaUcPeriod"/>
            </a:pPr>
            <a:r>
              <a:rPr lang="es-ES_tradnl" altLang="ja-JP" sz="2000">
                <a:cs typeface="ＭＳ Ｐゴシック" charset="0"/>
              </a:rPr>
              <a:t>Ciclo de rebelión, muerte y redención del pueblo santo de Israel con elementos de esperanza pero finalmente fracaso y muerte - 11-25</a:t>
            </a:r>
          </a:p>
          <a:p>
            <a:pPr marL="711200" indent="-711200">
              <a:buFont typeface="Arial" charset="0"/>
              <a:buAutoNum type="romanUcPeriod"/>
            </a:pPr>
            <a:r>
              <a:rPr lang="es-ES_tradnl" altLang="ja-JP" sz="2400">
                <a:cs typeface="ＭＳ Ｐゴシック" charset="0"/>
              </a:rPr>
              <a:t>El nacimiento de lo nuevo: la segunda generación del pueblo de Dios preparando para entrar en la Tierra Prometida - 26-36.</a:t>
            </a:r>
          </a:p>
          <a:p>
            <a:pPr marL="1066800" lvl="1" indent="-609600">
              <a:buFont typeface="Arial" charset="0"/>
              <a:buAutoNum type="alphaUcPeriod"/>
            </a:pPr>
            <a:r>
              <a:rPr lang="es-ES_tradnl" altLang="ja-JP" sz="2000">
                <a:cs typeface="ＭＳ Ｐゴシック" charset="0"/>
              </a:rPr>
              <a:t>Preparación y organización del nuevo pueblo santo de Dios para entrar en la Tierra Prometida - 26-36</a:t>
            </a:r>
          </a:p>
          <a:p>
            <a:pPr marL="1066800" lvl="1" indent="-609600">
              <a:buFont typeface="Arial" charset="0"/>
              <a:buAutoNum type="alphaUcPeriod"/>
            </a:pPr>
            <a:r>
              <a:rPr lang="es-ES_tradnl" altLang="ja-JP" sz="2000">
                <a:cs typeface="ＭＳ Ｐゴシック" charset="0"/>
              </a:rPr>
              <a:t>[Implícito] ¿Será fiel para entrar en la Tierra Prometida esta segunda generación (promesa) o se rebelará y fracasará como la primera generación (advertencia)?</a:t>
            </a:r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Números - Estructura</a:t>
            </a:r>
            <a:endParaRPr lang="es-ES_tradnl" sz="40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El mensaje de los primeros 25 capítulos es pecado y juicio.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El pueblo murmuraba (11) y los líderes desafiaban a Moisés (12; 16-17).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El colmo de la rebelión fue cuando los espías llegaron con su reporte sobre la imposibilidad de conquistar la tierra - 13-14.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Esa rebelión resultó en la muerte de todos los que tenían 20 años o más, salvo Josué y Caleb.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Al mismo tiempo, la fidelidad de Dios es manifiesta en todo el libro, porque no abandonó a su pueblo.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El tono de la segunda sección es positivo y esperanzador.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Pablo utilizó esta historia para advertir y animar a los cristianos - I Cor 10:1-13.</a:t>
            </a:r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Números - Mensaje</a:t>
            </a:r>
            <a:endParaRPr lang="es-ES_tradnl" sz="40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Levítico empieza con una vav consecutiva, indicando continuidad con la historia relatada en Éxodo.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latin typeface="Arial"/>
                <a:cs typeface="ＭＳ Ｐゴシック" charset="0"/>
              </a:rPr>
              <a:t>Éxodo concluyó con la construcción del tabernáculo, y es natural que siguen las instrucciones sobre los sacrificios y el sacerdocio que ministraría en el tabernáculo.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La mayor parte de Levítico es código religioso, pero las leyes están colocadas dentro de la historia del pueblo de Dios entre Egipto y la Tierra Prometida.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Como su titulo en español indica, las leyes son más para los levitas que para todo el pueblo.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Dillard y Longman lo identifica como </a:t>
            </a:r>
            <a:r>
              <a:rPr lang="es-ES_tradnl" altLang="ja-JP" sz="2400">
                <a:latin typeface="Arial"/>
                <a:cs typeface="ＭＳ Ｐゴシック" charset="0"/>
              </a:rPr>
              <a:t>“</a:t>
            </a:r>
            <a:r>
              <a:rPr lang="es-ES_tradnl" altLang="ja-JP" sz="2400">
                <a:cs typeface="ＭＳ Ｐゴシック" charset="0"/>
              </a:rPr>
              <a:t>historia didáctica</a:t>
            </a:r>
            <a:r>
              <a:rPr lang="es-ES_tradnl" altLang="ja-JP" sz="2400">
                <a:latin typeface="Arial"/>
                <a:cs typeface="ＭＳ Ｐゴシック" charset="0"/>
              </a:rPr>
              <a:t>”</a:t>
            </a:r>
            <a:r>
              <a:rPr lang="es-ES_tradnl" altLang="ja-JP" sz="2400">
                <a:cs typeface="ＭＳ Ｐゴシック" charset="0"/>
              </a:rPr>
              <a:t> igual que todo el Pentateuco (75).</a:t>
            </a:r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Levítico - Género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Hemos considerado la cuestión del autor del Pentateuco en general.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Levítico, como todos los libros históricos, es anónimo.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Empieza en el primer versículo y menciona 56 veces que Dios llamó a Moisés o que habló con Moisés.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Así que, se presenta como la continuación de la revelación de Dios a su pueblo por medio de Moisés.</a:t>
            </a:r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Levítico - Autor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Si Levítico es mosaico, la fecha obviamente corresponda a las fechas de Moisés.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Harrison (591-93) presenta evidencia interna en relación a las prácticas en el medio oriente en el segundo milenio antes de Cristo para corroborar una fecha antigua (mosaica).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Especificamente, dice que la práctica era el de </a:t>
            </a:r>
            <a:r>
              <a:rPr lang="es-ES_tradnl" altLang="ja-JP" sz="2400" i="1">
                <a:cs typeface="ＭＳ Ｐゴシック" charset="0"/>
              </a:rPr>
              <a:t>escribir</a:t>
            </a:r>
            <a:r>
              <a:rPr lang="es-ES_tradnl" altLang="ja-JP" sz="2400">
                <a:cs typeface="ＭＳ Ｐゴシック" charset="0"/>
              </a:rPr>
              <a:t> los procedimientos para las profesiones (leyes, medicina, sacerdocio, administración civil, servicio diplomático, etc.).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Por lo tanto, Harrison identifica como uno de los errores más graves de Wellhausen el haber fechado la supuesta fuente P después del exilio.</a:t>
            </a:r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Levítico - Fecha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La forma más sencilla de dividir Levítico es en dos secciones: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Ritos para quitar la impureza - 1-16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Ritos para restaurar la comunión - 16-27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El punto focal del libro es el Día de Expiación en el capítulo 16.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La primera sección se subdivide en: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Las ofrendas - 1-7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Los sacerdotes - 8-10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La pureza y la impureza - 11-15</a:t>
            </a:r>
          </a:p>
          <a:p>
            <a:pPr marL="609600" indent="-609600">
              <a:buFont typeface="Arial" charset="0"/>
              <a:buAutoNum type="arabicPeriod" startAt="4"/>
            </a:pPr>
            <a:r>
              <a:rPr lang="es-ES_tradnl" altLang="ja-JP" sz="2400">
                <a:cs typeface="ＭＳ Ｐゴシック" charset="0"/>
              </a:rPr>
              <a:t>La segunda sección se subdivide en: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Las leyes sobre la santidad - 17-25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Las bendiciones y las maldiciones - 26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Los regalos para el SEÑOR - 27</a:t>
            </a:r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Levítico - Estructura</a:t>
            </a:r>
            <a:endParaRPr lang="es-ES_tradnl" sz="40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La ofrenda quemada (el holocausto) servía para expiación - 1.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En el versículo 4, se usa la palabra </a:t>
            </a:r>
            <a:r>
              <a:rPr lang="es-ES_tradnl" altLang="ja-JP" sz="2400">
                <a:latin typeface="SPTiberian" charset="0"/>
                <a:cs typeface="ＭＳ Ｐゴシック" charset="0"/>
              </a:rPr>
              <a:t>rpk</a:t>
            </a:r>
            <a:r>
              <a:rPr lang="es-ES_tradnl" altLang="ja-JP" sz="2400">
                <a:cs typeface="ＭＳ Ｐゴシック" charset="0"/>
              </a:rPr>
              <a:t> (kipper).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Hay debate sobre la etimología de esta palabra, si viene de una palabra que quiere decir </a:t>
            </a:r>
            <a:r>
              <a:rPr lang="es-ES_tradnl" altLang="ja-JP" sz="2400" i="1">
                <a:cs typeface="ＭＳ Ｐゴシック" charset="0"/>
              </a:rPr>
              <a:t>redimir</a:t>
            </a:r>
            <a:r>
              <a:rPr lang="es-ES_tradnl" altLang="ja-JP" sz="2400">
                <a:cs typeface="ＭＳ Ｐゴシック" charset="0"/>
              </a:rPr>
              <a:t>, otra palabra que quiere decir </a:t>
            </a:r>
            <a:r>
              <a:rPr lang="es-ES_tradnl" altLang="ja-JP" sz="2400" i="1">
                <a:cs typeface="ＭＳ Ｐゴシック" charset="0"/>
              </a:rPr>
              <a:t>limpiar</a:t>
            </a:r>
            <a:r>
              <a:rPr lang="es-ES_tradnl" altLang="ja-JP" sz="2400">
                <a:cs typeface="ＭＳ Ｐゴシック" charset="0"/>
              </a:rPr>
              <a:t> u otra que quiere decir </a:t>
            </a:r>
            <a:r>
              <a:rPr lang="es-ES_tradnl" altLang="ja-JP" sz="2400" i="1">
                <a:cs typeface="ＭＳ Ｐゴシック" charset="0"/>
              </a:rPr>
              <a:t>cubrir</a:t>
            </a:r>
            <a:r>
              <a:rPr lang="es-ES_tradnl" altLang="ja-JP" sz="2400">
                <a:cs typeface="ＭＳ Ｐゴシック" charset="0"/>
              </a:rPr>
              <a:t>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Como sea, en el contexto, el acto de poner la mano sobre la cabeza del animal indica la idea de sustitución.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Es decir, el animal es sacrificado en lugar del adorador para quitar el pecado.</a:t>
            </a:r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Levítico - Ofrendas</a:t>
            </a:r>
            <a:endParaRPr lang="es-ES_tradnl" sz="40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Font typeface="Arial" charset="0"/>
              <a:buAutoNum type="arabicPeriod" startAt="2"/>
            </a:pPr>
            <a:r>
              <a:rPr lang="es-ES_tradnl" altLang="ja-JP" sz="2400">
                <a:cs typeface="ＭＳ Ｐゴシック" charset="0"/>
              </a:rPr>
              <a:t>La ofrenda de cereal (grano) funcionaba como tributo al SEÑOR - 2.</a:t>
            </a:r>
          </a:p>
          <a:p>
            <a:pPr marL="609600" indent="-609600">
              <a:buFont typeface="Arial" charset="0"/>
              <a:buAutoNum type="arabicPeriod" startAt="2"/>
            </a:pPr>
            <a:r>
              <a:rPr lang="es-ES_tradnl" altLang="ja-JP" sz="2400">
                <a:cs typeface="ＭＳ Ｐゴシック" charset="0"/>
              </a:rPr>
              <a:t>La ofrenda de comunión enfatizó la comunión o la paz, pero también tenía un aspecto expiatorio, porque el adorador ponía su mano sobre la cabeza del animal - 3.</a:t>
            </a:r>
          </a:p>
          <a:p>
            <a:pPr marL="609600" indent="-609600">
              <a:buFont typeface="Arial" charset="0"/>
              <a:buAutoNum type="arabicPeriod" startAt="2"/>
            </a:pPr>
            <a:r>
              <a:rPr lang="es-ES_tradnl" altLang="ja-JP" sz="2400">
                <a:cs typeface="ＭＳ Ｐゴシック" charset="0"/>
              </a:rPr>
              <a:t>La ofrenda expiatoria tenía que ver con quitar los pecados no intencionales del sacerdote, del pueblo, del líder del pueblo o del miembro del pueblo - 4.</a:t>
            </a:r>
          </a:p>
          <a:p>
            <a:pPr marL="609600" indent="-609600">
              <a:buFont typeface="Arial" charset="0"/>
              <a:buAutoNum type="arabicPeriod" startAt="2"/>
            </a:pPr>
            <a:r>
              <a:rPr lang="es-ES_tradnl" altLang="ja-JP" sz="2400">
                <a:cs typeface="ＭＳ Ｐゴシック" charset="0"/>
              </a:rPr>
              <a:t>Era similar a la ofrenda expiatoria, pero el sacrificio por la culpa requería adicionalmente una reparación de 20% - 5:14 a 6:7 y 7:1-10.</a:t>
            </a:r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Levítico - Ofrendas</a:t>
            </a:r>
            <a:endParaRPr lang="es-ES_tradnl" sz="40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El segundo tema principal de Levítico es el sacerdocio.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La sección de 6:8 a 7:38 da instrucciones para los sacerdotes.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La sección de 8-10 es la narrativa de la ordenación de Aarón y sus hijos, el inicio de su ministerio y la muerte de Nadab y Abiú por ir más allá de su autoridad.</a:t>
            </a:r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Levítico - Sacerdocio</a:t>
            </a:r>
            <a:endParaRPr lang="es-ES_tradnl" sz="40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El tercer tema principal de Levítico es la pureza.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Hay reglas que tienen que ver con pureza y purificación en relación a: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Los animales que se comen o se tocan - 11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El alumbramiento - 12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Las enfermedades </a:t>
            </a:r>
            <a:r>
              <a:rPr lang="es-ES_tradnl" altLang="ja-JP" sz="2000">
                <a:latin typeface="Arial"/>
                <a:cs typeface="ＭＳ Ｐゴシック" charset="0"/>
              </a:rPr>
              <a:t>“</a:t>
            </a:r>
            <a:r>
              <a:rPr lang="es-ES_tradnl" altLang="ja-JP" sz="2000">
                <a:cs typeface="ＭＳ Ｐゴシック" charset="0"/>
              </a:rPr>
              <a:t>cutáneas</a:t>
            </a:r>
            <a:r>
              <a:rPr lang="es-ES_tradnl" altLang="ja-JP" sz="2000">
                <a:latin typeface="Arial"/>
                <a:cs typeface="ＭＳ Ｐゴシック" charset="0"/>
              </a:rPr>
              <a:t>”</a:t>
            </a:r>
            <a:r>
              <a:rPr lang="es-ES_tradnl" altLang="ja-JP" sz="2000">
                <a:cs typeface="ＭＳ Ｐゴシック" charset="0"/>
              </a:rPr>
              <a:t> en las personas, los artículos y las casas - 13-14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Las secreciones corporales - 15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Muchas de estas leyes tenían que ver con higiene y salubridad.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Harrison explica todas las leyes de dieta así, pero Dillard y Longman niegan que todas se puedan explicar de esta forma.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El hecho de que Jesús declaró todas las comidas limpias indica que había otro factor más allá de la salud, pero es difícil determinar exactamente cuál era.</a:t>
            </a:r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ja-JP" sz="4000">
                <a:cs typeface="ＭＳ Ｐゴシック" charset="0"/>
              </a:rPr>
              <a:t>Levítico - Pureza</a:t>
            </a:r>
            <a:endParaRPr lang="es-ES_tradnl" sz="400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Pptssem.thmx</Template>
  <TotalTime>2495</TotalTime>
  <Words>1849</Words>
  <Application>Microsoft Macintosh PowerPoint</Application>
  <PresentationFormat>Presentación en pantalla (4:3)</PresentationFormat>
  <Paragraphs>152</Paragraphs>
  <Slides>19</Slides>
  <Notes>19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Pptssem</vt:lpstr>
      <vt:lpstr>Los libros históricos del AT</vt:lpstr>
      <vt:lpstr>Levítico - Género</vt:lpstr>
      <vt:lpstr>Levítico - Autor</vt:lpstr>
      <vt:lpstr>Levítico - Fecha</vt:lpstr>
      <vt:lpstr>Levítico - Estructura</vt:lpstr>
      <vt:lpstr>Levítico - Ofrendas</vt:lpstr>
      <vt:lpstr>Levítico - Ofrendas</vt:lpstr>
      <vt:lpstr>Levítico - Sacerdocio</vt:lpstr>
      <vt:lpstr>Levítico - Pureza</vt:lpstr>
      <vt:lpstr>Levítico - Día de Expiación</vt:lpstr>
      <vt:lpstr>Levítico - Santidad</vt:lpstr>
      <vt:lpstr>Levítico - Mensaje</vt:lpstr>
      <vt:lpstr>Levítico - Mensaje</vt:lpstr>
      <vt:lpstr>Los libros históricos del AT</vt:lpstr>
      <vt:lpstr>Números - Género</vt:lpstr>
      <vt:lpstr>Números - Autor</vt:lpstr>
      <vt:lpstr>Números - Estructura</vt:lpstr>
      <vt:lpstr>Números - Estructura</vt:lpstr>
      <vt:lpstr>Números - Mensaje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libros históricos del AT</dc:title>
  <dc:creator>Larry Trotter</dc:creator>
  <cp:lastModifiedBy>Carla Gallareta</cp:lastModifiedBy>
  <cp:revision>172</cp:revision>
  <dcterms:created xsi:type="dcterms:W3CDTF">2010-03-10T15:17:18Z</dcterms:created>
  <dcterms:modified xsi:type="dcterms:W3CDTF">2012-10-03T21:19:30Z</dcterms:modified>
</cp:coreProperties>
</file>