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0"/>
  </p:notesMasterIdLst>
  <p:sldIdLst>
    <p:sldId id="257" r:id="rId2"/>
    <p:sldId id="258" r:id="rId3"/>
    <p:sldId id="259" r:id="rId4"/>
    <p:sldId id="260" r:id="rId5"/>
    <p:sldId id="261" r:id="rId6"/>
    <p:sldId id="263" r:id="rId7"/>
    <p:sldId id="274"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8" d="100"/>
          <a:sy n="78" d="100"/>
        </p:scale>
        <p:origin x="-9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0A0E8C1-3E50-8B42-BCA9-425D62BC445B}" type="slidenum">
              <a:rPr lang="es-ES_tradnl"/>
              <a:pPr/>
              <a:t>‹Nr.›</a:t>
            </a:fld>
            <a:endParaRPr lang="es-ES_tradnl"/>
          </a:p>
        </p:txBody>
      </p:sp>
    </p:spTree>
    <p:extLst>
      <p:ext uri="{BB962C8B-B14F-4D97-AF65-F5344CB8AC3E}">
        <p14:creationId xmlns:p14="http://schemas.microsoft.com/office/powerpoint/2010/main" val="35665726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E9701F-F714-7C41-9B5F-3DD3D48610DC}" type="slidenum">
              <a:rPr lang="es-ES_tradnl"/>
              <a:pPr/>
              <a:t>1</a:t>
            </a:fld>
            <a:endParaRPr lang="es-ES_tradnl"/>
          </a:p>
        </p:txBody>
      </p:sp>
      <p:sp>
        <p:nvSpPr>
          <p:cNvPr id="8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08CCA-EBAF-6647-97AA-9E4064D02ABF}" type="slidenum">
              <a:rPr lang="es-ES_tradnl"/>
              <a:pPr/>
              <a:t>10</a:t>
            </a:fld>
            <a:endParaRPr lang="es-ES_tradnl"/>
          </a:p>
        </p:txBody>
      </p:sp>
      <p:sp>
        <p:nvSpPr>
          <p:cNvPr id="6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CDE02-D11B-4940-864B-DA56639E2616}" type="slidenum">
              <a:rPr lang="es-ES_tradnl"/>
              <a:pPr/>
              <a:t>11</a:t>
            </a:fld>
            <a:endParaRPr lang="es-ES_tradnl"/>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321A8E-F356-B048-9D7D-D8863AA92559}" type="slidenum">
              <a:rPr lang="es-ES_tradnl"/>
              <a:pPr/>
              <a:t>12</a:t>
            </a:fld>
            <a:endParaRPr lang="es-ES_tradnl"/>
          </a:p>
        </p:txBody>
      </p:sp>
      <p:sp>
        <p:nvSpPr>
          <p:cNvPr id="65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EFAA1-FD4D-D646-A098-D047A5AFCD59}" type="slidenum">
              <a:rPr lang="es-ES_tradnl"/>
              <a:pPr/>
              <a:t>13</a:t>
            </a:fld>
            <a:endParaRPr lang="es-ES_tradnl"/>
          </a:p>
        </p:txBody>
      </p:sp>
      <p:sp>
        <p:nvSpPr>
          <p:cNvPr id="6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58EC63-62CC-6B42-8C01-0C5956A30AA5}" type="slidenum">
              <a:rPr lang="es-ES_tradnl"/>
              <a:pPr/>
              <a:t>14</a:t>
            </a:fld>
            <a:endParaRPr lang="es-ES_tradnl"/>
          </a:p>
        </p:txBody>
      </p:sp>
      <p:sp>
        <p:nvSpPr>
          <p:cNvPr id="6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C2D72-7F44-6841-8096-E3A58A37E847}" type="slidenum">
              <a:rPr lang="es-ES_tradnl"/>
              <a:pPr/>
              <a:t>15</a:t>
            </a:fld>
            <a:endParaRPr lang="es-ES_tradnl"/>
          </a:p>
        </p:txBody>
      </p:sp>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7EE9B-216C-3D4A-A42F-4C640F0FA929}" type="slidenum">
              <a:rPr lang="es-ES_tradnl"/>
              <a:pPr/>
              <a:t>16</a:t>
            </a:fld>
            <a:endParaRPr lang="es-ES_tradnl"/>
          </a:p>
        </p:txBody>
      </p:sp>
      <p:sp>
        <p:nvSpPr>
          <p:cNvPr id="73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7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BFBB4-192F-494D-94CF-B59D4F1BECBA}" type="slidenum">
              <a:rPr lang="es-ES_tradnl"/>
              <a:pPr/>
              <a:t>17</a:t>
            </a:fld>
            <a:endParaRPr lang="es-ES_tradnl"/>
          </a:p>
        </p:txBody>
      </p:sp>
      <p:sp>
        <p:nvSpPr>
          <p:cNvPr id="75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7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5EAE1-3E54-5247-A8A5-01B05235857E}" type="slidenum">
              <a:rPr lang="es-ES_tradnl"/>
              <a:pPr/>
              <a:t>18</a:t>
            </a:fld>
            <a:endParaRPr lang="es-ES_tradnl"/>
          </a:p>
        </p:txBody>
      </p:sp>
      <p:sp>
        <p:nvSpPr>
          <p:cNvPr id="77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9E1F0-3472-834F-BA5F-184EC4CC5A89}" type="slidenum">
              <a:rPr lang="es-ES_tradnl"/>
              <a:pPr/>
              <a:t>2</a:t>
            </a:fld>
            <a:endParaRPr lang="es-ES_tradnl"/>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CA3CD-9D61-2E41-8A01-0497B1F74107}" type="slidenum">
              <a:rPr lang="es-ES_tradnl"/>
              <a:pPr/>
              <a:t>3</a:t>
            </a:fld>
            <a:endParaRPr lang="es-ES_tradnl"/>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A7BAAE-3C90-7A4A-9358-9FA8C8A51C72}" type="slidenum">
              <a:rPr lang="es-ES_tradnl"/>
              <a:pPr/>
              <a:t>4</a:t>
            </a:fld>
            <a:endParaRPr lang="es-ES_tradnl"/>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CE3E9-103C-6B4A-A10E-41FA50EA0AE4}" type="slidenum">
              <a:rPr lang="es-ES_tradnl"/>
              <a:pPr/>
              <a:t>5</a:t>
            </a:fld>
            <a:endParaRPr lang="es-ES_tradnl"/>
          </a:p>
        </p:txBody>
      </p:sp>
      <p:sp>
        <p:nvSpPr>
          <p:cNvPr id="53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32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0AB5F-399D-FC4D-AE30-D7CC6B89E381}" type="slidenum">
              <a:rPr lang="es-ES_tradnl"/>
              <a:pPr/>
              <a:t>6</a:t>
            </a:fld>
            <a:endParaRPr lang="es-ES_tradnl"/>
          </a:p>
        </p:txBody>
      </p:sp>
      <p:sp>
        <p:nvSpPr>
          <p:cNvPr id="5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D1BB5A-ACDC-7945-9BB4-53E887CC990F}" type="slidenum">
              <a:rPr lang="es-ES_tradnl"/>
              <a:pPr/>
              <a:t>7</a:t>
            </a:fld>
            <a:endParaRPr lang="es-ES_tradnl"/>
          </a:p>
        </p:txBody>
      </p:sp>
      <p:sp>
        <p:nvSpPr>
          <p:cNvPr id="79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BEEE9-1948-A241-B39F-2E0E76AFDFA8}" type="slidenum">
              <a:rPr lang="es-ES_tradnl"/>
              <a:pPr/>
              <a:t>8</a:t>
            </a:fld>
            <a:endParaRPr lang="es-ES_tradnl"/>
          </a:p>
        </p:txBody>
      </p:sp>
      <p:sp>
        <p:nvSpPr>
          <p:cNvPr id="5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3FDCE-1CD8-E047-AF0E-4C5D1732710A}" type="slidenum">
              <a:rPr lang="es-ES_tradnl"/>
              <a:pPr/>
              <a:t>9</a:t>
            </a:fld>
            <a:endParaRPr lang="es-ES_tradnl"/>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4C5A7EF5-5AD0-774F-8466-8EA6EAA9D422}"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D4DE045-304C-3743-84FA-194341BD6D87}"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4517B45-E5BE-A346-AF49-1733D47BF2A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13D3F3BF-4C15-FA42-B584-62BDEACDD16F}"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F34D5-9CC6-014E-910E-3F78ABB14773}"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0EA22F6-A20F-D84C-9890-8ADE287A625E}"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1FCED52E-649E-974A-A15A-88012321C1A1}"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EC55AAE-9608-FB40-B648-FCA69FF34D0C}"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B3460B1-7C7D-EC45-A0C4-927B9D4D3C65}"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04AC10F2-434F-2141-BC4F-B9D1CCCE9FF0}"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8669F372-EBF8-F14F-A39B-662053CCE189}"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1DB9DB5-9FF4-9E4F-B6FD-7416F9B00FBF}"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685800" y="3212976"/>
            <a:ext cx="7772400" cy="3645024"/>
          </a:xfrm>
        </p:spPr>
        <p:txBody>
          <a:bodyPr/>
          <a:lstStyle/>
          <a:p>
            <a:pPr marL="609600" indent="-609600">
              <a:buFont typeface="Arial" charset="0"/>
              <a:buAutoNum type="arabicPeriod"/>
            </a:pPr>
            <a:endParaRPr lang="es-ES_tradnl" altLang="ja-JP" dirty="0">
              <a:cs typeface="ＭＳ Ｐゴシック" charset="0"/>
            </a:endParaRPr>
          </a:p>
          <a:p>
            <a:pPr marL="609600" indent="-609600">
              <a:buFont typeface="Arial" charset="0"/>
              <a:buNone/>
            </a:pPr>
            <a:r>
              <a:rPr lang="es-ES_tradnl" altLang="ja-JP" dirty="0">
                <a:cs typeface="ＭＳ Ｐゴシック" charset="0"/>
              </a:rPr>
              <a:t>Introducción General:</a:t>
            </a:r>
          </a:p>
          <a:p>
            <a:pPr marL="990600" lvl="1" indent="-533400">
              <a:buFont typeface="Wingdings" charset="0"/>
              <a:buChar char="ü"/>
            </a:pPr>
            <a:r>
              <a:rPr lang="es-ES_tradnl" altLang="ja-JP" dirty="0">
                <a:cs typeface="ＭＳ Ｐゴシック" charset="0"/>
              </a:rPr>
              <a:t>El texto del AT </a:t>
            </a:r>
          </a:p>
          <a:p>
            <a:pPr marL="990600" lvl="1" indent="-533400">
              <a:buFont typeface="Wingdings" charset="0"/>
              <a:buChar char="ü"/>
            </a:pPr>
            <a:r>
              <a:rPr lang="es-ES_tradnl" altLang="ja-JP" dirty="0">
                <a:cs typeface="ＭＳ Ｐゴシック" charset="0"/>
              </a:rPr>
              <a:t>La crítica textual del AT</a:t>
            </a:r>
          </a:p>
          <a:p>
            <a:pPr marL="990600" lvl="1" indent="-533400">
              <a:buFont typeface="Wingdings" charset="0"/>
              <a:buChar char="ü"/>
            </a:pPr>
            <a:r>
              <a:rPr lang="es-ES_tradnl" altLang="ja-JP" dirty="0">
                <a:cs typeface="ＭＳ Ｐゴシック" charset="0"/>
              </a:rPr>
              <a:t>El canon del AT</a:t>
            </a:r>
          </a:p>
          <a:p>
            <a:pPr marL="990600" lvl="1" indent="-533400">
              <a:buFontTx/>
              <a:buNone/>
            </a:pPr>
            <a:r>
              <a:rPr lang="es-ES_tradnl" altLang="ja-JP" dirty="0">
                <a:cs typeface="ＭＳ Ｐゴシック" charset="0"/>
              </a:rPr>
              <a:t>	La historia del AT</a:t>
            </a:r>
          </a:p>
          <a:p>
            <a:pPr marL="990600" lvl="1" indent="-533400">
              <a:buFontTx/>
              <a:buNone/>
            </a:pPr>
            <a:r>
              <a:rPr lang="es-ES_tradnl" altLang="ja-JP" dirty="0">
                <a:cs typeface="ＭＳ Ｐゴシック" charset="0"/>
              </a:rPr>
              <a:t>	La crítica literaria (alta) del AT</a:t>
            </a:r>
          </a:p>
          <a:p>
            <a:pPr marL="990600" lvl="1" indent="-533400">
              <a:buFontTx/>
              <a:buNone/>
            </a:pPr>
            <a:r>
              <a:rPr lang="es-ES_tradnl" altLang="ja-JP" dirty="0">
                <a:cs typeface="ＭＳ Ｐゴシック" charset="0"/>
              </a:rPr>
              <a:t>	La arqueología del AT</a:t>
            </a:r>
            <a:endParaRPr lang="es-ES_tradnl" dirty="0"/>
          </a:p>
        </p:txBody>
      </p:sp>
      <p:sp>
        <p:nvSpPr>
          <p:cNvPr id="1026" name="Rectangle 2"/>
          <p:cNvSpPr>
            <a:spLocks noGrp="1" noChangeArrowheads="1"/>
          </p:cNvSpPr>
          <p:nvPr>
            <p:ph type="ctrTitle"/>
          </p:nvPr>
        </p:nvSpPr>
        <p:spPr>
          <a:xfrm>
            <a:off x="683568" y="2446784"/>
            <a:ext cx="7772400" cy="838200"/>
          </a:xfrm>
        </p:spPr>
        <p:txBody>
          <a:bodyPr/>
          <a:lstStyle/>
          <a:p>
            <a:r>
              <a:rPr lang="es-ES_tradnl" sz="5000" dirty="0">
                <a:latin typeface="AveriaSerif-Bold"/>
                <a:cs typeface="AveriaSerif-Bold"/>
              </a:rPr>
              <a:t>Los libros hist</a:t>
            </a:r>
            <a:r>
              <a:rPr lang="es-ES_tradnl" altLang="ja-JP" sz="5000" dirty="0">
                <a:latin typeface="AveriaSerif-Bold"/>
                <a:cs typeface="AveriaSerif-Bold"/>
              </a:rPr>
              <a:t>óricos del AT</a:t>
            </a:r>
            <a:endParaRPr lang="es-ES_tradnl" sz="5000" dirty="0">
              <a:latin typeface="AveriaSerif-Bold"/>
              <a:cs typeface="AveriaSerif-Bold"/>
            </a:endParaRPr>
          </a:p>
        </p:txBody>
      </p:sp>
      <p:pic>
        <p:nvPicPr>
          <p:cNvPr id="6" name="Imagen 5"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normAutofit fontScale="92500" lnSpcReduction="10000"/>
          </a:bodyPr>
          <a:lstStyle/>
          <a:p>
            <a:pPr marL="609600" indent="-609600">
              <a:buFont typeface="Arial" charset="0"/>
              <a:buAutoNum type="arabicPeriod"/>
            </a:pPr>
            <a:r>
              <a:rPr lang="es-ES_tradnl" altLang="ja-JP" sz="2800">
                <a:cs typeface="ＭＳ Ｐゴシック" charset="0"/>
              </a:rPr>
              <a:t>Postulaba cuatro fuentes:</a:t>
            </a:r>
          </a:p>
          <a:p>
            <a:pPr marL="990600" lvl="1" indent="-533400">
              <a:buFont typeface="Times" charset="0"/>
              <a:buChar char="•"/>
            </a:pPr>
            <a:r>
              <a:rPr lang="es-ES_tradnl" altLang="ja-JP" sz="2400">
                <a:cs typeface="ＭＳ Ｐゴシック" charset="0"/>
              </a:rPr>
              <a:t>J (Jehovista) del siglo IX</a:t>
            </a:r>
          </a:p>
          <a:p>
            <a:pPr marL="990600" lvl="1" indent="-533400">
              <a:buFont typeface="Times" charset="0"/>
              <a:buChar char="•"/>
            </a:pPr>
            <a:r>
              <a:rPr lang="es-ES_tradnl" altLang="ja-JP" sz="2400">
                <a:cs typeface="ＭＳ Ｐゴシック" charset="0"/>
              </a:rPr>
              <a:t>E (Elohista) del siglo XIII</a:t>
            </a:r>
          </a:p>
          <a:p>
            <a:pPr marL="990600" lvl="1" indent="-533400">
              <a:buFont typeface="Times" charset="0"/>
              <a:buChar char="•"/>
            </a:pPr>
            <a:r>
              <a:rPr lang="es-ES_tradnl" altLang="ja-JP" sz="2400">
                <a:cs typeface="ＭＳ Ｐゴシック" charset="0"/>
              </a:rPr>
              <a:t>D (Deuteronomista) del tiempo del Rey Josías (640-609)</a:t>
            </a:r>
          </a:p>
          <a:p>
            <a:pPr marL="990600" lvl="1" indent="-533400">
              <a:buFont typeface="Times" charset="0"/>
              <a:buChar char="•"/>
            </a:pPr>
            <a:r>
              <a:rPr lang="es-ES_tradnl" altLang="ja-JP" sz="2400">
                <a:cs typeface="ＭＳ Ｐゴシック" charset="0"/>
              </a:rPr>
              <a:t>P (Priestly, sacerdotal) del siglo V</a:t>
            </a:r>
          </a:p>
          <a:p>
            <a:pPr marL="609600" indent="-609600">
              <a:buFont typeface="Arial" charset="0"/>
              <a:buAutoNum type="arabicPeriod"/>
            </a:pPr>
            <a:r>
              <a:rPr lang="es-ES_tradnl" altLang="ja-JP" sz="2800">
                <a:cs typeface="ＭＳ Ｐゴシック" charset="0"/>
              </a:rPr>
              <a:t>La cronología propuesta fue:</a:t>
            </a:r>
          </a:p>
          <a:p>
            <a:pPr marL="990600" lvl="1" indent="-533400">
              <a:buFont typeface="Arial" charset="0"/>
              <a:buChar char="•"/>
            </a:pPr>
            <a:r>
              <a:rPr lang="es-ES_tradnl" altLang="ja-JP" sz="2400">
                <a:cs typeface="ＭＳ Ｐゴシック" charset="0"/>
              </a:rPr>
              <a:t>El autor jehovista utilizó documentos J y E.</a:t>
            </a:r>
          </a:p>
          <a:p>
            <a:pPr marL="990600" lvl="1" indent="-533400">
              <a:buFont typeface="Arial" charset="0"/>
              <a:buChar char="•"/>
            </a:pPr>
            <a:r>
              <a:rPr lang="es-ES_tradnl" altLang="ja-JP" sz="2400">
                <a:cs typeface="ＭＳ Ｐゴシック" charset="0"/>
              </a:rPr>
              <a:t>En el tiempo de Josías, se agregaron elementos  de D.</a:t>
            </a:r>
          </a:p>
          <a:p>
            <a:pPr marL="990600" lvl="1" indent="-533400">
              <a:buFont typeface="Arial" charset="0"/>
              <a:buChar char="•"/>
            </a:pPr>
            <a:r>
              <a:rPr lang="es-ES_tradnl" altLang="ja-JP" sz="2400">
                <a:cs typeface="ＭＳ Ｐゴシック" charset="0"/>
              </a:rPr>
              <a:t>Después de Ezequiel, se agregaron elementos P, y Esdras incluyó los demás elementos P.</a:t>
            </a:r>
          </a:p>
          <a:p>
            <a:pPr marL="990600" lvl="1" indent="-533400">
              <a:buFont typeface="Arial" charset="0"/>
              <a:buChar char="•"/>
            </a:pPr>
            <a:r>
              <a:rPr lang="es-ES_tradnl" altLang="ja-JP" sz="2400">
                <a:cs typeface="ＭＳ Ｐゴシック" charset="0"/>
              </a:rPr>
              <a:t>El Pentateuco tomó su forma actual alrededor de 200 a.C.</a:t>
            </a:r>
          </a:p>
        </p:txBody>
      </p:sp>
      <p:sp>
        <p:nvSpPr>
          <p:cNvPr id="60418"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normAutofit fontScale="92500" lnSpcReduction="20000"/>
          </a:bodyPr>
          <a:lstStyle/>
          <a:p>
            <a:pPr marL="609600" indent="-609600">
              <a:buFont typeface="Arial" charset="0"/>
              <a:buAutoNum type="arabicPeriod" startAt="3"/>
            </a:pPr>
            <a:r>
              <a:rPr lang="es-ES_tradnl" altLang="ja-JP" sz="2800">
                <a:cs typeface="ＭＳ Ｐゴシック" charset="0"/>
              </a:rPr>
              <a:t>Esta hipótesis dominó los estudios del AT en Alemania y el continente y después en Inglaterra y los Estados Unidos.</a:t>
            </a:r>
          </a:p>
          <a:p>
            <a:pPr marL="990600" lvl="1" indent="-533400">
              <a:buFont typeface="Times" charset="0"/>
              <a:buChar char="•"/>
            </a:pPr>
            <a:r>
              <a:rPr lang="es-ES_tradnl" altLang="ja-JP" sz="2400">
                <a:cs typeface="ＭＳ Ｐゴシック" charset="0"/>
              </a:rPr>
              <a:t>Los seguidores publicaron libros confiados en lo impregnable de la hipótesis.</a:t>
            </a:r>
          </a:p>
          <a:p>
            <a:pPr marL="990600" lvl="1" indent="-533400">
              <a:buFont typeface="Times" charset="0"/>
              <a:buChar char="•"/>
            </a:pPr>
            <a:r>
              <a:rPr lang="es-ES_tradnl" altLang="ja-JP" sz="2400">
                <a:cs typeface="ＭＳ Ｐゴシック" charset="0"/>
              </a:rPr>
              <a:t>Los eruditos que se atrevían a criticar la hipótesis eran ignorados o despreciados.</a:t>
            </a:r>
          </a:p>
          <a:p>
            <a:pPr marL="609600" indent="-609600">
              <a:buFont typeface="Arial" charset="0"/>
              <a:buAutoNum type="arabicPeriod" startAt="4"/>
            </a:pPr>
            <a:r>
              <a:rPr lang="es-ES_tradnl" altLang="ja-JP" sz="2800">
                <a:cs typeface="ＭＳ Ｐゴシック" charset="0"/>
              </a:rPr>
              <a:t>Una explicación de la popularidad de la hipótesis fue su apropiación del espíritu de la edad: la evolución como el principio capaz de explicar todo.</a:t>
            </a:r>
          </a:p>
          <a:p>
            <a:pPr marL="990600" lvl="1" indent="-533400">
              <a:buFont typeface="Arial" charset="0"/>
              <a:buChar char="•"/>
            </a:pPr>
            <a:r>
              <a:rPr lang="es-ES_tradnl" altLang="ja-JP" sz="2400">
                <a:cs typeface="ＭＳ Ｐゴシック" charset="0"/>
              </a:rPr>
              <a:t>Wellhausen aplicó principios hegelianos no solo a la evolución del Pentateuco sino también a la religión hebrea.</a:t>
            </a:r>
          </a:p>
        </p:txBody>
      </p:sp>
      <p:sp>
        <p:nvSpPr>
          <p:cNvPr id="62466"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normAutofit lnSpcReduction="10000"/>
          </a:bodyPr>
          <a:lstStyle/>
          <a:p>
            <a:pPr marL="609600" indent="-609600">
              <a:buFont typeface="Arial" charset="0"/>
              <a:buAutoNum type="arabicPeriod" startAt="5"/>
            </a:pPr>
            <a:r>
              <a:rPr lang="es-ES_tradnl" altLang="ja-JP" sz="2800">
                <a:cs typeface="ＭＳ Ｐゴシック" charset="0"/>
              </a:rPr>
              <a:t>Según Wellhausen, el judaísmo era la síntesis que resultó de la dialéctica de la fe pre-profética (tesis) y la fe profética (antítesis).</a:t>
            </a:r>
          </a:p>
          <a:p>
            <a:pPr marL="609600" indent="-609600">
              <a:buFont typeface="Arial" charset="0"/>
              <a:buAutoNum type="arabicPeriod" startAt="5"/>
            </a:pPr>
            <a:r>
              <a:rPr lang="es-ES_tradnl" altLang="ja-JP" sz="2800">
                <a:cs typeface="ＭＳ Ｐゴシック" charset="0"/>
              </a:rPr>
              <a:t>Propuso que el judaísmo progresó así:</a:t>
            </a:r>
          </a:p>
          <a:p>
            <a:pPr marL="990600" lvl="1" indent="-533400">
              <a:buFont typeface="Arial" charset="0"/>
              <a:buChar char="•"/>
            </a:pPr>
            <a:r>
              <a:rPr lang="es-ES_tradnl" altLang="ja-JP" sz="2400">
                <a:cs typeface="ＭＳ Ｐゴシック" charset="0"/>
              </a:rPr>
              <a:t>Animismo, adoración de ancestros, politeísmo, etc. (patriarcas)</a:t>
            </a:r>
          </a:p>
          <a:p>
            <a:pPr marL="990600" lvl="1" indent="-533400">
              <a:buFont typeface="Arial" charset="0"/>
              <a:buChar char="•"/>
            </a:pPr>
            <a:r>
              <a:rPr lang="es-ES_tradnl" altLang="ja-JP" sz="2400">
                <a:cs typeface="ＭＳ Ｐゴシック" charset="0"/>
              </a:rPr>
              <a:t>Monolatría (adoración de uno de muchos dioses, gracias al trabajo de los profetas)</a:t>
            </a:r>
          </a:p>
          <a:p>
            <a:pPr marL="990600" lvl="1" indent="-533400">
              <a:buFont typeface="Arial" charset="0"/>
              <a:buChar char="•"/>
            </a:pPr>
            <a:r>
              <a:rPr lang="es-ES_tradnl" altLang="ja-JP" sz="2400">
                <a:cs typeface="ＭＳ Ｐゴシック" charset="0"/>
              </a:rPr>
              <a:t>Henoteísmo (creencia en un dios sin negar la existencia de otros)</a:t>
            </a:r>
          </a:p>
          <a:p>
            <a:pPr marL="990600" lvl="1" indent="-533400">
              <a:buFont typeface="Arial" charset="0"/>
              <a:buChar char="•"/>
            </a:pPr>
            <a:r>
              <a:rPr lang="es-ES_tradnl" altLang="ja-JP" sz="2400">
                <a:cs typeface="ＭＳ Ｐゴシック" charset="0"/>
              </a:rPr>
              <a:t>Monoteísmo (después del exilio)</a:t>
            </a:r>
          </a:p>
        </p:txBody>
      </p:sp>
      <p:sp>
        <p:nvSpPr>
          <p:cNvPr id="64514"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normAutofit fontScale="92500" lnSpcReduction="10000"/>
          </a:bodyPr>
          <a:lstStyle/>
          <a:p>
            <a:pPr marL="609600" indent="-609600">
              <a:buFont typeface="Arial" charset="0"/>
              <a:buAutoNum type="arabicPeriod" startAt="7"/>
            </a:pPr>
            <a:r>
              <a:rPr lang="es-ES_tradnl" altLang="ja-JP" sz="2800">
                <a:cs typeface="ＭＳ Ｐゴシック" charset="0"/>
              </a:rPr>
              <a:t>La hipótesis dominó el campo hasta mediados del siglo XX con resultados devastadores.</a:t>
            </a:r>
          </a:p>
          <a:p>
            <a:pPr marL="990600" lvl="1" indent="-533400">
              <a:buFont typeface="Arial" charset="0"/>
              <a:buChar char="•"/>
            </a:pPr>
            <a:r>
              <a:rPr lang="es-ES_tradnl" altLang="ja-JP" sz="2400">
                <a:cs typeface="ＭＳ Ｐゴシック" charset="0"/>
              </a:rPr>
              <a:t>Wellhausen mismo aparentemente se alarmó por los usos que otros hacían de la hipótesis y admitió que el racionalismo de sus días anteriores había destrozado su fe personal.</a:t>
            </a:r>
          </a:p>
          <a:p>
            <a:pPr marL="990600" lvl="1" indent="-533400">
              <a:buFont typeface="Arial" charset="0"/>
              <a:buChar char="•"/>
            </a:pPr>
            <a:r>
              <a:rPr lang="es-ES_tradnl" altLang="ja-JP" sz="2400">
                <a:cs typeface="ＭＳ Ｐゴシック" charset="0"/>
              </a:rPr>
              <a:t>Los seminarios que enseñaban la hipótesis solían producir pastores incapaces de predicar el AT como palabra de Dios.</a:t>
            </a:r>
          </a:p>
          <a:p>
            <a:pPr marL="990600" lvl="1" indent="-533400">
              <a:buFont typeface="Arial" charset="0"/>
              <a:buChar char="•"/>
            </a:pPr>
            <a:r>
              <a:rPr lang="es-ES_tradnl" altLang="ja-JP" sz="2400">
                <a:cs typeface="ＭＳ Ｐゴシック" charset="0"/>
              </a:rPr>
              <a:t>Las denominaciones protestantes históricas empezaron a perder millones de miembros, y las denominaciones evangélicas se separaron de los liberales, formando sus propios seminarios y universidades.</a:t>
            </a:r>
          </a:p>
        </p:txBody>
      </p:sp>
      <p:sp>
        <p:nvSpPr>
          <p:cNvPr id="66562"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p:txBody>
          <a:bodyPr>
            <a:normAutofit lnSpcReduction="10000"/>
          </a:bodyPr>
          <a:lstStyle/>
          <a:p>
            <a:pPr marL="609600" indent="-609600">
              <a:buFont typeface="Arial" charset="0"/>
              <a:buAutoNum type="arabicPeriod" startAt="8"/>
            </a:pPr>
            <a:r>
              <a:rPr lang="es-ES_tradnl" altLang="ja-JP" sz="2800">
                <a:cs typeface="ＭＳ Ｐゴシック" charset="0"/>
              </a:rPr>
              <a:t>En la segunda mitad del siglo XX, la hipótesis perdió su popularidad.</a:t>
            </a:r>
          </a:p>
          <a:p>
            <a:pPr marL="990600" lvl="1" indent="-533400">
              <a:buFont typeface="Arial" charset="0"/>
              <a:buChar char="•"/>
            </a:pPr>
            <a:r>
              <a:rPr lang="es-ES_tradnl" altLang="ja-JP" sz="2400">
                <a:cs typeface="ＭＳ Ｐゴシック" charset="0"/>
              </a:rPr>
              <a:t>Los seguidores no estaban de acuerdo sobre cuáles secciones pertenecían a cuáles fuentes, y el resultado era caótico y atomista.</a:t>
            </a:r>
          </a:p>
          <a:p>
            <a:pPr marL="990600" lvl="1" indent="-533400">
              <a:buFont typeface="Arial" charset="0"/>
              <a:buChar char="•"/>
            </a:pPr>
            <a:r>
              <a:rPr lang="es-ES_tradnl" altLang="ja-JP" sz="2400">
                <a:cs typeface="ＭＳ Ｐゴシック" charset="0"/>
              </a:rPr>
              <a:t>Algunos eruditos liberales cuestionaron las presuposiciones y las metodologías de la hipótesis.</a:t>
            </a:r>
          </a:p>
          <a:p>
            <a:pPr marL="990600" lvl="1" indent="-533400">
              <a:buFont typeface="Arial" charset="0"/>
              <a:buChar char="•"/>
            </a:pPr>
            <a:r>
              <a:rPr lang="es-ES_tradnl" altLang="ja-JP" sz="2400">
                <a:cs typeface="ＭＳ Ｐゴシック" charset="0"/>
              </a:rPr>
              <a:t>En las iglesias liberales hubo una reacción contra el liberalismo dogmático y una recuperación parcial de respeto por la Biblia en la neo-ortodoxia.</a:t>
            </a:r>
          </a:p>
          <a:p>
            <a:pPr marL="990600" lvl="1" indent="-533400">
              <a:buFont typeface="Arial" charset="0"/>
              <a:buChar char="•"/>
            </a:pPr>
            <a:r>
              <a:rPr lang="es-ES_tradnl" altLang="ja-JP" sz="2400">
                <a:cs typeface="ＭＳ Ｐゴシック" charset="0"/>
              </a:rPr>
              <a:t>Los eruditos evangélicos en los EEUU produjeron defensas de la autoría de Moisés del Pentateuco.</a:t>
            </a:r>
          </a:p>
        </p:txBody>
      </p:sp>
      <p:sp>
        <p:nvSpPr>
          <p:cNvPr id="68610"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p:txBody>
          <a:bodyPr>
            <a:normAutofit lnSpcReduction="10000"/>
          </a:bodyPr>
          <a:lstStyle/>
          <a:p>
            <a:pPr marL="990600" lvl="1" indent="-533400">
              <a:buFont typeface="Arial" charset="0"/>
              <a:buChar char="•"/>
            </a:pPr>
            <a:r>
              <a:rPr lang="es-ES_tradnl" altLang="ja-JP" sz="2400">
                <a:cs typeface="ＭＳ Ｐゴシック" charset="0"/>
              </a:rPr>
              <a:t>Hubo una reevaluación de la fecha de Deuteronomio.</a:t>
            </a:r>
          </a:p>
          <a:p>
            <a:pPr marL="990600" lvl="1" indent="-533400">
              <a:buFont typeface="Arial" charset="0"/>
              <a:buChar char="•"/>
            </a:pPr>
            <a:r>
              <a:rPr lang="es-ES_tradnl" altLang="ja-JP" sz="2400">
                <a:cs typeface="ＭＳ Ｐゴシック" charset="0"/>
              </a:rPr>
              <a:t>Algunos antropólogos empezaron a cuestionar la simplicidad del esquema evolucionista para explicar fenómenos complicados.</a:t>
            </a:r>
          </a:p>
          <a:p>
            <a:pPr marL="990600" lvl="1" indent="-533400">
              <a:buFont typeface="Arial" charset="0"/>
              <a:buChar char="•"/>
            </a:pPr>
            <a:r>
              <a:rPr lang="es-ES_tradnl" altLang="ja-JP" sz="2400">
                <a:cs typeface="ＭＳ Ｐゴシック" charset="0"/>
              </a:rPr>
              <a:t>La arqueología ha demostrado la falsedad de ciertos aspectos de la hipótesis y confirmado algunos de los datos históricos de AT.</a:t>
            </a:r>
          </a:p>
          <a:p>
            <a:pPr marL="990600" lvl="1" indent="-533400">
              <a:buFont typeface="Arial" charset="0"/>
              <a:buChar char="•"/>
            </a:pPr>
            <a:r>
              <a:rPr lang="es-ES_tradnl" altLang="ja-JP" sz="2400">
                <a:cs typeface="ＭＳ Ｐゴシック" charset="0"/>
              </a:rPr>
              <a:t>Hoy en día, hay una multiplicidad de teorías sobre la formación del AT, pero en general la tendencia ha sido regresar hacia posturas más tradicionales (igual como en los estudios de los evangelios).</a:t>
            </a:r>
          </a:p>
        </p:txBody>
      </p:sp>
      <p:sp>
        <p:nvSpPr>
          <p:cNvPr id="70658" name="Rectangle 2"/>
          <p:cNvSpPr>
            <a:spLocks noGrp="1" noChangeArrowheads="1"/>
          </p:cNvSpPr>
          <p:nvPr>
            <p:ph type="title"/>
          </p:nvPr>
        </p:nvSpPr>
        <p:spPr/>
        <p:txBody>
          <a:bodyPr/>
          <a:lstStyle/>
          <a:p>
            <a:r>
              <a:rPr lang="es-ES_tradnl" sz="4000"/>
              <a:t>La hip</a:t>
            </a:r>
            <a:r>
              <a:rPr lang="es-ES_tradnl" altLang="ja-JP" sz="4000">
                <a:latin typeface="Arial"/>
                <a:cs typeface="ＭＳ Ｐゴシック" charset="0"/>
              </a:rPr>
              <a:t>ótesis </a:t>
            </a:r>
            <a:r>
              <a:rPr lang="es-ES_tradnl" altLang="ja-JP" sz="4000">
                <a:cs typeface="ＭＳ Ｐゴシック" charset="0"/>
              </a:rPr>
              <a:t>Graf-Wellhausen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p:txBody>
          <a:bodyPr>
            <a:normAutofit fontScale="92500" lnSpcReduction="20000"/>
          </a:bodyPr>
          <a:lstStyle/>
          <a:p>
            <a:pPr marL="609600" indent="-609600">
              <a:buFont typeface="Arial" charset="0"/>
              <a:buAutoNum type="arabicPeriod"/>
            </a:pPr>
            <a:r>
              <a:rPr lang="es-ES_tradnl" altLang="ja-JP" sz="2800">
                <a:cs typeface="ＭＳ Ｐゴシック" charset="0"/>
              </a:rPr>
              <a:t>La arqueología en el medio oriente empezó en serio al finales del siglo XIX y maduró después de la Primera Guerra Mundial con el trabajo de los arqueólogos norteamericanos, sobre todo W. F. Albright.</a:t>
            </a:r>
          </a:p>
          <a:p>
            <a:pPr marL="609600" indent="-609600">
              <a:buFont typeface="Arial" charset="0"/>
              <a:buAutoNum type="arabicPeriod"/>
            </a:pPr>
            <a:r>
              <a:rPr lang="es-ES_tradnl" altLang="ja-JP" sz="2800">
                <a:cs typeface="ＭＳ Ｐゴシック" charset="0"/>
              </a:rPr>
              <a:t>El trabajo de Albright rindió obsoletos todos los libros publicados antes de 1940 sobre la historia y la arqueología del AT.</a:t>
            </a:r>
          </a:p>
          <a:p>
            <a:pPr marL="609600" indent="-609600">
              <a:buFont typeface="Arial" charset="0"/>
              <a:buAutoNum type="arabicPeriod"/>
            </a:pPr>
            <a:r>
              <a:rPr lang="es-ES_tradnl" altLang="ja-JP" sz="2800">
                <a:cs typeface="ＭＳ Ｐゴシック" charset="0"/>
              </a:rPr>
              <a:t>El campo de la arqueología es vasto y complicado, pero en general lo que contribuye es mucha información sobre el </a:t>
            </a:r>
            <a:r>
              <a:rPr lang="es-ES_tradnl" altLang="ja-JP" sz="2800" i="1">
                <a:cs typeface="ＭＳ Ｐゴシック" charset="0"/>
              </a:rPr>
              <a:t>Sitz im Leben</a:t>
            </a:r>
            <a:r>
              <a:rPr lang="es-ES_tradnl" altLang="ja-JP" sz="2800">
                <a:cs typeface="ＭＳ Ｐゴシック" charset="0"/>
              </a:rPr>
              <a:t> (situación de vida) de los pueblos del medio oriente.</a:t>
            </a:r>
          </a:p>
        </p:txBody>
      </p:sp>
      <p:sp>
        <p:nvSpPr>
          <p:cNvPr id="72706" name="Rectangle 2"/>
          <p:cNvSpPr>
            <a:spLocks noGrp="1" noChangeArrowheads="1"/>
          </p:cNvSpPr>
          <p:nvPr>
            <p:ph type="title"/>
          </p:nvPr>
        </p:nvSpPr>
        <p:spPr/>
        <p:txBody>
          <a:bodyPr/>
          <a:lstStyle/>
          <a:p>
            <a:r>
              <a:rPr lang="es-ES_tradnl" sz="4000"/>
              <a:t>La arqueolog</a:t>
            </a:r>
            <a:r>
              <a:rPr lang="es-ES_tradnl" altLang="ja-JP" sz="4000">
                <a:latin typeface="Arial"/>
                <a:cs typeface="ＭＳ Ｐゴシック" charset="0"/>
              </a:rPr>
              <a:t>ía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p:txBody>
          <a:bodyPr>
            <a:normAutofit fontScale="92500" lnSpcReduction="20000"/>
          </a:bodyPr>
          <a:lstStyle/>
          <a:p>
            <a:pPr marL="609600" indent="-609600">
              <a:buFont typeface="Arial" charset="0"/>
              <a:buAutoNum type="arabicPeriod" startAt="4"/>
            </a:pPr>
            <a:r>
              <a:rPr lang="es-ES_tradnl" altLang="ja-JP" sz="2800">
                <a:cs typeface="ＭＳ Ｐゴシック" charset="0"/>
              </a:rPr>
              <a:t>Así que, la arqueología puede funcionar como un control externo para los esquemas especulativos basados sobre evidencia interna y presuposiciones.</a:t>
            </a:r>
          </a:p>
          <a:p>
            <a:pPr marL="609600" indent="-609600">
              <a:buFont typeface="Arial" charset="0"/>
              <a:buAutoNum type="arabicPeriod" startAt="4"/>
            </a:pPr>
            <a:r>
              <a:rPr lang="es-ES_tradnl" altLang="ja-JP" sz="2800">
                <a:cs typeface="ＭＳ Ｐゴシック" charset="0"/>
              </a:rPr>
              <a:t>Los datos de la arqueología no son neutrales y tienen que ser interpretados.</a:t>
            </a:r>
          </a:p>
          <a:p>
            <a:pPr marL="609600" indent="-609600">
              <a:buFont typeface="Arial" charset="0"/>
              <a:buAutoNum type="arabicPeriod" startAt="4"/>
            </a:pPr>
            <a:r>
              <a:rPr lang="es-ES_tradnl" altLang="ja-JP" sz="2800">
                <a:cs typeface="ＭＳ Ｐゴシック" charset="0"/>
              </a:rPr>
              <a:t>Por lo tanto, son sujetos a manipulaciones de acuerdo a las presuposiciones de los investigadores.</a:t>
            </a:r>
          </a:p>
          <a:p>
            <a:pPr marL="609600" indent="-609600">
              <a:buFont typeface="Arial" charset="0"/>
              <a:buAutoNum type="arabicPeriod" startAt="4"/>
            </a:pPr>
            <a:r>
              <a:rPr lang="es-ES_tradnl" altLang="ja-JP" sz="2800">
                <a:cs typeface="ＭＳ Ｐゴシック" charset="0"/>
              </a:rPr>
              <a:t>Su función normalmente no es comprobar que un evento en particular haya sucedido sino iluminar el trasfondo histórico de los eventos del AT.</a:t>
            </a:r>
          </a:p>
        </p:txBody>
      </p:sp>
      <p:sp>
        <p:nvSpPr>
          <p:cNvPr id="74754" name="Rectangle 2"/>
          <p:cNvSpPr>
            <a:spLocks noGrp="1" noChangeArrowheads="1"/>
          </p:cNvSpPr>
          <p:nvPr>
            <p:ph type="title"/>
          </p:nvPr>
        </p:nvSpPr>
        <p:spPr/>
        <p:txBody>
          <a:bodyPr/>
          <a:lstStyle/>
          <a:p>
            <a:r>
              <a:rPr lang="es-ES_tradnl" sz="4000"/>
              <a:t>La arqueolog</a:t>
            </a:r>
            <a:r>
              <a:rPr lang="es-ES_tradnl" altLang="ja-JP" sz="4000">
                <a:latin typeface="Arial"/>
                <a:cs typeface="ＭＳ Ｐゴシック" charset="0"/>
              </a:rPr>
              <a:t>ía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pPr marL="609600" indent="-609600">
              <a:buFont typeface="Arial" charset="0"/>
              <a:buNone/>
            </a:pPr>
            <a:r>
              <a:rPr lang="es-ES_tradnl" altLang="ja-JP" sz="2800">
                <a:cs typeface="ＭＳ Ｐゴシック" charset="0"/>
              </a:rPr>
              <a:t>8.	Al mismo tiempo, a veces confirma ciertos detalles del AT como el papel histórico de los hititas y la alfabetización de los pueblos semíticos en el segundo milenio antes de Cristo.</a:t>
            </a:r>
          </a:p>
        </p:txBody>
      </p:sp>
      <p:sp>
        <p:nvSpPr>
          <p:cNvPr id="76802" name="Rectangle 2"/>
          <p:cNvSpPr>
            <a:spLocks noGrp="1" noChangeArrowheads="1"/>
          </p:cNvSpPr>
          <p:nvPr>
            <p:ph type="title"/>
          </p:nvPr>
        </p:nvSpPr>
        <p:spPr/>
        <p:txBody>
          <a:bodyPr/>
          <a:lstStyle/>
          <a:p>
            <a:r>
              <a:rPr lang="es-ES_tradnl" sz="4000"/>
              <a:t>La arqueolog</a:t>
            </a:r>
            <a:r>
              <a:rPr lang="es-ES_tradnl" altLang="ja-JP" sz="4000">
                <a:latin typeface="Arial"/>
                <a:cs typeface="ＭＳ Ｐゴシック" charset="0"/>
              </a:rPr>
              <a:t>ía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marL="609600" indent="-609600">
              <a:buFont typeface="Arial" charset="0"/>
              <a:buNone/>
            </a:pPr>
            <a:r>
              <a:rPr lang="es-ES_tradnl" altLang="ja-JP">
                <a:latin typeface="Arial"/>
                <a:cs typeface="ＭＳ Ｐゴシック" charset="0"/>
              </a:rPr>
              <a:t>¿Qué es la historia del AT?</a:t>
            </a:r>
          </a:p>
          <a:p>
            <a:pPr marL="609600" indent="-609600">
              <a:buFont typeface="Arial" charset="0"/>
              <a:buNone/>
            </a:pPr>
            <a:r>
              <a:rPr lang="es-ES_tradnl" altLang="ja-JP">
                <a:cs typeface="ＭＳ Ｐゴシック" charset="0"/>
              </a:rPr>
              <a:t>Según Dillard y Longman:</a:t>
            </a:r>
          </a:p>
          <a:p>
            <a:pPr marL="609600" indent="-609600">
              <a:buFont typeface="Arial" charset="0"/>
              <a:buNone/>
            </a:pPr>
            <a:r>
              <a:rPr lang="es-ES_tradnl" altLang="ja-JP">
                <a:cs typeface="ＭＳ Ｐゴシック" charset="0"/>
              </a:rPr>
              <a:t>	</a:t>
            </a:r>
            <a:r>
              <a:rPr lang="es-ES_tradnl" altLang="ja-JP">
                <a:latin typeface="Arial"/>
                <a:cs typeface="ＭＳ Ｐゴシック" charset="0"/>
              </a:rPr>
              <a:t>“</a:t>
            </a:r>
            <a:r>
              <a:rPr lang="es-ES_tradnl" altLang="ja-JP">
                <a:cs typeface="ＭＳ Ｐゴシック" charset="0"/>
              </a:rPr>
              <a:t>Así que, la historia bíblica no es un registro objetivo de eventos meramente humanos.  Es un relato apasionado de los hechos de Dios en la historia mientras obraba en el mundo para salvar a su pueblo.  Por lo tanto, es historia </a:t>
            </a:r>
            <a:r>
              <a:rPr lang="es-ES_tradnl" altLang="ja-JP">
                <a:latin typeface="Arial"/>
                <a:cs typeface="ＭＳ Ｐゴシック" charset="0"/>
              </a:rPr>
              <a:t>“</a:t>
            </a:r>
            <a:r>
              <a:rPr lang="es-ES_tradnl" altLang="ja-JP">
                <a:cs typeface="ＭＳ Ｐゴシック" charset="0"/>
              </a:rPr>
              <a:t>teológica</a:t>
            </a:r>
            <a:r>
              <a:rPr lang="es-ES_tradnl" altLang="ja-JP">
                <a:latin typeface="Arial"/>
                <a:cs typeface="ＭＳ Ｐゴシック" charset="0"/>
              </a:rPr>
              <a:t>”</a:t>
            </a:r>
            <a:r>
              <a:rPr lang="es-ES_tradnl" altLang="ja-JP">
                <a:cs typeface="ＭＳ Ｐゴシック" charset="0"/>
              </a:rPr>
              <a:t>, </a:t>
            </a:r>
            <a:r>
              <a:rPr lang="es-ES_tradnl" altLang="ja-JP">
                <a:latin typeface="Arial"/>
                <a:cs typeface="ＭＳ Ｐゴシック" charset="0"/>
              </a:rPr>
              <a:t>“</a:t>
            </a:r>
            <a:r>
              <a:rPr lang="es-ES_tradnl" altLang="ja-JP">
                <a:cs typeface="ＭＳ Ｐゴシック" charset="0"/>
              </a:rPr>
              <a:t>profética</a:t>
            </a:r>
            <a:r>
              <a:rPr lang="es-ES_tradnl" altLang="ja-JP">
                <a:latin typeface="Arial"/>
                <a:cs typeface="ＭＳ Ｐゴシック" charset="0"/>
              </a:rPr>
              <a:t>”</a:t>
            </a:r>
            <a:r>
              <a:rPr lang="es-ES_tradnl" altLang="ja-JP">
                <a:cs typeface="ＭＳ Ｐゴシック" charset="0"/>
              </a:rPr>
              <a:t>, </a:t>
            </a:r>
            <a:r>
              <a:rPr lang="es-ES_tradnl" altLang="ja-JP">
                <a:latin typeface="Arial"/>
                <a:cs typeface="ＭＳ Ｐゴシック" charset="0"/>
              </a:rPr>
              <a:t>“</a:t>
            </a:r>
            <a:r>
              <a:rPr lang="es-ES_tradnl" altLang="ja-JP">
                <a:cs typeface="ＭＳ Ｐゴシック" charset="0"/>
              </a:rPr>
              <a:t>pactual</a:t>
            </a:r>
            <a:r>
              <a:rPr lang="es-ES_tradnl" altLang="ja-JP">
                <a:latin typeface="Arial"/>
                <a:cs typeface="ＭＳ Ｐゴシック" charset="0"/>
              </a:rPr>
              <a:t>”</a:t>
            </a:r>
            <a:r>
              <a:rPr lang="es-ES_tradnl" altLang="ja-JP">
                <a:cs typeface="ＭＳ Ｐゴシック" charset="0"/>
              </a:rPr>
              <a:t> (23).</a:t>
            </a:r>
          </a:p>
        </p:txBody>
      </p:sp>
      <p:sp>
        <p:nvSpPr>
          <p:cNvPr id="46082" name="Rectangle 2"/>
          <p:cNvSpPr>
            <a:spLocks noGrp="1" noChangeArrowheads="1"/>
          </p:cNvSpPr>
          <p:nvPr>
            <p:ph type="title"/>
          </p:nvPr>
        </p:nvSpPr>
        <p:spPr/>
        <p:txBody>
          <a:bodyPr/>
          <a:lstStyle/>
          <a:p>
            <a:r>
              <a:rPr lang="es-ES_tradnl" sz="4000"/>
              <a:t>La historia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normAutofit lnSpcReduction="10000"/>
          </a:bodyPr>
          <a:lstStyle/>
          <a:p>
            <a:pPr marL="609600" indent="-609600">
              <a:buFont typeface="Arial" charset="0"/>
              <a:buAutoNum type="arabicPeriod"/>
            </a:pPr>
            <a:r>
              <a:rPr lang="es-ES_tradnl" altLang="ja-JP" sz="2800">
                <a:cs typeface="ＭＳ Ｐゴシック" charset="0"/>
              </a:rPr>
              <a:t>Es selectiva (como toda historia) de acuerdo con los propósitos de los autores.  </a:t>
            </a:r>
          </a:p>
          <a:p>
            <a:pPr marL="609600" indent="-609600">
              <a:buFont typeface="Arial" charset="0"/>
              <a:buNone/>
            </a:pPr>
            <a:r>
              <a:rPr lang="es-ES_tradnl" altLang="ja-JP" sz="2800">
                <a:cs typeface="ＭＳ Ｐゴシック" charset="0"/>
              </a:rPr>
              <a:t>	Por ejemplo, ¿por qué se relata el pecado de David con Betsabé en Reyes pero no en Crónicas?</a:t>
            </a:r>
          </a:p>
          <a:p>
            <a:pPr marL="609600" indent="-609600">
              <a:buFont typeface="Arial" charset="0"/>
              <a:buAutoNum type="arabicPeriod" startAt="2"/>
            </a:pPr>
            <a:r>
              <a:rPr lang="es-ES_tradnl" altLang="ja-JP" sz="2800">
                <a:cs typeface="ＭＳ Ｐゴシック" charset="0"/>
              </a:rPr>
              <a:t>Enfatiza ciertos aspectos sobre otros de acuerdo con los propósitos de los autores.</a:t>
            </a:r>
          </a:p>
          <a:p>
            <a:pPr marL="609600" indent="-609600">
              <a:buFont typeface="Arial" charset="0"/>
              <a:buNone/>
            </a:pPr>
            <a:r>
              <a:rPr lang="es-ES_tradnl" altLang="ja-JP" sz="2800">
                <a:cs typeface="ＭＳ Ｐゴシック" charset="0"/>
              </a:rPr>
              <a:t>	Por ejemplo, ¿por qué enfatiza tanto el templo en Crónicas?</a:t>
            </a:r>
          </a:p>
          <a:p>
            <a:pPr marL="609600" indent="-609600">
              <a:buFont typeface="Arial" charset="0"/>
              <a:buAutoNum type="arabicPeriod" startAt="3"/>
            </a:pPr>
            <a:r>
              <a:rPr lang="es-ES_tradnl" altLang="ja-JP" sz="2800">
                <a:cs typeface="ＭＳ Ｐゴシック" charset="0"/>
              </a:rPr>
              <a:t>Es generalmente cronológica pero no siempre.</a:t>
            </a:r>
          </a:p>
        </p:txBody>
      </p:sp>
      <p:sp>
        <p:nvSpPr>
          <p:cNvPr id="48130" name="Rectangle 2"/>
          <p:cNvSpPr>
            <a:spLocks noGrp="1" noChangeArrowheads="1"/>
          </p:cNvSpPr>
          <p:nvPr>
            <p:ph type="title"/>
          </p:nvPr>
        </p:nvSpPr>
        <p:spPr/>
        <p:txBody>
          <a:bodyPr/>
          <a:lstStyle/>
          <a:p>
            <a:r>
              <a:rPr lang="es-ES_tradnl" sz="4000"/>
              <a:t>La historia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pPr marL="609600" indent="-609600">
              <a:buFont typeface="Arial" charset="0"/>
              <a:buAutoNum type="arabicPeriod" startAt="4"/>
            </a:pPr>
            <a:r>
              <a:rPr lang="es-ES_tradnl" altLang="ja-JP">
                <a:cs typeface="ＭＳ Ｐゴシック" charset="0"/>
              </a:rPr>
              <a:t>Es progresiva, revelando más y más acerca de Dios y su plan.</a:t>
            </a:r>
          </a:p>
          <a:p>
            <a:pPr marL="609600" indent="-609600">
              <a:buFont typeface="Arial" charset="0"/>
              <a:buAutoNum type="arabicPeriod" startAt="4"/>
            </a:pPr>
            <a:r>
              <a:rPr lang="es-ES_tradnl" altLang="ja-JP">
                <a:cs typeface="ＭＳ Ｐゴシック" charset="0"/>
              </a:rPr>
              <a:t>Es unida mas no uniforme.</a:t>
            </a:r>
          </a:p>
          <a:p>
            <a:pPr marL="609600" indent="-609600">
              <a:buFont typeface="Arial" charset="0"/>
              <a:buAutoNum type="arabicPeriod" startAt="4"/>
            </a:pPr>
            <a:r>
              <a:rPr lang="es-ES_tradnl" altLang="ja-JP">
                <a:cs typeface="ＭＳ Ｐゴシック" charset="0"/>
              </a:rPr>
              <a:t>Es un relato de las obras de Dios en la vida de su pueblo.</a:t>
            </a:r>
          </a:p>
          <a:p>
            <a:pPr marL="609600" indent="-609600">
              <a:buFont typeface="Arial" charset="0"/>
              <a:buAutoNum type="arabicPeriod" startAt="4"/>
            </a:pPr>
            <a:r>
              <a:rPr lang="es-ES_tradnl" altLang="ja-JP">
                <a:cs typeface="ＭＳ Ｐゴシック" charset="0"/>
              </a:rPr>
              <a:t>Es redentora.</a:t>
            </a:r>
          </a:p>
          <a:p>
            <a:pPr marL="609600" indent="-609600">
              <a:buFont typeface="Arial" charset="0"/>
              <a:buAutoNum type="arabicPeriod" startAt="4"/>
            </a:pPr>
            <a:r>
              <a:rPr lang="es-ES_tradnl" altLang="ja-JP">
                <a:cs typeface="ＭＳ Ｐゴシック" charset="0"/>
              </a:rPr>
              <a:t>Es incompleta, terminando en fracaso.</a:t>
            </a:r>
          </a:p>
        </p:txBody>
      </p:sp>
      <p:sp>
        <p:nvSpPr>
          <p:cNvPr id="50178" name="Rectangle 2"/>
          <p:cNvSpPr>
            <a:spLocks noGrp="1" noChangeArrowheads="1"/>
          </p:cNvSpPr>
          <p:nvPr>
            <p:ph type="title"/>
          </p:nvPr>
        </p:nvSpPr>
        <p:spPr/>
        <p:txBody>
          <a:bodyPr/>
          <a:lstStyle/>
          <a:p>
            <a:r>
              <a:rPr lang="es-ES_tradnl" sz="4000"/>
              <a:t>La historia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endParaRPr lang="es-ES"/>
          </a:p>
        </p:txBody>
      </p:sp>
      <p:sp>
        <p:nvSpPr>
          <p:cNvPr id="52226" name="Rectangle 2"/>
          <p:cNvSpPr>
            <a:spLocks noGrp="1" noChangeArrowheads="1"/>
          </p:cNvSpPr>
          <p:nvPr>
            <p:ph type="title"/>
          </p:nvPr>
        </p:nvSpPr>
        <p:spPr/>
        <p:txBody>
          <a:bodyPr/>
          <a:lstStyle/>
          <a:p>
            <a:r>
              <a:rPr lang="es-ES_tradnl" sz="4000"/>
              <a:t>La historia del AT</a:t>
            </a:r>
            <a:endParaRPr lang="es-ES_tradnl"/>
          </a:p>
        </p:txBody>
      </p:sp>
      <p:pic>
        <p:nvPicPr>
          <p:cNvPr id="52228" name="Picture 4" descr="cronologia-del-antiguo-testamen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7696200" cy="5694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normAutofit fontScale="92500" lnSpcReduction="20000"/>
          </a:bodyPr>
          <a:lstStyle/>
          <a:p>
            <a:pPr marL="609600" indent="-609600">
              <a:buFont typeface="Arial" charset="0"/>
              <a:buAutoNum type="arabicPeriod"/>
            </a:pPr>
            <a:r>
              <a:rPr lang="es-ES_tradnl" altLang="ja-JP" sz="2800">
                <a:cs typeface="ＭＳ Ｐゴシック" charset="0"/>
              </a:rPr>
              <a:t>La cronología del AT depende mucho sobre la fecha del éxodo.</a:t>
            </a:r>
          </a:p>
          <a:p>
            <a:pPr marL="990600" lvl="1" indent="-533400">
              <a:buFont typeface="Times" charset="0"/>
              <a:buChar char="•"/>
            </a:pPr>
            <a:r>
              <a:rPr lang="es-ES_tradnl" altLang="ja-JP" sz="2400">
                <a:cs typeface="ＭＳ Ｐゴシック" charset="0"/>
              </a:rPr>
              <a:t>Hay propuestas entre 1500 y 1300 a.C.</a:t>
            </a:r>
          </a:p>
          <a:p>
            <a:pPr marL="609600" indent="-609600">
              <a:buFont typeface="Arial" charset="0"/>
              <a:buAutoNum type="arabicPeriod"/>
            </a:pPr>
            <a:r>
              <a:rPr lang="es-ES_tradnl" altLang="ja-JP" sz="2800">
                <a:cs typeface="ＭＳ Ｐゴシック" charset="0"/>
              </a:rPr>
              <a:t>Hay dificultades también sobre las fechas de los jueces que posiblemente eran contemporáneos en lugar de sucesivos.</a:t>
            </a:r>
          </a:p>
          <a:p>
            <a:pPr marL="609600" indent="-609600">
              <a:buFont typeface="Arial" charset="0"/>
              <a:buAutoNum type="arabicPeriod"/>
            </a:pPr>
            <a:r>
              <a:rPr lang="es-ES_tradnl" altLang="ja-JP" sz="2800">
                <a:cs typeface="ＭＳ Ｐゴシック" charset="0"/>
              </a:rPr>
              <a:t>También hay dificultades en los intentos de sincronizar las fechas de los reyes con eventos contemporáneos.</a:t>
            </a:r>
          </a:p>
          <a:p>
            <a:pPr marL="990600" lvl="1" indent="-533400">
              <a:buFont typeface="Arial" charset="0"/>
              <a:buChar char="•"/>
            </a:pPr>
            <a:r>
              <a:rPr lang="es-ES_tradnl" altLang="ja-JP" sz="2400">
                <a:cs typeface="ＭＳ Ｐゴシック" charset="0"/>
              </a:rPr>
              <a:t>Aún así, las diferencias son de años no de décadas o siglos.</a:t>
            </a:r>
          </a:p>
          <a:p>
            <a:pPr marL="609600" indent="-609600">
              <a:buFont typeface="Arial" charset="0"/>
              <a:buAutoNum type="arabicPeriod"/>
            </a:pPr>
            <a:r>
              <a:rPr lang="es-ES_tradnl" altLang="ja-JP" sz="2800">
                <a:cs typeface="ＭＳ Ｐゴシック" charset="0"/>
              </a:rPr>
              <a:t>Un diagrama de la cronología se encuentra en la página 37 de </a:t>
            </a:r>
            <a:r>
              <a:rPr lang="es-ES_tradnl" altLang="ja-JP" sz="2800" i="1">
                <a:cs typeface="ＭＳ Ｐゴシック" charset="0"/>
              </a:rPr>
              <a:t>Evangelio y reino</a:t>
            </a:r>
            <a:r>
              <a:rPr lang="es-ES_tradnl" altLang="ja-JP" sz="2800">
                <a:cs typeface="ＭＳ Ｐゴシック" charset="0"/>
              </a:rPr>
              <a:t>.</a:t>
            </a:r>
          </a:p>
        </p:txBody>
      </p:sp>
      <p:sp>
        <p:nvSpPr>
          <p:cNvPr id="56322" name="Rectangle 2"/>
          <p:cNvSpPr>
            <a:spLocks noGrp="1" noChangeArrowheads="1"/>
          </p:cNvSpPr>
          <p:nvPr>
            <p:ph type="title"/>
          </p:nvPr>
        </p:nvSpPr>
        <p:spPr/>
        <p:txBody>
          <a:bodyPr/>
          <a:lstStyle/>
          <a:p>
            <a:r>
              <a:rPr lang="es-ES_tradnl" sz="4000"/>
              <a:t>La historia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endParaRPr lang="es-ES" dirty="0"/>
          </a:p>
        </p:txBody>
      </p:sp>
      <p:sp>
        <p:nvSpPr>
          <p:cNvPr id="78850" name="Rectangle 2"/>
          <p:cNvSpPr>
            <a:spLocks noGrp="1" noChangeArrowheads="1"/>
          </p:cNvSpPr>
          <p:nvPr>
            <p:ph type="title"/>
          </p:nvPr>
        </p:nvSpPr>
        <p:spPr/>
        <p:txBody>
          <a:bodyPr/>
          <a:lstStyle/>
          <a:p>
            <a:r>
              <a:rPr lang="es-ES_tradnl" sz="4000"/>
              <a:t>La historia del AT</a:t>
            </a:r>
            <a:endParaRPr lang="es-ES_tradnl"/>
          </a:p>
        </p:txBody>
      </p:sp>
      <p:pic>
        <p:nvPicPr>
          <p:cNvPr id="78852" name="Picture 4" descr="IMG_12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57336"/>
            <a:ext cx="4313238" cy="609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normAutofit fontScale="92500" lnSpcReduction="10000"/>
          </a:bodyPr>
          <a:lstStyle/>
          <a:p>
            <a:pPr marL="609600" indent="-609600">
              <a:buFont typeface="Arial" charset="0"/>
              <a:buAutoNum type="arabicPeriod"/>
            </a:pPr>
            <a:r>
              <a:rPr lang="es-ES_tradnl" altLang="ja-JP" sz="2800">
                <a:cs typeface="ＭＳ Ｐゴシック" charset="0"/>
              </a:rPr>
              <a:t>En 1689, Campegius Vitringa sugirió que Moisés había tenido acceso a fuentes antiguas del período patriarcal.</a:t>
            </a:r>
          </a:p>
          <a:p>
            <a:pPr marL="609600" indent="-609600">
              <a:buFont typeface="Arial" charset="0"/>
              <a:buAutoNum type="arabicPeriod"/>
            </a:pPr>
            <a:r>
              <a:rPr lang="es-ES_tradnl" altLang="ja-JP" sz="2800">
                <a:cs typeface="ＭＳ Ｐゴシック" charset="0"/>
              </a:rPr>
              <a:t>Jean Astruc (1684-1766) publicó un tratado sobre las fuentes de Génesis.</a:t>
            </a:r>
          </a:p>
          <a:p>
            <a:pPr marL="990600" lvl="1" indent="-533400">
              <a:buFont typeface="Times" charset="0"/>
              <a:buChar char="•"/>
            </a:pPr>
            <a:r>
              <a:rPr lang="es-ES_tradnl" altLang="ja-JP" sz="2400">
                <a:cs typeface="ＭＳ Ｐゴシック" charset="0"/>
              </a:rPr>
              <a:t>Observó narrativas duplicadas y los dos nombres de Dios: Elohim y Yahweh.</a:t>
            </a:r>
          </a:p>
          <a:p>
            <a:pPr marL="990600" lvl="1" indent="-533400">
              <a:buFont typeface="Times" charset="0"/>
              <a:buChar char="•"/>
            </a:pPr>
            <a:r>
              <a:rPr lang="es-ES_tradnl" altLang="ja-JP" sz="2400">
                <a:cs typeface="ＭＳ Ｐゴシック" charset="0"/>
              </a:rPr>
              <a:t>Propuso cuatro fuentes.</a:t>
            </a:r>
          </a:p>
          <a:p>
            <a:pPr marL="609600" indent="-609600">
              <a:buFont typeface="Arial" charset="0"/>
              <a:buAutoNum type="arabicPeriod"/>
            </a:pPr>
            <a:r>
              <a:rPr lang="es-ES_tradnl" altLang="ja-JP" sz="2800">
                <a:cs typeface="ＭＳ Ｐゴシック" charset="0"/>
              </a:rPr>
              <a:t>La Ilustración introdujo la entronización de la razón humana y el rechazo de autoridades externas.</a:t>
            </a:r>
          </a:p>
          <a:p>
            <a:pPr marL="990600" lvl="1" indent="-533400">
              <a:buFont typeface="Times" charset="0"/>
              <a:buChar char="•"/>
            </a:pPr>
            <a:r>
              <a:rPr lang="es-ES_tradnl" altLang="ja-JP" sz="2400">
                <a:cs typeface="ＭＳ Ｐゴシック" charset="0"/>
              </a:rPr>
              <a:t>Empezaron a estudiar la Biblia como cualquier otro libro.</a:t>
            </a:r>
          </a:p>
        </p:txBody>
      </p:sp>
      <p:sp>
        <p:nvSpPr>
          <p:cNvPr id="54274" name="Rectangle 2"/>
          <p:cNvSpPr>
            <a:spLocks noGrp="1" noChangeArrowheads="1"/>
          </p:cNvSpPr>
          <p:nvPr>
            <p:ph type="title"/>
          </p:nvPr>
        </p:nvSpPr>
        <p:spPr/>
        <p:txBody>
          <a:bodyPr/>
          <a:lstStyle/>
          <a:p>
            <a:r>
              <a:rPr lang="es-ES_tradnl" sz="4000"/>
              <a:t>La cr</a:t>
            </a:r>
            <a:r>
              <a:rPr lang="es-ES_tradnl" altLang="ja-JP" sz="4000">
                <a:latin typeface="Arial"/>
                <a:cs typeface="ＭＳ Ｐゴシック" charset="0"/>
              </a:rPr>
              <a:t>ítica literaria</a:t>
            </a:r>
            <a:r>
              <a:rPr lang="es-ES_tradnl" sz="4000"/>
              <a:t> (alta) del AT</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normAutofit fontScale="92500" lnSpcReduction="10000"/>
          </a:bodyPr>
          <a:lstStyle/>
          <a:p>
            <a:pPr marL="609600" indent="-609600">
              <a:buFont typeface="Arial" charset="0"/>
              <a:buAutoNum type="arabicPeriod" startAt="4"/>
            </a:pPr>
            <a:r>
              <a:rPr lang="es-ES_tradnl" altLang="ja-JP" sz="2800">
                <a:cs typeface="ＭＳ Ｐゴシック" charset="0"/>
              </a:rPr>
              <a:t>Varios investigadores promovieron teorías de las fuentes del Pentateuco, muchos negando que Moisés era el autor y asignándole fechas de composición tardías.</a:t>
            </a:r>
          </a:p>
          <a:p>
            <a:pPr marL="990600" lvl="1" indent="-533400">
              <a:buFont typeface="Times" charset="0"/>
              <a:buChar char="•"/>
            </a:pPr>
            <a:r>
              <a:rPr lang="es-ES_tradnl" altLang="ja-JP" sz="2400">
                <a:cs typeface="ＭＳ Ｐゴシック" charset="0"/>
              </a:rPr>
              <a:t>Casi todos cometieron la falacia de asumir que la desobediencia de los israelitas a ciertas leyes indicaban que no habían sido promulgadas todavía.</a:t>
            </a:r>
          </a:p>
          <a:p>
            <a:pPr marL="990600" lvl="1" indent="-533400">
              <a:buFont typeface="Times" charset="0"/>
              <a:buChar char="•"/>
            </a:pPr>
            <a:r>
              <a:rPr lang="es-ES_tradnl" altLang="ja-JP" sz="2400">
                <a:cs typeface="ＭＳ Ｐゴシック" charset="0"/>
              </a:rPr>
              <a:t>Por lo tanto, fecharon la promulgación de muchas leyes del Pentateuco muy tarde.</a:t>
            </a:r>
          </a:p>
          <a:p>
            <a:pPr marL="609600" indent="-609600">
              <a:buFont typeface="Arial" charset="0"/>
              <a:buNone/>
            </a:pPr>
            <a:r>
              <a:rPr lang="es-ES_tradnl" altLang="ja-JP" sz="2800">
                <a:cs typeface="ＭＳ Ｐゴシック" charset="0"/>
              </a:rPr>
              <a:t>5.	La forma </a:t>
            </a:r>
            <a:r>
              <a:rPr lang="es-ES_tradnl" altLang="ja-JP" sz="2800">
                <a:latin typeface="Arial"/>
                <a:cs typeface="ＭＳ Ｐゴシック" charset="0"/>
              </a:rPr>
              <a:t>“</a:t>
            </a:r>
            <a:r>
              <a:rPr lang="es-ES_tradnl" altLang="ja-JP" sz="2800">
                <a:cs typeface="ＭＳ Ｐゴシック" charset="0"/>
              </a:rPr>
              <a:t>final</a:t>
            </a:r>
            <a:r>
              <a:rPr lang="es-ES_tradnl" altLang="ja-JP" sz="2800">
                <a:latin typeface="Arial"/>
                <a:cs typeface="ＭＳ Ｐゴシック" charset="0"/>
              </a:rPr>
              <a:t>”</a:t>
            </a:r>
            <a:r>
              <a:rPr lang="es-ES_tradnl" altLang="ja-JP" sz="2800">
                <a:cs typeface="ＭＳ Ｐゴシック" charset="0"/>
              </a:rPr>
              <a:t> de estas teorías se llama la hipótesis Graf-Wellhausen, nombrado por K. H. Graf (1815-1868) y Julio Wellhausen (1844-1918).</a:t>
            </a:r>
          </a:p>
        </p:txBody>
      </p:sp>
      <p:sp>
        <p:nvSpPr>
          <p:cNvPr id="58370" name="Rectangle 2"/>
          <p:cNvSpPr>
            <a:spLocks noGrp="1" noChangeArrowheads="1"/>
          </p:cNvSpPr>
          <p:nvPr>
            <p:ph type="title"/>
          </p:nvPr>
        </p:nvSpPr>
        <p:spPr/>
        <p:txBody>
          <a:bodyPr/>
          <a:lstStyle/>
          <a:p>
            <a:r>
              <a:rPr lang="es-ES_tradnl" sz="4000"/>
              <a:t>La cr</a:t>
            </a:r>
            <a:r>
              <a:rPr lang="es-ES_tradnl" altLang="ja-JP" sz="4000">
                <a:latin typeface="Arial"/>
                <a:cs typeface="ＭＳ Ｐゴシック" charset="0"/>
              </a:rPr>
              <a:t>ítica literaria (alta)</a:t>
            </a:r>
            <a:r>
              <a:rPr lang="es-ES_tradnl" sz="4000"/>
              <a:t> del AT</a:t>
            </a:r>
            <a:endParaRPr lang="es-ES_tradnl"/>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713</TotalTime>
  <Words>1135</Words>
  <Application>Microsoft Macintosh PowerPoint</Application>
  <PresentationFormat>Presentación en pantalla (4:3)</PresentationFormat>
  <Paragraphs>115</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Pptssem</vt:lpstr>
      <vt:lpstr>Los libros históricos del AT</vt:lpstr>
      <vt:lpstr>La historia del AT</vt:lpstr>
      <vt:lpstr>La historia del AT</vt:lpstr>
      <vt:lpstr>La historia del AT</vt:lpstr>
      <vt:lpstr>La historia del AT</vt:lpstr>
      <vt:lpstr>La historia del AT</vt:lpstr>
      <vt:lpstr>La historia del AT</vt:lpstr>
      <vt:lpstr>La crítica literaria (alta) del AT</vt:lpstr>
      <vt:lpstr>La crítica literaria (alta) del AT</vt:lpstr>
      <vt:lpstr>La hipótesis Graf-Wellhausen</vt:lpstr>
      <vt:lpstr>La hipótesis Graf-Wellhausen</vt:lpstr>
      <vt:lpstr>La hipótesis Graf-Wellhausen</vt:lpstr>
      <vt:lpstr>La hipótesis Graf-Wellhausen</vt:lpstr>
      <vt:lpstr>La hipótesis Graf-Wellhausen</vt:lpstr>
      <vt:lpstr>La hipótesis Graf-Wellhausen</vt:lpstr>
      <vt:lpstr>La arqueología del AT</vt:lpstr>
      <vt:lpstr>La arqueología del AT</vt:lpstr>
      <vt:lpstr>La arqueología del AT</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libros históricos del AT</dc:title>
  <dc:creator>Larry Trotter</dc:creator>
  <cp:lastModifiedBy>Carla Gallareta</cp:lastModifiedBy>
  <cp:revision>39</cp:revision>
  <dcterms:created xsi:type="dcterms:W3CDTF">2010-03-10T15:17:18Z</dcterms:created>
  <dcterms:modified xsi:type="dcterms:W3CDTF">2012-10-03T21:18:38Z</dcterms:modified>
</cp:coreProperties>
</file>