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0"/>
  </p:notesMasterIdLst>
  <p:sldIdLst>
    <p:sldId id="257" r:id="rId2"/>
    <p:sldId id="275" r:id="rId3"/>
    <p:sldId id="258" r:id="rId4"/>
    <p:sldId id="277" r:id="rId5"/>
    <p:sldId id="268" r:id="rId6"/>
    <p:sldId id="276" r:id="rId7"/>
    <p:sldId id="259" r:id="rId8"/>
    <p:sldId id="278" r:id="rId9"/>
    <p:sldId id="270" r:id="rId10"/>
    <p:sldId id="279" r:id="rId11"/>
    <p:sldId id="280" r:id="rId12"/>
    <p:sldId id="281" r:id="rId13"/>
    <p:sldId id="260" r:id="rId14"/>
    <p:sldId id="282" r:id="rId15"/>
    <p:sldId id="283" r:id="rId16"/>
    <p:sldId id="284" r:id="rId17"/>
    <p:sldId id="274" r:id="rId18"/>
    <p:sldId id="285" r:id="rId19"/>
  </p:sldIdLst>
  <p:sldSz cx="9144000" cy="6858000" type="screen4x3"/>
  <p:notesSz cx="6858000" cy="9144000"/>
  <p:defaultTextStyle>
    <a:defPPr>
      <a:defRPr lang="es-ES_tradnl"/>
    </a:defPPr>
    <a:lvl1pPr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8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8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8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8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2" d="100"/>
          <a:sy n="102" d="100"/>
        </p:scale>
        <p:origin x="-96" y="-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61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C725B08D-40D8-D24F-A790-A34B0866B797}" type="slidenum">
              <a:rPr lang="es-ES_tradnl"/>
              <a:pPr/>
              <a:t>‹Nr.›</a:t>
            </a:fld>
            <a:endParaRPr lang="es-ES_tradnl"/>
          </a:p>
        </p:txBody>
      </p:sp>
    </p:spTree>
    <p:extLst>
      <p:ext uri="{BB962C8B-B14F-4D97-AF65-F5344CB8AC3E}">
        <p14:creationId xmlns:p14="http://schemas.microsoft.com/office/powerpoint/2010/main" val="3308147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FDB11A-4EE2-974B-8D32-5A52D009CB09}" type="slidenum">
              <a:rPr lang="es-ES_tradnl"/>
              <a:pPr/>
              <a:t>1</a:t>
            </a:fld>
            <a:endParaRPr lang="es-ES_tradnl"/>
          </a:p>
        </p:txBody>
      </p:sp>
      <p:sp>
        <p:nvSpPr>
          <p:cNvPr id="81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371A7-DA15-1F4D-8197-DB02F9E8B980}" type="slidenum">
              <a:rPr lang="es-ES_tradnl"/>
              <a:pPr/>
              <a:t>10</a:t>
            </a:fld>
            <a:endParaRPr lang="es-ES_tradnl"/>
          </a:p>
        </p:txBody>
      </p:sp>
      <p:sp>
        <p:nvSpPr>
          <p:cNvPr id="2037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037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D1F60-0AD9-124C-A5F3-C1F9022B1907}" type="slidenum">
              <a:rPr lang="es-ES_tradnl"/>
              <a:pPr/>
              <a:t>11</a:t>
            </a:fld>
            <a:endParaRPr lang="es-ES_tradnl"/>
          </a:p>
        </p:txBody>
      </p:sp>
      <p:sp>
        <p:nvSpPr>
          <p:cNvPr id="205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05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D764C3-9DDC-DA45-AA8D-B8BE0E860EA7}" type="slidenum">
              <a:rPr lang="es-ES_tradnl"/>
              <a:pPr/>
              <a:t>12</a:t>
            </a:fld>
            <a:endParaRPr lang="es-ES_tradnl"/>
          </a:p>
        </p:txBody>
      </p:sp>
      <p:sp>
        <p:nvSpPr>
          <p:cNvPr id="2078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FE921-ABE4-7749-87D7-08E8B7EE514C}" type="slidenum">
              <a:rPr lang="es-ES_tradnl"/>
              <a:pPr/>
              <a:t>13</a:t>
            </a:fld>
            <a:endParaRPr lang="es-ES_tradnl"/>
          </a:p>
        </p:txBody>
      </p:sp>
      <p:sp>
        <p:nvSpPr>
          <p:cNvPr id="1269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69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FA513-4545-EF41-9841-6AF6727C0957}" type="slidenum">
              <a:rPr lang="es-ES_tradnl"/>
              <a:pPr/>
              <a:t>14</a:t>
            </a:fld>
            <a:endParaRPr lang="es-ES_tradnl"/>
          </a:p>
        </p:txBody>
      </p:sp>
      <p:sp>
        <p:nvSpPr>
          <p:cNvPr id="2099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099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4E6AF-878D-A148-AEB2-E4B4F215A624}" type="slidenum">
              <a:rPr lang="es-ES_tradnl"/>
              <a:pPr/>
              <a:t>15</a:t>
            </a:fld>
            <a:endParaRPr lang="es-ES_tradnl"/>
          </a:p>
        </p:txBody>
      </p:sp>
      <p:sp>
        <p:nvSpPr>
          <p:cNvPr id="2119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14DDF-45E3-7B46-9749-49367FE93BE3}" type="slidenum">
              <a:rPr lang="es-ES_tradnl"/>
              <a:pPr/>
              <a:t>16</a:t>
            </a:fld>
            <a:endParaRPr lang="es-ES_tradnl"/>
          </a:p>
        </p:txBody>
      </p:sp>
      <p:sp>
        <p:nvSpPr>
          <p:cNvPr id="2140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140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4DBF5-DBE6-FC4C-91B0-8CBC6992FDAB}" type="slidenum">
              <a:rPr lang="es-ES_tradnl"/>
              <a:pPr/>
              <a:t>17</a:t>
            </a:fld>
            <a:endParaRPr lang="es-ES_tradnl"/>
          </a:p>
        </p:txBody>
      </p:sp>
      <p:sp>
        <p:nvSpPr>
          <p:cNvPr id="1914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914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F85B2F-352A-9C49-B388-39C0872E7D15}" type="slidenum">
              <a:rPr lang="es-ES_tradnl"/>
              <a:pPr/>
              <a:t>18</a:t>
            </a:fld>
            <a:endParaRPr lang="es-ES_tradnl"/>
          </a:p>
        </p:txBody>
      </p:sp>
      <p:sp>
        <p:nvSpPr>
          <p:cNvPr id="2160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5B7E8-31B3-C145-A290-C68F94882880}" type="slidenum">
              <a:rPr lang="es-ES_tradnl"/>
              <a:pPr/>
              <a:t>2</a:t>
            </a:fld>
            <a:endParaRPr lang="es-ES_tradnl"/>
          </a:p>
        </p:txBody>
      </p:sp>
      <p:sp>
        <p:nvSpPr>
          <p:cNvPr id="195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955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12128-DD10-4B49-BDA8-F6F183726813}" type="slidenum">
              <a:rPr lang="es-ES_tradnl"/>
              <a:pPr/>
              <a:t>3</a:t>
            </a:fld>
            <a:endParaRPr lang="es-ES_tradnl"/>
          </a:p>
        </p:txBody>
      </p:sp>
      <p:sp>
        <p:nvSpPr>
          <p:cNvPr id="1228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28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407C1-BAF5-B04E-9B25-BC0CEA1171E4}" type="slidenum">
              <a:rPr lang="es-ES_tradnl"/>
              <a:pPr/>
              <a:t>4</a:t>
            </a:fld>
            <a:endParaRPr lang="es-ES_tradnl"/>
          </a:p>
        </p:txBody>
      </p:sp>
      <p:sp>
        <p:nvSpPr>
          <p:cNvPr id="199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996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89612-C304-6C4F-9ABE-4E12C09142E3}" type="slidenum">
              <a:rPr lang="es-ES_tradnl"/>
              <a:pPr/>
              <a:t>5</a:t>
            </a:fld>
            <a:endParaRPr lang="es-ES_tradnl"/>
          </a:p>
        </p:txBody>
      </p:sp>
      <p:sp>
        <p:nvSpPr>
          <p:cNvPr id="1454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54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A8AF22-DA39-7846-B623-C4067E9FC91B}" type="slidenum">
              <a:rPr lang="es-ES_tradnl"/>
              <a:pPr/>
              <a:t>6</a:t>
            </a:fld>
            <a:endParaRPr lang="es-ES_tradnl"/>
          </a:p>
        </p:txBody>
      </p:sp>
      <p:sp>
        <p:nvSpPr>
          <p:cNvPr id="197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976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026A3-9D6B-3243-9EF5-0CF2103AA732}" type="slidenum">
              <a:rPr lang="es-ES_tradnl"/>
              <a:pPr/>
              <a:t>7</a:t>
            </a:fld>
            <a:endParaRPr lang="es-ES_tradnl"/>
          </a:p>
        </p:txBody>
      </p:sp>
      <p:sp>
        <p:nvSpPr>
          <p:cNvPr id="1249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249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F08A8-58CD-BC44-BAA9-1BAED4370D07}" type="slidenum">
              <a:rPr lang="es-ES_tradnl"/>
              <a:pPr/>
              <a:t>8</a:t>
            </a:fld>
            <a:endParaRPr lang="es-ES_tradnl"/>
          </a:p>
        </p:txBody>
      </p:sp>
      <p:sp>
        <p:nvSpPr>
          <p:cNvPr id="2017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017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93FB40-8463-2E47-BE90-5B9B0AF4D49E}" type="slidenum">
              <a:rPr lang="es-ES_tradnl"/>
              <a:pPr/>
              <a:t>9</a:t>
            </a:fld>
            <a:endParaRPr lang="es-ES_tradnl"/>
          </a:p>
        </p:txBody>
      </p:sp>
      <p:sp>
        <p:nvSpPr>
          <p:cNvPr id="1822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8227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s-ES_tradnl"/>
          </a:p>
        </p:txBody>
      </p:sp>
      <p:sp>
        <p:nvSpPr>
          <p:cNvPr id="16" name="Marcador de número de diapositiva 15"/>
          <p:cNvSpPr>
            <a:spLocks noGrp="1"/>
          </p:cNvSpPr>
          <p:nvPr>
            <p:ph type="sldNum" sz="quarter" idx="11"/>
          </p:nvPr>
        </p:nvSpPr>
        <p:spPr/>
        <p:txBody>
          <a:bodyPr/>
          <a:lstStyle/>
          <a:p>
            <a:fld id="{492779E4-411A-DA48-9A69-EB701E5360EC}" type="slidenum">
              <a:rPr lang="es-ES_tradnl" smtClean="0"/>
              <a:pPr/>
              <a:t>‹Nr.›</a:t>
            </a:fld>
            <a:endParaRPr lang="es-ES_tradnl"/>
          </a:p>
        </p:txBody>
      </p:sp>
      <p:sp>
        <p:nvSpPr>
          <p:cNvPr id="17" name="Marcador de pie de página 16"/>
          <p:cNvSpPr>
            <a:spLocks noGrp="1"/>
          </p:cNvSpPr>
          <p:nvPr>
            <p:ph type="ftr" sz="quarter" idx="12"/>
          </p:nvPr>
        </p:nvSpPr>
        <p:spPr/>
        <p:txBody>
          <a:bodyPr/>
          <a:lstStyle/>
          <a:p>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BD8F3A45-CDA1-0E4D-8020-A40CA1AF4D29}"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59EFC983-C528-4B43-89B6-0783CFB90EC6}"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s-ES_tradnl"/>
          </a:p>
        </p:txBody>
      </p:sp>
      <p:sp>
        <p:nvSpPr>
          <p:cNvPr id="15" name="Marcador de número de diapositiva 14"/>
          <p:cNvSpPr>
            <a:spLocks noGrp="1"/>
          </p:cNvSpPr>
          <p:nvPr>
            <p:ph type="sldNum" sz="quarter" idx="15"/>
          </p:nvPr>
        </p:nvSpPr>
        <p:spPr/>
        <p:txBody>
          <a:bodyPr/>
          <a:lstStyle>
            <a:lvl1pPr algn="ctr">
              <a:defRPr/>
            </a:lvl1pPr>
          </a:lstStyle>
          <a:p>
            <a:fld id="{EF02C47D-68E1-7B40-9372-55FF49E47FB5}" type="slidenum">
              <a:rPr lang="es-ES_tradnl" smtClean="0"/>
              <a:pPr/>
              <a:t>‹Nr.›</a:t>
            </a:fld>
            <a:endParaRPr lang="es-ES_tradnl"/>
          </a:p>
        </p:txBody>
      </p:sp>
      <p:sp>
        <p:nvSpPr>
          <p:cNvPr id="16" name="Marcador de pie de página 15"/>
          <p:cNvSpPr>
            <a:spLocks noGrp="1"/>
          </p:cNvSpPr>
          <p:nvPr>
            <p:ph type="ftr" sz="quarter" idx="16"/>
          </p:nvPr>
        </p:nvSpPr>
        <p:spPr/>
        <p:txBody>
          <a:bodyPr/>
          <a:lstStyle/>
          <a:p>
            <a:endParaRPr lang="es-ES_tradnl"/>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BDD0F935-7FFC-C241-82B8-454F9F0F060F}" type="slidenum">
              <a:rPr lang="es-ES_tradnl" smtClean="0"/>
              <a:pPr/>
              <a:t>‹Nr.›</a:t>
            </a:fld>
            <a:endParaRPr lang="es-ES_tradnl"/>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3423D29E-08ED-BF4A-8FB1-9902520D1344}" type="slidenum">
              <a:rPr lang="es-ES_tradnl" smtClean="0"/>
              <a:pPr/>
              <a:t>‹Nr.›</a:t>
            </a:fld>
            <a:endParaRPr lang="es-ES_tradnl"/>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F890D0D1-43F2-E842-A0D6-4B1BD6BFF214}" type="slidenum">
              <a:rPr lang="es-ES_tradnl" smtClean="0"/>
              <a:pPr/>
              <a:t>‹Nr.›</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7" name="Marcador de fecha 6"/>
          <p:cNvSpPr>
            <a:spLocks noGrp="1"/>
          </p:cNvSpPr>
          <p:nvPr>
            <p:ph type="dt" sz="half" idx="10"/>
          </p:nvPr>
        </p:nvSpPr>
        <p:spPr/>
        <p:txBody>
          <a:bodyPr/>
          <a:lstStyle/>
          <a:p>
            <a:endParaRPr lang="es-ES_tradnl"/>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7EDFA9EE-A0B2-7C40-91A2-7E50F946A1A7}" type="slidenum">
              <a:rPr lang="es-ES_tradnl" smtClean="0"/>
              <a:pPr/>
              <a:t>‹Nr.›</a:t>
            </a:fld>
            <a:endParaRPr lang="es-ES_tradnl"/>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2293D33E-5A69-5D48-B160-CB2B378D72D7}"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s-ES_tradnl"/>
          </a:p>
        </p:txBody>
      </p:sp>
      <p:sp>
        <p:nvSpPr>
          <p:cNvPr id="9" name="Marcador de número de diapositiva 8"/>
          <p:cNvSpPr>
            <a:spLocks noGrp="1"/>
          </p:cNvSpPr>
          <p:nvPr>
            <p:ph type="sldNum" sz="quarter" idx="15"/>
          </p:nvPr>
        </p:nvSpPr>
        <p:spPr/>
        <p:txBody>
          <a:bodyPr/>
          <a:lstStyle/>
          <a:p>
            <a:fld id="{268BECDC-8F63-3043-B5CF-79613DDB450E}" type="slidenum">
              <a:rPr lang="es-ES_tradnl" smtClean="0"/>
              <a:pPr/>
              <a:t>‹Nr.›</a:t>
            </a:fld>
            <a:endParaRPr lang="es-ES_tradnl"/>
          </a:p>
        </p:txBody>
      </p:sp>
      <p:sp>
        <p:nvSpPr>
          <p:cNvPr id="10" name="Marcador de pie de página 9"/>
          <p:cNvSpPr>
            <a:spLocks noGrp="1"/>
          </p:cNvSpPr>
          <p:nvPr>
            <p:ph type="ftr" sz="quarter" idx="16"/>
          </p:nvPr>
        </p:nvSpPr>
        <p:spPr/>
        <p:txBody>
          <a:bodyPr/>
          <a:lstStyle/>
          <a:p>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s-ES_tradnl"/>
          </a:p>
        </p:txBody>
      </p:sp>
      <p:sp>
        <p:nvSpPr>
          <p:cNvPr id="9" name="Marcador de número de diapositiva 8"/>
          <p:cNvSpPr>
            <a:spLocks noGrp="1"/>
          </p:cNvSpPr>
          <p:nvPr>
            <p:ph type="sldNum" sz="quarter" idx="11"/>
          </p:nvPr>
        </p:nvSpPr>
        <p:spPr/>
        <p:txBody>
          <a:bodyPr/>
          <a:lstStyle/>
          <a:p>
            <a:fld id="{F64B134D-1D28-8A43-A9BD-63C3F8CC11F1}" type="slidenum">
              <a:rPr lang="es-ES_tradnl" smtClean="0"/>
              <a:pPr/>
              <a:t>‹Nr.›</a:t>
            </a:fld>
            <a:endParaRPr lang="es-ES_tradnl"/>
          </a:p>
        </p:txBody>
      </p:sp>
      <p:sp>
        <p:nvSpPr>
          <p:cNvPr id="10" name="Marcador de pie de página 9"/>
          <p:cNvSpPr>
            <a:spLocks noGrp="1"/>
          </p:cNvSpPr>
          <p:nvPr>
            <p:ph type="ftr" sz="quarter" idx="12"/>
          </p:nvPr>
        </p:nvSpPr>
        <p:spPr/>
        <p:txBody>
          <a:bodyPr/>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s-ES_tradnl"/>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_tradnl"/>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B7ED88A-E5E0-1F4F-AC0E-CF5EBA7660DD}" type="slidenum">
              <a:rPr lang="es-ES_tradnl" smtClean="0"/>
              <a:pPr/>
              <a:t>‹Nr.›</a:t>
            </a:fld>
            <a:endParaRPr lang="es-ES_tradnl"/>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p:txBody>
          <a:bodyPr/>
          <a:lstStyle/>
          <a:p>
            <a:pPr marL="609600" indent="-609600">
              <a:buFont typeface="Arial" charset="0"/>
              <a:buNone/>
            </a:pPr>
            <a:endParaRPr lang="es-ES_tradnl" altLang="ja-JP">
              <a:cs typeface="ＭＳ Ｐゴシック" charset="0"/>
            </a:endParaRPr>
          </a:p>
          <a:p>
            <a:pPr marL="609600" indent="-609600" algn="ctr">
              <a:buFont typeface="Arial" charset="0"/>
              <a:buNone/>
            </a:pPr>
            <a:r>
              <a:rPr lang="es-ES_tradnl" altLang="ja-JP" sz="4000">
                <a:cs typeface="ＭＳ Ｐゴシック" charset="0"/>
              </a:rPr>
              <a:t>Introducción a Josué</a:t>
            </a:r>
            <a:endParaRPr lang="es-ES_tradnl" altLang="ja-JP">
              <a:cs typeface="ＭＳ Ｐゴシック" charset="0"/>
            </a:endParaRPr>
          </a:p>
        </p:txBody>
      </p:sp>
      <p:sp>
        <p:nvSpPr>
          <p:cNvPr id="1026" name="Rectangle 2"/>
          <p:cNvSpPr>
            <a:spLocks noGrp="1" noChangeArrowheads="1"/>
          </p:cNvSpPr>
          <p:nvPr>
            <p:ph type="ctrTitle"/>
          </p:nvPr>
        </p:nvSpPr>
        <p:spPr/>
        <p:txBody>
          <a:bodyPr/>
          <a:lstStyle/>
          <a:p>
            <a:r>
              <a:rPr lang="es-ES_tradnl" sz="5000" dirty="0">
                <a:latin typeface="AveriaSerif-Bold"/>
                <a:cs typeface="AveriaSerif-Bold"/>
              </a:rPr>
              <a:t>Los libros hist</a:t>
            </a:r>
            <a:r>
              <a:rPr lang="es-ES_tradnl" altLang="ja-JP" sz="5000" dirty="0">
                <a:latin typeface="AveriaSerif-Bold"/>
                <a:cs typeface="AveriaSerif-Bold"/>
              </a:rPr>
              <a:t>óricos del AT</a:t>
            </a:r>
            <a:endParaRPr lang="es-ES_tradnl" sz="5000" dirty="0">
              <a:latin typeface="AveriaSerif-Bold"/>
              <a:cs typeface="AveriaSerif-Bold"/>
            </a:endParaRPr>
          </a:p>
        </p:txBody>
      </p:sp>
      <p:pic>
        <p:nvPicPr>
          <p:cNvPr id="6" name="Imagen 5"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p:txBody>
          <a:bodyPr>
            <a:normAutofit fontScale="92500" lnSpcReduction="20000"/>
          </a:bodyPr>
          <a:lstStyle/>
          <a:p>
            <a:pPr marL="711200" indent="-711200">
              <a:buFont typeface="Arial" charset="0"/>
              <a:buAutoNum type="arabicPeriod"/>
            </a:pPr>
            <a:r>
              <a:rPr lang="es-ES_tradnl" altLang="ja-JP" sz="2400">
                <a:cs typeface="ＭＳ Ｐゴシック" charset="0"/>
              </a:rPr>
              <a:t>Rajab es representativa de los gentiles creyentes que se asimilaron en el pueblo de Dios - 2:1-24.</a:t>
            </a:r>
          </a:p>
          <a:p>
            <a:pPr marL="711200" indent="-711200">
              <a:buFont typeface="Arial" charset="0"/>
              <a:buAutoNum type="arabicPeriod"/>
            </a:pPr>
            <a:r>
              <a:rPr lang="es-ES_tradnl" altLang="ja-JP" sz="2400">
                <a:cs typeface="ＭＳ Ｐゴシック" charset="0"/>
              </a:rPr>
              <a:t>El cruzar del Jordán recuerda el Mar Rojo - 3-4.</a:t>
            </a:r>
          </a:p>
          <a:p>
            <a:pPr marL="711200" indent="-711200">
              <a:buFont typeface="Arial" charset="0"/>
              <a:buAutoNum type="arabicPeriod"/>
            </a:pPr>
            <a:r>
              <a:rPr lang="es-ES_tradnl" altLang="ja-JP" sz="2400">
                <a:cs typeface="ＭＳ Ｐゴシック" charset="0"/>
              </a:rPr>
              <a:t>Las ciudades de Jericó y Hai sirven como paradigmas para la conquista e ilustran el principio de retribución en Deuteronomio - 5:13 a 8:29.</a:t>
            </a:r>
          </a:p>
          <a:p>
            <a:pPr marL="1066800" lvl="1" indent="-609600">
              <a:buFont typeface="Arial" charset="0"/>
              <a:buAutoNum type="alphaLcParenR"/>
            </a:pPr>
            <a:r>
              <a:rPr lang="es-ES_tradnl" altLang="ja-JP" sz="2000">
                <a:cs typeface="ＭＳ Ｐゴシック" charset="0"/>
              </a:rPr>
              <a:t>La obediencia resulta en bendición y victoria (Jericó).</a:t>
            </a:r>
          </a:p>
          <a:p>
            <a:pPr marL="1066800" lvl="1" indent="-609600">
              <a:buFont typeface="Arial" charset="0"/>
              <a:buAutoNum type="alphaLcParenR"/>
            </a:pPr>
            <a:r>
              <a:rPr lang="es-ES_tradnl" altLang="ja-JP" sz="2000">
                <a:cs typeface="ＭＳ Ｐゴシック" charset="0"/>
              </a:rPr>
              <a:t>La desobediencia resulta en maldición y derrota (Hai).</a:t>
            </a:r>
          </a:p>
          <a:p>
            <a:pPr marL="711200" indent="-711200">
              <a:buFont typeface="Arial" charset="0"/>
              <a:buAutoNum type="arabicPeriod"/>
            </a:pPr>
            <a:r>
              <a:rPr lang="es-ES_tradnl" altLang="ja-JP" sz="2400">
                <a:cs typeface="ＭＳ Ｐゴシック" charset="0"/>
              </a:rPr>
              <a:t>Así como Moisés les había mandado, leyeron la ley con sus bendiciones y maldiciones en los montes Ebal y Guerizín  - Dt 27; Jos 8:30-35.</a:t>
            </a:r>
          </a:p>
          <a:p>
            <a:pPr marL="711200" indent="-711200">
              <a:buFont typeface="Arial" charset="0"/>
              <a:buAutoNum type="arabicPeriod"/>
            </a:pPr>
            <a:r>
              <a:rPr lang="es-ES_tradnl" altLang="ja-JP" sz="2400">
                <a:cs typeface="ＭＳ Ｐゴシック" charset="0"/>
              </a:rPr>
              <a:t>Se registran las campañas y victorias en el sur y luego en el norte - 9:1 a 10:27.</a:t>
            </a:r>
          </a:p>
          <a:p>
            <a:pPr marL="711200" indent="-711200">
              <a:buFont typeface="Arial" charset="0"/>
              <a:buAutoNum type="arabicPeriod"/>
            </a:pPr>
            <a:r>
              <a:rPr lang="es-ES_tradnl" altLang="ja-JP" sz="2400">
                <a:cs typeface="ＭＳ Ｐゴシック" charset="0"/>
              </a:rPr>
              <a:t>Concluye con un resumen triunfante de la conquista - 11:16 a 12:24.</a:t>
            </a:r>
          </a:p>
        </p:txBody>
      </p:sp>
      <p:sp>
        <p:nvSpPr>
          <p:cNvPr id="202754" name="Rectangle 2"/>
          <p:cNvSpPr>
            <a:spLocks noGrp="1" noChangeArrowheads="1"/>
          </p:cNvSpPr>
          <p:nvPr>
            <p:ph type="title"/>
          </p:nvPr>
        </p:nvSpPr>
        <p:spPr/>
        <p:txBody>
          <a:bodyPr/>
          <a:lstStyle/>
          <a:p>
            <a:r>
              <a:rPr lang="es-ES_tradnl" altLang="ja-JP" sz="4000">
                <a:cs typeface="ＭＳ Ｐゴシック" charset="0"/>
              </a:rPr>
              <a:t>Josué 1-12 - Estructura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Rectangle 3"/>
          <p:cNvSpPr>
            <a:spLocks noGrp="1" noChangeArrowheads="1"/>
          </p:cNvSpPr>
          <p:nvPr>
            <p:ph idx="1"/>
          </p:nvPr>
        </p:nvSpPr>
        <p:spPr/>
        <p:txBody>
          <a:bodyPr>
            <a:normAutofit fontScale="92500" lnSpcReduction="10000"/>
          </a:bodyPr>
          <a:lstStyle/>
          <a:p>
            <a:pPr marL="711200" indent="-711200">
              <a:buFont typeface="Arial" charset="0"/>
              <a:buAutoNum type="arabicPeriod"/>
            </a:pPr>
            <a:r>
              <a:rPr lang="es-ES_tradnl" altLang="ja-JP" sz="2400">
                <a:cs typeface="ＭＳ Ｐゴシック" charset="0"/>
              </a:rPr>
              <a:t>Aunque los primeros 12 capítulos dan la impresión de una conquista casi total, el 13 empieza con una lista de todo el territorio todavía por conquistarse - 1-7.</a:t>
            </a:r>
          </a:p>
          <a:p>
            <a:pPr marL="711200" indent="-711200">
              <a:buFont typeface="Arial" charset="0"/>
              <a:buAutoNum type="arabicPeriod"/>
            </a:pPr>
            <a:r>
              <a:rPr lang="es-ES_tradnl" altLang="ja-JP" sz="2400">
                <a:cs typeface="ＭＳ Ｐゴシック" charset="0"/>
              </a:rPr>
              <a:t>También menciona la vejez de Josué y la necesidad de repartir la tierra antes de su muerte.</a:t>
            </a:r>
          </a:p>
          <a:p>
            <a:pPr marL="711200" indent="-711200">
              <a:buFont typeface="Arial" charset="0"/>
              <a:buAutoNum type="arabicPeriod"/>
            </a:pPr>
            <a:r>
              <a:rPr lang="es-ES_tradnl" altLang="ja-JP" sz="2400">
                <a:cs typeface="ＭＳ Ｐゴシック" charset="0"/>
              </a:rPr>
              <a:t>Relata la repartición de la tierra al este del Jordán a dos tribus y la mitad de otra - 13:8-33.</a:t>
            </a:r>
          </a:p>
          <a:p>
            <a:pPr marL="711200" indent="-711200">
              <a:buFont typeface="Arial" charset="0"/>
              <a:buAutoNum type="arabicPeriod"/>
            </a:pPr>
            <a:r>
              <a:rPr lang="es-ES_tradnl" altLang="ja-JP" sz="2400">
                <a:cs typeface="ＭＳ Ｐゴシック" charset="0"/>
              </a:rPr>
              <a:t>Luego siguió con la tierra al oeste del Jordán - 14:1 a 19:51.</a:t>
            </a:r>
          </a:p>
          <a:p>
            <a:pPr marL="711200" indent="-711200">
              <a:buFont typeface="Arial" charset="0"/>
              <a:buAutoNum type="arabicPeriod"/>
            </a:pPr>
            <a:r>
              <a:rPr lang="es-ES_tradnl" altLang="ja-JP" sz="2400">
                <a:cs typeface="ＭＳ Ｐゴシック" charset="0"/>
              </a:rPr>
              <a:t>Siguió la designación de ciudades de refugio (20:1-9) y ciudades para los levitas (21:1-45).</a:t>
            </a:r>
          </a:p>
          <a:p>
            <a:pPr marL="711200" indent="-711200">
              <a:buFont typeface="Arial" charset="0"/>
              <a:buAutoNum type="arabicPeriod"/>
            </a:pPr>
            <a:r>
              <a:rPr lang="es-ES_tradnl" altLang="ja-JP" sz="2400">
                <a:cs typeface="ＭＳ Ｐゴシック" charset="0"/>
              </a:rPr>
              <a:t>Finalmente, las 2 1/2 tribus regresaron a su tierra al este del Jordán - 22:1-34.</a:t>
            </a:r>
          </a:p>
        </p:txBody>
      </p:sp>
      <p:sp>
        <p:nvSpPr>
          <p:cNvPr id="204802" name="Rectangle 2"/>
          <p:cNvSpPr>
            <a:spLocks noGrp="1" noChangeArrowheads="1"/>
          </p:cNvSpPr>
          <p:nvPr>
            <p:ph type="title"/>
          </p:nvPr>
        </p:nvSpPr>
        <p:spPr/>
        <p:txBody>
          <a:bodyPr/>
          <a:lstStyle/>
          <a:p>
            <a:r>
              <a:rPr lang="es-ES_tradnl" altLang="ja-JP" sz="4000">
                <a:cs typeface="ＭＳ Ｐゴシック" charset="0"/>
              </a:rPr>
              <a:t>Josué 13-22 - Estructura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Rectangle 3"/>
          <p:cNvSpPr>
            <a:spLocks noGrp="1" noChangeArrowheads="1"/>
          </p:cNvSpPr>
          <p:nvPr>
            <p:ph idx="1"/>
          </p:nvPr>
        </p:nvSpPr>
        <p:spPr/>
        <p:txBody>
          <a:bodyPr>
            <a:normAutofit fontScale="92500" lnSpcReduction="20000"/>
          </a:bodyPr>
          <a:lstStyle/>
          <a:p>
            <a:pPr marL="711200" indent="-711200">
              <a:buFont typeface="Arial" charset="0"/>
              <a:buAutoNum type="arabicPeriod"/>
            </a:pPr>
            <a:r>
              <a:rPr lang="es-ES_tradnl" altLang="ja-JP" sz="2400">
                <a:cs typeface="ＭＳ Ｐゴシック" charset="0"/>
              </a:rPr>
              <a:t>Josué se despidió de Israel, exhortándoles que siguieran en la ley de Moisés - 23.</a:t>
            </a:r>
          </a:p>
          <a:p>
            <a:pPr marL="711200" indent="-711200">
              <a:buFont typeface="Arial" charset="0"/>
              <a:buAutoNum type="arabicPeriod"/>
            </a:pPr>
            <a:r>
              <a:rPr lang="es-ES_tradnl" altLang="ja-JP" sz="2400">
                <a:cs typeface="ＭＳ Ｐゴシック" charset="0"/>
              </a:rPr>
              <a:t>Luego los dirigió en una ceremonia de renovación del pacto - 24.</a:t>
            </a:r>
          </a:p>
          <a:p>
            <a:pPr marL="711200" indent="-711200">
              <a:buFont typeface="Arial" charset="0"/>
              <a:buAutoNum type="arabicPeriod"/>
            </a:pPr>
            <a:r>
              <a:rPr lang="es-ES_tradnl" altLang="ja-JP" sz="2400">
                <a:cs typeface="ＭＳ Ｐゴシック" charset="0"/>
              </a:rPr>
              <a:t>Los paralelos entre Moisés y Josué son muchas:</a:t>
            </a:r>
          </a:p>
          <a:p>
            <a:pPr marL="1066800" lvl="1" indent="-609600">
              <a:buFont typeface="Arial" charset="0"/>
              <a:buAutoNum type="alphaLcParenR"/>
            </a:pPr>
            <a:r>
              <a:rPr lang="es-ES_tradnl" altLang="ja-JP" sz="2000">
                <a:cs typeface="ＭＳ Ｐゴシック" charset="0"/>
              </a:rPr>
              <a:t>Cruzar el Mar Rojo y el Río Jordán</a:t>
            </a:r>
          </a:p>
          <a:p>
            <a:pPr marL="1066800" lvl="1" indent="-609600">
              <a:buFont typeface="Arial" charset="0"/>
              <a:buAutoNum type="alphaLcParenR"/>
            </a:pPr>
            <a:r>
              <a:rPr lang="es-ES_tradnl" altLang="ja-JP" sz="2000">
                <a:cs typeface="ＭＳ Ｐゴシック" charset="0"/>
              </a:rPr>
              <a:t>Quitar los zapatos delante de Dios - Ex 3:5; Jos 5:15</a:t>
            </a:r>
          </a:p>
          <a:p>
            <a:pPr marL="1066800" lvl="1" indent="-609600">
              <a:buFont typeface="Arial" charset="0"/>
              <a:buAutoNum type="alphaLcParenR"/>
            </a:pPr>
            <a:r>
              <a:rPr lang="es-ES_tradnl" altLang="ja-JP" sz="2000">
                <a:cs typeface="ＭＳ Ｐゴシック" charset="0"/>
              </a:rPr>
              <a:t>Interceder por la nación pecaminosa apelando al honor de Dios - Dt 9:25-29; Jos 7:7-9</a:t>
            </a:r>
          </a:p>
          <a:p>
            <a:pPr marL="1066800" lvl="1" indent="-609600">
              <a:buFont typeface="Arial" charset="0"/>
              <a:buAutoNum type="alphaLcParenR"/>
            </a:pPr>
            <a:r>
              <a:rPr lang="es-ES_tradnl" altLang="ja-JP" sz="2000">
                <a:cs typeface="ＭＳ Ｐゴシック" charset="0"/>
              </a:rPr>
              <a:t>Dirigir la nación en la Pascua - Jos 5:10-11</a:t>
            </a:r>
          </a:p>
          <a:p>
            <a:pPr marL="1066800" lvl="1" indent="-609600">
              <a:buFont typeface="Arial" charset="0"/>
              <a:buAutoNum type="alphaLcParenR"/>
            </a:pPr>
            <a:r>
              <a:rPr lang="es-ES_tradnl" altLang="ja-JP" sz="2000">
                <a:cs typeface="ＭＳ Ｐゴシック" charset="0"/>
              </a:rPr>
              <a:t>Ser líderes militares - Jos 12:1-6 y 7:24</a:t>
            </a:r>
          </a:p>
          <a:p>
            <a:pPr marL="1066800" lvl="1" indent="-609600">
              <a:buFont typeface="Arial" charset="0"/>
              <a:buAutoNum type="alphaLcParenR"/>
            </a:pPr>
            <a:r>
              <a:rPr lang="es-ES_tradnl" altLang="ja-JP" sz="2000">
                <a:cs typeface="ＭＳ Ｐゴシック" charset="0"/>
              </a:rPr>
              <a:t>Repartir la tierra</a:t>
            </a:r>
          </a:p>
          <a:p>
            <a:pPr marL="1066800" lvl="1" indent="-609600">
              <a:buFont typeface="Arial" charset="0"/>
              <a:buAutoNum type="alphaLcParenR"/>
            </a:pPr>
            <a:r>
              <a:rPr lang="es-ES_tradnl" altLang="ja-JP" sz="2000">
                <a:cs typeface="ＭＳ Ｐゴシック" charset="0"/>
              </a:rPr>
              <a:t>Dirigir la renovación del pacto antes de morir - Dt 29; Jos 24</a:t>
            </a:r>
          </a:p>
          <a:p>
            <a:pPr marL="1066800" lvl="1" indent="-609600">
              <a:buFont typeface="Arial" charset="0"/>
              <a:buAutoNum type="alphaLcParenR"/>
            </a:pPr>
            <a:r>
              <a:rPr lang="es-ES_tradnl" altLang="ja-JP" sz="2000">
                <a:cs typeface="ＭＳ Ｐゴシック" charset="0"/>
              </a:rPr>
              <a:t>Ser pesimistas acerca de la obediencia futura de los israelitas - Dt 31:15-29; Jos 24:19-20</a:t>
            </a:r>
          </a:p>
        </p:txBody>
      </p:sp>
      <p:sp>
        <p:nvSpPr>
          <p:cNvPr id="206850" name="Rectangle 2"/>
          <p:cNvSpPr>
            <a:spLocks noGrp="1" noChangeArrowheads="1"/>
          </p:cNvSpPr>
          <p:nvPr>
            <p:ph type="title"/>
          </p:nvPr>
        </p:nvSpPr>
        <p:spPr/>
        <p:txBody>
          <a:bodyPr/>
          <a:lstStyle/>
          <a:p>
            <a:r>
              <a:rPr lang="es-ES_tradnl" altLang="ja-JP" sz="4000">
                <a:cs typeface="ＭＳ Ｐゴシック" charset="0"/>
              </a:rPr>
              <a:t>Josué 23-24 - Estructura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p:txBody>
          <a:bodyPr>
            <a:normAutofit fontScale="92500"/>
          </a:bodyPr>
          <a:lstStyle/>
          <a:p>
            <a:pPr marL="609600" indent="-609600">
              <a:buFont typeface="Arial" charset="0"/>
              <a:buAutoNum type="arabicPeriod"/>
            </a:pPr>
            <a:r>
              <a:rPr lang="es-ES_tradnl" altLang="ja-JP" sz="2800"/>
              <a:t>La promesa de Dios a los patriarcas de entregar la tierra a sus descendientes - 11:23; 21:43-45; 23:14-15.</a:t>
            </a:r>
          </a:p>
          <a:p>
            <a:pPr marL="990600" lvl="1" indent="-533400">
              <a:buFont typeface="Arial" charset="0"/>
              <a:buAutoNum type="alphaLcParenR"/>
            </a:pPr>
            <a:r>
              <a:rPr lang="es-ES_tradnl" altLang="ja-JP" sz="2400"/>
              <a:t>La Tierra Prometida se convirti</a:t>
            </a:r>
            <a:r>
              <a:rPr lang="es-ES_tradnl" altLang="ja-JP" sz="2400">
                <a:latin typeface="Arial"/>
                <a:cs typeface="ＭＳ Ｐゴシック" charset="0"/>
              </a:rPr>
              <a:t>ó en la Tierra Poseída.</a:t>
            </a:r>
            <a:endParaRPr lang="es-ES_tradnl" altLang="ja-JP" sz="2400"/>
          </a:p>
          <a:p>
            <a:pPr marL="990600" lvl="1" indent="-533400">
              <a:buFont typeface="Arial" charset="0"/>
              <a:buAutoNum type="alphaLcParenR"/>
            </a:pPr>
            <a:r>
              <a:rPr lang="es-ES_tradnl" altLang="ja-JP" sz="2400"/>
              <a:t>Lo incompleto de la conquista - 13:13; 15:63; 16:10; 17:11-12.</a:t>
            </a:r>
          </a:p>
          <a:p>
            <a:pPr marL="990600" lvl="1" indent="-533400">
              <a:buFont typeface="Arial" charset="0"/>
              <a:buAutoNum type="alphaLcParenR"/>
            </a:pPr>
            <a:r>
              <a:rPr lang="es-ES_tradnl" altLang="ja-JP" sz="2400"/>
              <a:t>Esta tensi</a:t>
            </a:r>
            <a:r>
              <a:rPr lang="es-ES_tradnl" altLang="ja-JP" sz="2400">
                <a:latin typeface="Arial"/>
                <a:cs typeface="ＭＳ Ｐゴシック" charset="0"/>
              </a:rPr>
              <a:t>ón entre la gracia incondicional de Dios y la condición de fidelidad para disfrutar las promesas sigue de Deuteronomio.</a:t>
            </a:r>
          </a:p>
          <a:p>
            <a:pPr marL="990600" lvl="1" indent="-533400">
              <a:buFont typeface="Arial" charset="0"/>
              <a:buAutoNum type="alphaLcParenR"/>
            </a:pPr>
            <a:r>
              <a:rPr lang="es-ES_tradnl" altLang="ja-JP" sz="2400">
                <a:cs typeface="ＭＳ Ｐゴシック" charset="0"/>
              </a:rPr>
              <a:t>Sigue presentando la misma problemática y el mismo reto de ser fieles a la ley de Dios para seguir disfrutando de las bendiciones.</a:t>
            </a:r>
            <a:endParaRPr lang="es-ES_tradnl" altLang="ja-JP" sz="2400"/>
          </a:p>
        </p:txBody>
      </p:sp>
      <p:sp>
        <p:nvSpPr>
          <p:cNvPr id="125954" name="Rectangle 2"/>
          <p:cNvSpPr>
            <a:spLocks noGrp="1" noChangeArrowheads="1"/>
          </p:cNvSpPr>
          <p:nvPr>
            <p:ph type="title"/>
          </p:nvPr>
        </p:nvSpPr>
        <p:spPr/>
        <p:txBody>
          <a:bodyPr/>
          <a:lstStyle/>
          <a:p>
            <a:r>
              <a:rPr lang="es-ES_tradnl" altLang="ja-JP" sz="3600">
                <a:cs typeface="ＭＳ Ｐゴシック" charset="0"/>
              </a:rPr>
              <a:t>Josué - Temas Principales</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p:cNvSpPr>
            <a:spLocks noGrp="1" noChangeArrowheads="1"/>
          </p:cNvSpPr>
          <p:nvPr>
            <p:ph idx="1"/>
          </p:nvPr>
        </p:nvSpPr>
        <p:spPr/>
        <p:txBody>
          <a:bodyPr/>
          <a:lstStyle/>
          <a:p>
            <a:pPr marL="609600" indent="-609600">
              <a:buFont typeface="Arial" charset="0"/>
              <a:buAutoNum type="arabicPeriod" startAt="2"/>
            </a:pPr>
            <a:r>
              <a:rPr lang="es-ES_tradnl" altLang="ja-JP" sz="2800"/>
              <a:t>La guerra santa</a:t>
            </a:r>
            <a:endParaRPr lang="es-ES_tradnl" altLang="ja-JP" sz="2800">
              <a:latin typeface="SPTiberian" charset="0"/>
            </a:endParaRPr>
          </a:p>
          <a:p>
            <a:pPr marL="990600" lvl="1" indent="-533400">
              <a:buFont typeface="Arial" charset="0"/>
              <a:buAutoNum type="alphaLcParenR"/>
            </a:pPr>
            <a:r>
              <a:rPr lang="es-ES_tradnl" altLang="ja-JP" sz="2400"/>
              <a:t>Deuteronomio hab</a:t>
            </a:r>
            <a:r>
              <a:rPr lang="es-ES_tradnl" altLang="ja-JP" sz="2400">
                <a:latin typeface="Arial"/>
                <a:cs typeface="ＭＳ Ｐゴシック" charset="0"/>
              </a:rPr>
              <a:t>ía dado los principios de la guerra santa que incluyeron la destru</a:t>
            </a:r>
            <a:r>
              <a:rPr lang="es-ES_tradnl" altLang="ja-JP" sz="2400">
                <a:cs typeface="ＭＳ Ｐゴシック" charset="0"/>
              </a:rPr>
              <a:t>cción total de todo lo idólatra (7:1-26), la dependencia del SEÑOR más que de las armas o los números (20:1-9), la oferta de paz a las naciones lejanas (20:10-15), las prisioneras de guerra (21:10-14) y la guerra perpetua contra los amalecitas (25:17-19).</a:t>
            </a:r>
          </a:p>
          <a:p>
            <a:pPr marL="990600" lvl="1" indent="-533400">
              <a:buFont typeface="Arial" charset="0"/>
              <a:buAutoNum type="alphaLcParenR"/>
            </a:pPr>
            <a:r>
              <a:rPr lang="es-ES_tradnl" altLang="ja-JP" sz="2400">
                <a:cs typeface="ＭＳ Ｐゴシック" charset="0"/>
              </a:rPr>
              <a:t>Las batallas en Josué ilustran lo que pasa cuando se siguen los principios y cuando nos se siguen.</a:t>
            </a:r>
            <a:endParaRPr lang="es-ES_tradnl" altLang="ja-JP" sz="2400">
              <a:latin typeface="SPTiberian" charset="0"/>
            </a:endParaRPr>
          </a:p>
        </p:txBody>
      </p:sp>
      <p:sp>
        <p:nvSpPr>
          <p:cNvPr id="208898" name="Rectangle 2"/>
          <p:cNvSpPr>
            <a:spLocks noGrp="1" noChangeArrowheads="1"/>
          </p:cNvSpPr>
          <p:nvPr>
            <p:ph type="title"/>
          </p:nvPr>
        </p:nvSpPr>
        <p:spPr/>
        <p:txBody>
          <a:bodyPr/>
          <a:lstStyle/>
          <a:p>
            <a:r>
              <a:rPr lang="es-ES_tradnl" altLang="ja-JP" sz="3600">
                <a:cs typeface="ＭＳ Ｐゴシック" charset="0"/>
              </a:rPr>
              <a:t>Josué - Temas Principales</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p:cNvSpPr>
            <a:spLocks noGrp="1" noChangeArrowheads="1"/>
          </p:cNvSpPr>
          <p:nvPr>
            <p:ph idx="1"/>
          </p:nvPr>
        </p:nvSpPr>
        <p:spPr/>
        <p:txBody>
          <a:bodyPr/>
          <a:lstStyle/>
          <a:p>
            <a:pPr marL="609600" indent="-609600">
              <a:buFont typeface="Arial" charset="0"/>
              <a:buAutoNum type="arabicPeriod" startAt="3"/>
            </a:pPr>
            <a:r>
              <a:rPr lang="es-ES_tradnl" altLang="ja-JP" sz="2800"/>
              <a:t>El </a:t>
            </a:r>
            <a:r>
              <a:rPr lang="es-ES_tradnl" altLang="ja-JP" sz="2800">
                <a:latin typeface="SPTiberian" charset="0"/>
              </a:rPr>
              <a:t>Mrx </a:t>
            </a:r>
            <a:r>
              <a:rPr lang="es-ES_tradnl" altLang="ja-JP" sz="2800"/>
              <a:t>(la destrucci</a:t>
            </a:r>
            <a:r>
              <a:rPr lang="es-ES_tradnl" altLang="ja-JP" sz="2800">
                <a:latin typeface="Arial"/>
                <a:cs typeface="ＭＳ Ｐゴシック" charset="0"/>
              </a:rPr>
              <a:t>ón total)</a:t>
            </a:r>
          </a:p>
          <a:p>
            <a:pPr marL="990600" lvl="1" indent="-533400">
              <a:buFont typeface="Arial" charset="0"/>
              <a:buAutoNum type="alphaLcParenR"/>
            </a:pPr>
            <a:r>
              <a:rPr lang="es-ES_tradnl" altLang="ja-JP" sz="2400"/>
              <a:t>De las naciones que habitaban la Tierra Prometida, no deb</a:t>
            </a:r>
            <a:r>
              <a:rPr lang="es-ES_tradnl" altLang="ja-JP" sz="2400">
                <a:latin typeface="Arial"/>
                <a:cs typeface="ＭＳ Ｐゴシック" charset="0"/>
              </a:rPr>
              <a:t>ían dejar vivo a nadie - </a:t>
            </a:r>
            <a:r>
              <a:rPr lang="es-ES_tradnl" altLang="ja-JP" sz="2400">
                <a:cs typeface="ＭＳ Ｐゴシック" charset="0"/>
              </a:rPr>
              <a:t>Dt 20:16-17.</a:t>
            </a:r>
          </a:p>
          <a:p>
            <a:pPr marL="990600" lvl="1" indent="-533400">
              <a:buFont typeface="Arial" charset="0"/>
              <a:buAutoNum type="alphaLcParenR"/>
            </a:pPr>
            <a:r>
              <a:rPr lang="es-ES_tradnl" altLang="ja-JP" sz="2400"/>
              <a:t>Una explicaci</a:t>
            </a:r>
            <a:r>
              <a:rPr lang="es-ES_tradnl" altLang="ja-JP" sz="2400">
                <a:latin typeface="Arial"/>
                <a:cs typeface="ＭＳ Ｐゴシック" charset="0"/>
              </a:rPr>
              <a:t>ón por esta aniquilación de los habitantes fue práctica: para que no fueran una tentación para los israelitas - </a:t>
            </a:r>
            <a:r>
              <a:rPr lang="es-ES_tradnl" altLang="ja-JP" sz="2400">
                <a:cs typeface="ＭＳ Ｐゴシック" charset="0"/>
              </a:rPr>
              <a:t>Jos 20:18.</a:t>
            </a:r>
          </a:p>
          <a:p>
            <a:pPr marL="990600" lvl="1" indent="-533400">
              <a:buFont typeface="Arial" charset="0"/>
              <a:buAutoNum type="alphaLcParenR"/>
            </a:pPr>
            <a:r>
              <a:rPr lang="es-ES_tradnl" altLang="ja-JP" sz="2400">
                <a:cs typeface="ＭＳ Ｐゴシック" charset="0"/>
              </a:rPr>
              <a:t>Otra explicación fue teológica: que Dios iba a utilizar a los israelitas para castigar a los habitantes por su iniquidad - Gen 15:16.</a:t>
            </a:r>
          </a:p>
          <a:p>
            <a:pPr marL="990600" lvl="1" indent="-533400">
              <a:buFont typeface="Arial" charset="0"/>
              <a:buAutoNum type="alphaLcParenR"/>
            </a:pPr>
            <a:r>
              <a:rPr lang="es-ES_tradnl" altLang="ja-JP" sz="2400">
                <a:cs typeface="ＭＳ Ｐゴシック" charset="0"/>
              </a:rPr>
              <a:t>También tiene la idea de ser una ofrenda de todo a Dios - Jos 6:17.</a:t>
            </a:r>
            <a:endParaRPr lang="es-ES_tradnl" altLang="ja-JP" sz="2400"/>
          </a:p>
        </p:txBody>
      </p:sp>
      <p:sp>
        <p:nvSpPr>
          <p:cNvPr id="210946" name="Rectangle 2"/>
          <p:cNvSpPr>
            <a:spLocks noGrp="1" noChangeArrowheads="1"/>
          </p:cNvSpPr>
          <p:nvPr>
            <p:ph type="title"/>
          </p:nvPr>
        </p:nvSpPr>
        <p:spPr/>
        <p:txBody>
          <a:bodyPr/>
          <a:lstStyle/>
          <a:p>
            <a:r>
              <a:rPr lang="es-ES_tradnl" altLang="ja-JP" sz="3600">
                <a:cs typeface="ＭＳ Ｐゴシック" charset="0"/>
              </a:rPr>
              <a:t>Josué - Temas Principales</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idx="1"/>
          </p:nvPr>
        </p:nvSpPr>
        <p:spPr/>
        <p:txBody>
          <a:bodyPr>
            <a:normAutofit fontScale="92500"/>
          </a:bodyPr>
          <a:lstStyle/>
          <a:p>
            <a:pPr marL="609600" indent="-609600">
              <a:buFont typeface="Arial" charset="0"/>
              <a:buAutoNum type="arabicPeriod" startAt="4"/>
            </a:pPr>
            <a:r>
              <a:rPr lang="es-ES_tradnl" altLang="ja-JP" sz="2800"/>
              <a:t>La unidad de Israel: tanto Deuteronomio (5:1, 3; 11:6; 29:9) como Josu</a:t>
            </a:r>
            <a:r>
              <a:rPr lang="es-ES_tradnl" altLang="ja-JP" sz="2800">
                <a:latin typeface="Arial"/>
                <a:cs typeface="ＭＳ Ｐゴシック" charset="0"/>
              </a:rPr>
              <a:t>é (3:7, 17; 4:14; 7:34.24) se dirigen a “</a:t>
            </a:r>
            <a:r>
              <a:rPr lang="es-ES_tradnl" altLang="ja-JP" sz="2800">
                <a:cs typeface="ＭＳ Ｐゴシック" charset="0"/>
              </a:rPr>
              <a:t>todo Israel</a:t>
            </a:r>
            <a:r>
              <a:rPr lang="es-ES_tradnl" altLang="ja-JP" sz="2800">
                <a:latin typeface="Arial"/>
                <a:cs typeface="ＭＳ Ｐゴシック" charset="0"/>
              </a:rPr>
              <a:t>”</a:t>
            </a:r>
            <a:r>
              <a:rPr lang="es-ES_tradnl" altLang="ja-JP" sz="2800">
                <a:cs typeface="ＭＳ Ｐゴシック" charset="0"/>
              </a:rPr>
              <a:t> como a una nación unida.</a:t>
            </a:r>
          </a:p>
          <a:p>
            <a:pPr marL="609600" indent="-609600">
              <a:buFont typeface="Arial" charset="0"/>
              <a:buAutoNum type="arabicPeriod" startAt="4"/>
            </a:pPr>
            <a:r>
              <a:rPr lang="es-ES_tradnl" altLang="ja-JP" sz="2800"/>
              <a:t>El Pacto</a:t>
            </a:r>
          </a:p>
          <a:p>
            <a:pPr marL="990600" lvl="1" indent="-533400">
              <a:buFont typeface="Arial" charset="0"/>
              <a:buAutoNum type="alphaLcParenR"/>
            </a:pPr>
            <a:r>
              <a:rPr lang="es-ES_tradnl" altLang="ja-JP" sz="2400"/>
              <a:t>Deuteronomio se present</a:t>
            </a:r>
            <a:r>
              <a:rPr lang="es-ES_tradnl" altLang="ja-JP" sz="2400">
                <a:latin typeface="Arial"/>
                <a:cs typeface="ＭＳ Ｐゴシック" charset="0"/>
              </a:rPr>
              <a:t>ó como “</a:t>
            </a:r>
            <a:r>
              <a:rPr lang="es-ES_tradnl" altLang="ja-JP" sz="2400">
                <a:cs typeface="ＭＳ Ｐゴシック" charset="0"/>
              </a:rPr>
              <a:t>el libro de la ley</a:t>
            </a:r>
            <a:r>
              <a:rPr lang="es-ES_tradnl" altLang="ja-JP" sz="2400">
                <a:latin typeface="Arial"/>
                <a:cs typeface="ＭＳ Ｐゴシック" charset="0"/>
              </a:rPr>
              <a:t>”</a:t>
            </a:r>
            <a:r>
              <a:rPr lang="es-ES_tradnl" altLang="ja-JP" sz="2400">
                <a:cs typeface="ＭＳ Ｐゴシック" charset="0"/>
              </a:rPr>
              <a:t>.</a:t>
            </a:r>
          </a:p>
          <a:p>
            <a:pPr marL="990600" lvl="1" indent="-533400">
              <a:buFont typeface="Arial" charset="0"/>
              <a:buAutoNum type="alphaLcParenR"/>
            </a:pPr>
            <a:r>
              <a:rPr lang="es-ES_tradnl" altLang="ja-JP" sz="2400">
                <a:cs typeface="ＭＳ Ｐゴシック" charset="0"/>
              </a:rPr>
              <a:t>Josué inicia con una exhortación a Josué a seguir </a:t>
            </a:r>
            <a:r>
              <a:rPr lang="es-ES_tradnl" altLang="ja-JP" sz="2400">
                <a:latin typeface="Arial"/>
                <a:cs typeface="ＭＳ Ｐゴシック" charset="0"/>
              </a:rPr>
              <a:t>“</a:t>
            </a:r>
            <a:r>
              <a:rPr lang="es-ES_tradnl" altLang="ja-JP" sz="2400">
                <a:cs typeface="ＭＳ Ｐゴシック" charset="0"/>
              </a:rPr>
              <a:t>el libro de la ley</a:t>
            </a:r>
            <a:r>
              <a:rPr lang="es-ES_tradnl" altLang="ja-JP" sz="2400">
                <a:latin typeface="Arial"/>
                <a:cs typeface="ＭＳ Ｐゴシック" charset="0"/>
              </a:rPr>
              <a:t>”</a:t>
            </a:r>
            <a:r>
              <a:rPr lang="es-ES_tradnl" altLang="ja-JP" sz="2400">
                <a:cs typeface="ＭＳ Ｐゴシック" charset="0"/>
              </a:rPr>
              <a:t> - 1:8-9.</a:t>
            </a:r>
          </a:p>
          <a:p>
            <a:pPr marL="990600" lvl="1" indent="-533400">
              <a:buFont typeface="Arial" charset="0"/>
              <a:buAutoNum type="alphaLcParenR"/>
            </a:pPr>
            <a:r>
              <a:rPr lang="es-ES_tradnl" altLang="ja-JP" sz="2400">
                <a:cs typeface="ＭＳ Ｐゴシック" charset="0"/>
              </a:rPr>
              <a:t>Josué termina con la renovación del pacto.</a:t>
            </a:r>
          </a:p>
          <a:p>
            <a:pPr marL="990600" lvl="1" indent="-533400">
              <a:buFont typeface="Arial" charset="0"/>
              <a:buAutoNum type="alphaLcParenR"/>
            </a:pPr>
            <a:r>
              <a:rPr lang="es-ES_tradnl" altLang="ja-JP" sz="2400">
                <a:cs typeface="ＭＳ Ｐゴシック" charset="0"/>
              </a:rPr>
              <a:t>A través del libro hay ejemplos de la aplicación del </a:t>
            </a:r>
            <a:r>
              <a:rPr lang="es-ES_tradnl" altLang="ja-JP" sz="2400">
                <a:latin typeface="Arial"/>
                <a:cs typeface="ＭＳ Ｐゴシック" charset="0"/>
              </a:rPr>
              <a:t>“</a:t>
            </a:r>
            <a:r>
              <a:rPr lang="es-ES_tradnl" altLang="ja-JP" sz="2400">
                <a:cs typeface="ＭＳ Ｐゴシック" charset="0"/>
              </a:rPr>
              <a:t>libro de la ley</a:t>
            </a:r>
            <a:r>
              <a:rPr lang="es-ES_tradnl" altLang="ja-JP" sz="2400">
                <a:latin typeface="Arial"/>
                <a:cs typeface="ＭＳ Ｐゴシック" charset="0"/>
              </a:rPr>
              <a:t>”</a:t>
            </a:r>
            <a:r>
              <a:rPr lang="es-ES_tradnl" altLang="ja-JP" sz="2400">
                <a:cs typeface="ＭＳ Ｐゴシック" charset="0"/>
              </a:rPr>
              <a:t> a muchas situaciones.</a:t>
            </a:r>
          </a:p>
          <a:p>
            <a:pPr marL="990600" lvl="1" indent="-533400">
              <a:buFont typeface="Arial" charset="0"/>
              <a:buAutoNum type="alphaLcParenR"/>
            </a:pPr>
            <a:r>
              <a:rPr lang="es-ES_tradnl" altLang="ja-JP" sz="2400">
                <a:cs typeface="ＭＳ Ｐゴシック" charset="0"/>
              </a:rPr>
              <a:t>Josué es el primer ejemplo de la vida bajo el pacto.</a:t>
            </a:r>
            <a:endParaRPr lang="es-ES_tradnl" altLang="ja-JP" sz="2400"/>
          </a:p>
        </p:txBody>
      </p:sp>
      <p:sp>
        <p:nvSpPr>
          <p:cNvPr id="212994" name="Rectangle 2"/>
          <p:cNvSpPr>
            <a:spLocks noGrp="1" noChangeArrowheads="1"/>
          </p:cNvSpPr>
          <p:nvPr>
            <p:ph type="title"/>
          </p:nvPr>
        </p:nvSpPr>
        <p:spPr/>
        <p:txBody>
          <a:bodyPr/>
          <a:lstStyle/>
          <a:p>
            <a:r>
              <a:rPr lang="es-ES_tradnl" altLang="ja-JP" sz="3600">
                <a:cs typeface="ＭＳ Ｐゴシック" charset="0"/>
              </a:rPr>
              <a:t>Josué - Temas Principales</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idx="1"/>
          </p:nvPr>
        </p:nvSpPr>
        <p:spPr/>
        <p:txBody>
          <a:bodyPr>
            <a:normAutofit fontScale="92500" lnSpcReduction="10000"/>
          </a:bodyPr>
          <a:lstStyle/>
          <a:p>
            <a:pPr marL="609600" indent="-609600">
              <a:buFont typeface="Arial" charset="0"/>
              <a:buAutoNum type="arabicPeriod"/>
            </a:pPr>
            <a:r>
              <a:rPr lang="es-ES_tradnl" altLang="ja-JP" sz="2600">
                <a:cs typeface="ＭＳ Ｐゴシック" charset="0"/>
              </a:rPr>
              <a:t>Josué fue el que dio descanso al pueblo de Dios - 21:44; 22:4.</a:t>
            </a:r>
          </a:p>
          <a:p>
            <a:pPr marL="990600" lvl="1" indent="-533400">
              <a:buFont typeface="Arial" charset="0"/>
              <a:buAutoNum type="alphaLcParenR"/>
            </a:pPr>
            <a:r>
              <a:rPr lang="es-ES_tradnl" altLang="ja-JP" sz="2200">
                <a:cs typeface="ＭＳ Ｐゴシック" charset="0"/>
              </a:rPr>
              <a:t>Aun en el libro de Josué, se reconoce que el descanso no fue definitivo, porque quedaron muchos pueblos que eliminar de la tierra - 13:1-7.</a:t>
            </a:r>
          </a:p>
          <a:p>
            <a:pPr marL="990600" lvl="1" indent="-533400">
              <a:buFont typeface="Arial" charset="0"/>
              <a:buAutoNum type="alphaLcParenR"/>
            </a:pPr>
            <a:r>
              <a:rPr lang="es-ES_tradnl" altLang="ja-JP" sz="2200">
                <a:cs typeface="ＭＳ Ｐゴシック" charset="0"/>
              </a:rPr>
              <a:t>El tocayo de Josué es el que da el descanso definitivo - Heb 3:11, 18; 4:1-11, esp. 8-10.</a:t>
            </a:r>
          </a:p>
          <a:p>
            <a:pPr marL="609600" indent="-609600">
              <a:buFont typeface="Arial" charset="0"/>
              <a:buAutoNum type="arabicPeriod"/>
            </a:pPr>
            <a:r>
              <a:rPr lang="es-ES_tradnl" altLang="ja-JP" sz="2600">
                <a:cs typeface="ＭＳ Ｐゴシック" charset="0"/>
              </a:rPr>
              <a:t>Los soldados que marcharon durante siete días alrededor de Jericó y Rajab son ejemplos de fe para nosotros - Heb 11:30-31.</a:t>
            </a:r>
          </a:p>
          <a:p>
            <a:pPr marL="609600" indent="-609600">
              <a:buFont typeface="Arial" charset="0"/>
              <a:buAutoNum type="arabicPeriod"/>
            </a:pPr>
            <a:r>
              <a:rPr lang="es-ES_tradnl" altLang="ja-JP" sz="2600">
                <a:cs typeface="ＭＳ Ｐゴシック" charset="0"/>
              </a:rPr>
              <a:t>Además, Rajab tiene la distinción de ser una de las cuatro mujeres mencionadas en la genealogía de Jesús - Mat 1:5.</a:t>
            </a:r>
          </a:p>
        </p:txBody>
      </p:sp>
      <p:sp>
        <p:nvSpPr>
          <p:cNvPr id="190466" name="Rectangle 2"/>
          <p:cNvSpPr>
            <a:spLocks noGrp="1" noChangeArrowheads="1"/>
          </p:cNvSpPr>
          <p:nvPr>
            <p:ph type="title"/>
          </p:nvPr>
        </p:nvSpPr>
        <p:spPr/>
        <p:txBody>
          <a:bodyPr/>
          <a:lstStyle/>
          <a:p>
            <a:r>
              <a:rPr lang="es-ES_tradnl" altLang="ja-JP" sz="3600">
                <a:cs typeface="ＭＳ Ｐゴシック" charset="0"/>
              </a:rPr>
              <a:t>Josué - Mensaje</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idx="1"/>
          </p:nvPr>
        </p:nvSpPr>
        <p:spPr/>
        <p:txBody>
          <a:bodyPr>
            <a:normAutofit lnSpcReduction="10000"/>
          </a:bodyPr>
          <a:lstStyle/>
          <a:p>
            <a:pPr marL="609600" indent="-609600">
              <a:buFont typeface="Arial" charset="0"/>
              <a:buAutoNum type="arabicPeriod" startAt="4"/>
            </a:pPr>
            <a:r>
              <a:rPr lang="es-ES_tradnl" altLang="ja-JP" sz="2600">
                <a:cs typeface="ＭＳ Ｐゴシック" charset="0"/>
              </a:rPr>
              <a:t>El misterioso </a:t>
            </a:r>
            <a:r>
              <a:rPr lang="es-ES_tradnl" altLang="ja-JP" sz="2600">
                <a:latin typeface="Arial"/>
                <a:cs typeface="ＭＳ Ｐゴシック" charset="0"/>
              </a:rPr>
              <a:t>“</a:t>
            </a:r>
            <a:r>
              <a:rPr lang="es-ES_tradnl" altLang="ja-JP" sz="2600">
                <a:cs typeface="ＭＳ Ｐゴシック" charset="0"/>
              </a:rPr>
              <a:t>comandante del ejército del SEÑOR</a:t>
            </a:r>
            <a:r>
              <a:rPr lang="es-ES_tradnl" altLang="ja-JP" sz="2600">
                <a:latin typeface="Arial"/>
                <a:cs typeface="ＭＳ Ｐゴシック" charset="0"/>
              </a:rPr>
              <a:t>”</a:t>
            </a:r>
            <a:r>
              <a:rPr lang="es-ES_tradnl" altLang="ja-JP" sz="2600">
                <a:cs typeface="ＭＳ Ｐゴシック" charset="0"/>
              </a:rPr>
              <a:t> (Jos 5:13-15) anticipa la revelación de Jesucristo en ese rol (Apoc 19:11-16) pero con un reino mucho más extenso, hasta universal (Apoc 21:1-2).</a:t>
            </a:r>
          </a:p>
          <a:p>
            <a:pPr marL="609600" indent="-609600">
              <a:buFont typeface="Arial" charset="0"/>
              <a:buAutoNum type="arabicPeriod" startAt="4"/>
            </a:pPr>
            <a:r>
              <a:rPr lang="es-ES_tradnl" altLang="ja-JP" sz="2600">
                <a:cs typeface="ＭＳ Ｐゴシック" charset="0"/>
              </a:rPr>
              <a:t>La conquista del pueblo de Dios ya no es por medio de la guerra contra seres humanos sino contra poderes malignos (Ef 6:12) para salvar y no destruir la vida.</a:t>
            </a:r>
          </a:p>
          <a:p>
            <a:pPr marL="609600" indent="-609600">
              <a:buFont typeface="Arial" charset="0"/>
              <a:buAutoNum type="arabicPeriod" startAt="4"/>
            </a:pPr>
            <a:r>
              <a:rPr lang="es-ES_tradnl" altLang="ja-JP" sz="2600">
                <a:cs typeface="ＭＳ Ｐゴシック" charset="0"/>
              </a:rPr>
              <a:t>La ofrenda que ofrecemos a Dios son todas las naciones creyendo en Cristo - Rom 15:15-16.</a:t>
            </a:r>
          </a:p>
        </p:txBody>
      </p:sp>
      <p:sp>
        <p:nvSpPr>
          <p:cNvPr id="215042" name="Rectangle 2"/>
          <p:cNvSpPr>
            <a:spLocks noGrp="1" noChangeArrowheads="1"/>
          </p:cNvSpPr>
          <p:nvPr>
            <p:ph type="title"/>
          </p:nvPr>
        </p:nvSpPr>
        <p:spPr/>
        <p:txBody>
          <a:bodyPr/>
          <a:lstStyle/>
          <a:p>
            <a:r>
              <a:rPr lang="es-ES_tradnl" altLang="ja-JP" sz="3600">
                <a:cs typeface="ＭＳ Ｐゴシック" charset="0"/>
              </a:rPr>
              <a:t>Josué - Mensaje</a:t>
            </a:r>
            <a:endParaRPr lang="es-ES_tradnl" sz="400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Rectangle 3"/>
          <p:cNvSpPr>
            <a:spLocks noGrp="1" noChangeArrowheads="1"/>
          </p:cNvSpPr>
          <p:nvPr>
            <p:ph idx="1"/>
          </p:nvPr>
        </p:nvSpPr>
        <p:spPr/>
        <p:txBody>
          <a:bodyPr>
            <a:normAutofit lnSpcReduction="10000"/>
          </a:bodyPr>
          <a:lstStyle/>
          <a:p>
            <a:pPr marL="609600" indent="-609600">
              <a:buFont typeface="Arial" charset="0"/>
              <a:buAutoNum type="arabicPeriod"/>
            </a:pPr>
            <a:r>
              <a:rPr lang="es-ES_tradnl" altLang="ja-JP" sz="2800" dirty="0">
                <a:cs typeface="ＭＳ Ｐゴシック" charset="0"/>
              </a:rPr>
              <a:t>El el </a:t>
            </a:r>
            <a:r>
              <a:rPr lang="es-ES_tradnl" altLang="ja-JP" sz="2800" dirty="0" err="1">
                <a:cs typeface="ＭＳ Ｐゴシック" charset="0"/>
              </a:rPr>
              <a:t>Tanakh</a:t>
            </a:r>
            <a:r>
              <a:rPr lang="es-ES_tradnl" altLang="ja-JP" sz="2800" dirty="0">
                <a:cs typeface="ＭＳ Ｐゴシック" charset="0"/>
              </a:rPr>
              <a:t>, Josué es el primer libro de los profetas.</a:t>
            </a:r>
          </a:p>
          <a:p>
            <a:pPr marL="609600" indent="-609600">
              <a:buFont typeface="Arial" charset="0"/>
              <a:buAutoNum type="arabicPeriod"/>
            </a:pPr>
            <a:r>
              <a:rPr lang="es-ES_tradnl" altLang="ja-JP" sz="2800" dirty="0">
                <a:cs typeface="ＭＳ Ｐゴシック" charset="0"/>
              </a:rPr>
              <a:t>Es el primero de los profetas anteriores que incluyen Josué, Jueces, Samuel y Reyes.</a:t>
            </a:r>
          </a:p>
          <a:p>
            <a:pPr marL="609600" indent="-609600">
              <a:buFont typeface="Arial" charset="0"/>
              <a:buAutoNum type="arabicPeriod"/>
            </a:pPr>
            <a:r>
              <a:rPr lang="es-ES_tradnl" altLang="ja-JP" sz="2800" dirty="0">
                <a:cs typeface="ＭＳ Ｐゴシック" charset="0"/>
              </a:rPr>
              <a:t>Aunque no caben dentro de nuestras ideas de lo que es la profecía, parece que los judíos consideraron que estos libros fueron escritos por profetas.</a:t>
            </a:r>
          </a:p>
          <a:p>
            <a:pPr marL="609600" indent="-609600">
              <a:buFont typeface="Arial" charset="0"/>
              <a:buAutoNum type="arabicPeriod"/>
            </a:pPr>
            <a:r>
              <a:rPr lang="es-ES_tradnl" altLang="ja-JP" sz="2800" dirty="0">
                <a:cs typeface="ＭＳ Ｐゴシック" charset="0"/>
              </a:rPr>
              <a:t>Por lo tanto, son palabra de Dios y ocupan un lugar en el canon.</a:t>
            </a:r>
            <a:endParaRPr lang="es-ES_tradnl" altLang="ja-JP" dirty="0">
              <a:cs typeface="ＭＳ Ｐゴシック" charset="0"/>
            </a:endParaRPr>
          </a:p>
        </p:txBody>
      </p:sp>
      <p:sp>
        <p:nvSpPr>
          <p:cNvPr id="194562" name="Rectangle 2"/>
          <p:cNvSpPr>
            <a:spLocks noGrp="1" noChangeArrowheads="1"/>
          </p:cNvSpPr>
          <p:nvPr>
            <p:ph type="title"/>
          </p:nvPr>
        </p:nvSpPr>
        <p:spPr/>
        <p:txBody>
          <a:bodyPr/>
          <a:lstStyle/>
          <a:p>
            <a:r>
              <a:rPr lang="es-ES_tradnl" sz="4000" dirty="0"/>
              <a:t>Josu</a:t>
            </a:r>
            <a:r>
              <a:rPr lang="es-ES_tradnl" altLang="ja-JP" sz="4000" dirty="0">
                <a:latin typeface="Arial"/>
                <a:cs typeface="ＭＳ Ｐゴシック" charset="0"/>
              </a:rPr>
              <a:t>é </a:t>
            </a:r>
            <a:r>
              <a:rPr lang="es-ES_tradnl" altLang="ja-JP" sz="4000" dirty="0"/>
              <a:t>-  Su lugar en el canon</a:t>
            </a:r>
            <a:endParaRPr lang="es-ES_tradnl" sz="4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p:txBody>
          <a:bodyPr>
            <a:normAutofit fontScale="92500" lnSpcReduction="20000"/>
          </a:bodyPr>
          <a:lstStyle/>
          <a:p>
            <a:pPr marL="609600" indent="-609600">
              <a:buFont typeface="Arial" charset="0"/>
              <a:buAutoNum type="arabicPeriod"/>
            </a:pPr>
            <a:r>
              <a:rPr lang="es-ES_tradnl" altLang="ja-JP" sz="2400">
                <a:cs typeface="ＭＳ Ｐゴシック" charset="0"/>
              </a:rPr>
              <a:t>Como todos los libros históricos, Josué es historia didáctica.</a:t>
            </a:r>
          </a:p>
          <a:p>
            <a:pPr marL="609600" indent="-609600">
              <a:buFont typeface="Arial" charset="0"/>
              <a:buAutoNum type="arabicPeriod"/>
            </a:pPr>
            <a:r>
              <a:rPr lang="es-ES_tradnl" altLang="ja-JP" sz="2400">
                <a:cs typeface="ＭＳ Ｐゴシック" charset="0"/>
              </a:rPr>
              <a:t>Más que los otros libros, Josué es historia militar.</a:t>
            </a:r>
          </a:p>
          <a:p>
            <a:pPr marL="609600" indent="-609600">
              <a:buFont typeface="Arial" charset="0"/>
              <a:buAutoNum type="arabicPeriod"/>
            </a:pPr>
            <a:r>
              <a:rPr lang="es-ES_tradnl" altLang="ja-JP" sz="2400">
                <a:cs typeface="ＭＳ Ｐゴシック" charset="0"/>
              </a:rPr>
              <a:t>En 1943, M. Noth publicó su idea de que toda la sección desde Deuteronomio hasta Reyes es el producto principalmente de un autor, llamado el historiador deuteronomista (DH en inglés).</a:t>
            </a:r>
          </a:p>
          <a:p>
            <a:pPr marL="990600" lvl="1" indent="-533400">
              <a:buFont typeface="Arial" charset="0"/>
              <a:buAutoNum type="alphaLcParenR"/>
            </a:pPr>
            <a:r>
              <a:rPr lang="es-ES_tradnl" altLang="ja-JP" sz="2000">
                <a:cs typeface="ＭＳ Ｐゴシック" charset="0"/>
              </a:rPr>
              <a:t>Toda esta historia parece utilizar los temas principales de Deuteronomio como sus pautas.</a:t>
            </a:r>
          </a:p>
          <a:p>
            <a:pPr marL="990600" lvl="1" indent="-533400">
              <a:buFont typeface="Arial" charset="0"/>
              <a:buAutoNum type="alphaLcParenR"/>
            </a:pPr>
            <a:r>
              <a:rPr lang="es-ES_tradnl" altLang="ja-JP" sz="2000">
                <a:cs typeface="ＭＳ Ｐゴシック" charset="0"/>
              </a:rPr>
              <a:t>Esto no es sorprendente si recordamos que Deuteronomio era algo como la constitución de Israel.</a:t>
            </a:r>
          </a:p>
          <a:p>
            <a:pPr marL="990600" lvl="1" indent="-533400">
              <a:buFont typeface="Arial" charset="0"/>
              <a:buAutoNum type="alphaLcParenR"/>
            </a:pPr>
            <a:r>
              <a:rPr lang="es-ES_tradnl" altLang="ja-JP" sz="2000">
                <a:cs typeface="ＭＳ Ｐゴシック" charset="0"/>
              </a:rPr>
              <a:t>Así que podemos identificar Josué como historia deuteronomista.</a:t>
            </a:r>
          </a:p>
          <a:p>
            <a:pPr marL="990600" lvl="1" indent="-533400">
              <a:buFont typeface="Arial" charset="0"/>
              <a:buAutoNum type="alphaLcParenR"/>
            </a:pPr>
            <a:r>
              <a:rPr lang="es-ES_tradnl" altLang="ja-JP" sz="2000">
                <a:cs typeface="ＭＳ Ｐゴシック" charset="0"/>
              </a:rPr>
              <a:t>Vamos a mencionar algunas de estas similitudes en nuestra consideración de los libros.</a:t>
            </a:r>
          </a:p>
          <a:p>
            <a:pPr marL="990600" lvl="1" indent="-533400">
              <a:buFont typeface="Arial" charset="0"/>
              <a:buAutoNum type="alphaLcParenR"/>
            </a:pPr>
            <a:r>
              <a:rPr lang="es-ES_tradnl" altLang="ja-JP" sz="2000">
                <a:cs typeface="ＭＳ Ｐゴシック" charset="0"/>
              </a:rPr>
              <a:t>Noth asignó a toda esta obra una fecha en el exilio, pero su teoría tiene valor aparte de sus fechas.</a:t>
            </a:r>
          </a:p>
        </p:txBody>
      </p:sp>
      <p:sp>
        <p:nvSpPr>
          <p:cNvPr id="121858" name="Rectangle 2"/>
          <p:cNvSpPr>
            <a:spLocks noGrp="1" noChangeArrowheads="1"/>
          </p:cNvSpPr>
          <p:nvPr>
            <p:ph type="title"/>
          </p:nvPr>
        </p:nvSpPr>
        <p:spPr/>
        <p:txBody>
          <a:bodyPr/>
          <a:lstStyle/>
          <a:p>
            <a:r>
              <a:rPr lang="es-ES_tradnl" altLang="ja-JP" sz="4000">
                <a:cs typeface="ＭＳ Ｐゴシック" charset="0"/>
              </a:rPr>
              <a:t>Josué - Género</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p:cNvSpPr>
            <a:spLocks noGrp="1" noChangeArrowheads="1"/>
          </p:cNvSpPr>
          <p:nvPr>
            <p:ph idx="1"/>
          </p:nvPr>
        </p:nvSpPr>
        <p:spPr/>
        <p:txBody>
          <a:bodyPr/>
          <a:lstStyle/>
          <a:p>
            <a:pPr marL="609600" indent="-609600">
              <a:buFont typeface="Arial" charset="0"/>
              <a:buAutoNum type="arabicPeriod" startAt="4"/>
            </a:pPr>
            <a:r>
              <a:rPr lang="es-ES_tradnl" altLang="ja-JP" sz="2400">
                <a:cs typeface="ＭＳ Ｐゴシック" charset="0"/>
              </a:rPr>
              <a:t>Harrison comparó Josué y Jueces con las obras de la edad heroica mediterránea oriental que produjo las epopeyas como la Ilíada, la Odisea y otras obras similares en otras culturas (669, 685-86).</a:t>
            </a:r>
          </a:p>
          <a:p>
            <a:pPr marL="990600" lvl="1" indent="-533400" algn="ctr">
              <a:buFont typeface="Times" charset="0"/>
              <a:buChar char="•"/>
            </a:pPr>
            <a:r>
              <a:rPr lang="es-ES_tradnl" altLang="ja-JP" sz="2000">
                <a:cs typeface="ＭＳ Ｐゴシック" charset="0"/>
              </a:rPr>
              <a:t>Así que, podríamos identificar Josué como historia épica.</a:t>
            </a:r>
          </a:p>
        </p:txBody>
      </p:sp>
      <p:sp>
        <p:nvSpPr>
          <p:cNvPr id="198658" name="Rectangle 2"/>
          <p:cNvSpPr>
            <a:spLocks noGrp="1" noChangeArrowheads="1"/>
          </p:cNvSpPr>
          <p:nvPr>
            <p:ph type="title"/>
          </p:nvPr>
        </p:nvSpPr>
        <p:spPr/>
        <p:txBody>
          <a:bodyPr/>
          <a:lstStyle/>
          <a:p>
            <a:r>
              <a:rPr lang="es-ES_tradnl" altLang="ja-JP" sz="4000">
                <a:cs typeface="ＭＳ Ｐゴシック" charset="0"/>
              </a:rPr>
              <a:t>Josué - Género</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457200" y="1052736"/>
            <a:ext cx="8229600" cy="4572000"/>
          </a:xfrm>
        </p:spPr>
        <p:txBody>
          <a:bodyPr>
            <a:spAutoFit/>
          </a:bodyPr>
          <a:lstStyle/>
          <a:p>
            <a:pPr marL="609600" indent="-609600">
              <a:buFont typeface="Arial" charset="0"/>
              <a:buAutoNum type="arabicPeriod"/>
            </a:pPr>
            <a:r>
              <a:rPr lang="es-ES_tradnl" altLang="ja-JP" sz="2400" dirty="0">
                <a:cs typeface="ＭＳ Ｐゴシック" charset="0"/>
              </a:rPr>
              <a:t>El Talmud </a:t>
            </a:r>
            <a:r>
              <a:rPr lang="es-ES_tradnl" altLang="ja-JP" sz="2400" i="1" dirty="0">
                <a:cs typeface="ＭＳ Ｐゴシック" charset="0"/>
              </a:rPr>
              <a:t>Baba </a:t>
            </a:r>
            <a:r>
              <a:rPr lang="es-ES_tradnl" altLang="ja-JP" sz="2400" i="1" dirty="0" err="1">
                <a:cs typeface="ＭＳ Ｐゴシック" charset="0"/>
              </a:rPr>
              <a:t>Bathra</a:t>
            </a:r>
            <a:r>
              <a:rPr lang="es-ES_tradnl" altLang="ja-JP" sz="2400" dirty="0">
                <a:cs typeface="ＭＳ Ｐゴシック" charset="0"/>
              </a:rPr>
              <a:t> (15a) dijo que Josué escribió su libro excepto el relato de su muerte</a:t>
            </a:r>
          </a:p>
          <a:p>
            <a:pPr marL="609600" indent="-609600">
              <a:buFont typeface="Arial" charset="0"/>
              <a:buAutoNum type="arabicPeriod"/>
            </a:pPr>
            <a:r>
              <a:rPr lang="es-ES_tradnl" altLang="ja-JP" sz="2400" dirty="0">
                <a:cs typeface="ＭＳ Ｐゴシック" charset="0"/>
              </a:rPr>
              <a:t>Hay evidencia interna que indica que fue escrito posterior a los eventos relatados:</a:t>
            </a:r>
          </a:p>
          <a:p>
            <a:pPr marL="990600" lvl="1" indent="-533400">
              <a:buFont typeface="Arial" charset="0"/>
              <a:buAutoNum type="alphaLcParenR"/>
            </a:pPr>
            <a:r>
              <a:rPr lang="es-ES_tradnl" altLang="ja-JP" sz="2000" dirty="0">
                <a:cs typeface="ＭＳ Ｐゴシック" charset="0"/>
              </a:rPr>
              <a:t>Hay un refrán repetido más de 10 veces: </a:t>
            </a:r>
            <a:r>
              <a:rPr lang="es-ES_tradnl" altLang="ja-JP" sz="2000" dirty="0">
                <a:latin typeface="Arial"/>
                <a:cs typeface="ＭＳ Ｐゴシック" charset="0"/>
              </a:rPr>
              <a:t>“</a:t>
            </a:r>
            <a:r>
              <a:rPr lang="es-ES_tradnl" altLang="ja-JP" sz="2000" dirty="0">
                <a:cs typeface="ＭＳ Ｐゴシック" charset="0"/>
              </a:rPr>
              <a:t>hasta la fecha</a:t>
            </a:r>
            <a:r>
              <a:rPr lang="es-ES_tradnl" altLang="ja-JP" sz="2000" dirty="0">
                <a:latin typeface="Arial"/>
                <a:cs typeface="ＭＳ Ｐゴシック" charset="0"/>
              </a:rPr>
              <a:t>”</a:t>
            </a:r>
            <a:r>
              <a:rPr lang="es-ES_tradnl" altLang="ja-JP" sz="2000" dirty="0">
                <a:cs typeface="ＭＳ Ｐゴシック" charset="0"/>
              </a:rPr>
              <a:t>.</a:t>
            </a:r>
          </a:p>
          <a:p>
            <a:pPr marL="990600" lvl="1" indent="-533400">
              <a:buFont typeface="Arial" charset="0"/>
              <a:buAutoNum type="alphaLcParenR"/>
            </a:pPr>
            <a:r>
              <a:rPr lang="es-ES_tradnl" altLang="ja-JP" sz="2000" dirty="0">
                <a:cs typeface="ＭＳ Ｐゴシック" charset="0"/>
              </a:rPr>
              <a:t>El v. 10:13 cita el </a:t>
            </a:r>
            <a:r>
              <a:rPr lang="es-ES_tradnl" altLang="ja-JP" sz="2000" i="1" dirty="0">
                <a:cs typeface="ＭＳ Ｐゴシック" charset="0"/>
              </a:rPr>
              <a:t>Libro de </a:t>
            </a:r>
            <a:r>
              <a:rPr lang="es-ES_tradnl" altLang="ja-JP" sz="2000" i="1" dirty="0" err="1">
                <a:cs typeface="ＭＳ Ｐゴシック" charset="0"/>
              </a:rPr>
              <a:t>Jaser</a:t>
            </a:r>
            <a:r>
              <a:rPr lang="es-ES_tradnl" altLang="ja-JP" sz="2000" dirty="0">
                <a:cs typeface="ＭＳ Ｐゴシック" charset="0"/>
              </a:rPr>
              <a:t>, indicando que el autor escribió a una fecha posterior a su(s) fuente(s).</a:t>
            </a:r>
          </a:p>
          <a:p>
            <a:pPr marL="609600" indent="-609600">
              <a:buFont typeface="Arial" charset="0"/>
              <a:buAutoNum type="arabicPeriod"/>
            </a:pPr>
            <a:r>
              <a:rPr lang="es-ES_tradnl" altLang="ja-JP" sz="2400" dirty="0">
                <a:cs typeface="ＭＳ Ｐゴシック" charset="0"/>
              </a:rPr>
              <a:t>Los críticos de las fuentes intentaron identificar las mismas cuatros fuentes (J, E, P, D) en Josué y hablaban del </a:t>
            </a:r>
            <a:r>
              <a:rPr lang="es-ES_tradnl" altLang="ja-JP" sz="2400" dirty="0" err="1">
                <a:cs typeface="ＭＳ Ｐゴシック" charset="0"/>
              </a:rPr>
              <a:t>Hexateuco</a:t>
            </a:r>
            <a:r>
              <a:rPr lang="es-ES_tradnl" altLang="ja-JP" sz="2400" dirty="0">
                <a:cs typeface="ＭＳ Ｐゴシック" charset="0"/>
              </a:rPr>
              <a:t>.</a:t>
            </a:r>
          </a:p>
          <a:p>
            <a:pPr marL="990600" lvl="1" indent="-533400">
              <a:buFont typeface="Arial" charset="0"/>
              <a:buAutoNum type="alphaLcParenR"/>
            </a:pPr>
            <a:r>
              <a:rPr lang="es-ES_tradnl" altLang="ja-JP" sz="2000" dirty="0">
                <a:cs typeface="ＭＳ Ｐゴシック" charset="0"/>
              </a:rPr>
              <a:t>Como toda la hipótesis documentaria, esta idea ha sido abandonada.</a:t>
            </a:r>
          </a:p>
          <a:p>
            <a:pPr marL="990600" lvl="1" indent="-533400">
              <a:buFont typeface="Arial" charset="0"/>
              <a:buAutoNum type="alphaLcParenR"/>
            </a:pPr>
            <a:r>
              <a:rPr lang="es-ES_tradnl" altLang="ja-JP" sz="2000" dirty="0">
                <a:cs typeface="ＭＳ Ｐゴシック" charset="0"/>
              </a:rPr>
              <a:t>Además, los judíos y los samaritanos siempre distinguieron cuidadosamente entre el Pentateuco y otros libros; es decir, no existía la idea del </a:t>
            </a:r>
            <a:r>
              <a:rPr lang="es-ES_tradnl" altLang="ja-JP" sz="2000" dirty="0" err="1">
                <a:cs typeface="ＭＳ Ｐゴシック" charset="0"/>
              </a:rPr>
              <a:t>Hexateuco</a:t>
            </a:r>
            <a:r>
              <a:rPr lang="es-ES_tradnl" altLang="ja-JP" sz="2000" dirty="0">
                <a:cs typeface="ＭＳ Ｐゴシック" charset="0"/>
              </a:rPr>
              <a:t>.</a:t>
            </a:r>
          </a:p>
        </p:txBody>
      </p:sp>
      <p:sp>
        <p:nvSpPr>
          <p:cNvPr id="144386" name="Rectangle 2"/>
          <p:cNvSpPr>
            <a:spLocks noGrp="1" noChangeArrowheads="1"/>
          </p:cNvSpPr>
          <p:nvPr>
            <p:ph type="title"/>
          </p:nvPr>
        </p:nvSpPr>
        <p:spPr>
          <a:xfrm>
            <a:off x="457200" y="152400"/>
            <a:ext cx="8229600" cy="972344"/>
          </a:xfrm>
        </p:spPr>
        <p:txBody>
          <a:bodyPr/>
          <a:lstStyle/>
          <a:p>
            <a:r>
              <a:rPr lang="es-ES_tradnl" altLang="ja-JP" sz="4000" dirty="0">
                <a:cs typeface="ＭＳ Ｐゴシック" charset="0"/>
              </a:rPr>
              <a:t>Josué - Autor</a:t>
            </a:r>
            <a:endParaRPr lang="es-ES_tradnl"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p:cNvSpPr>
            <a:spLocks noGrp="1" noChangeArrowheads="1"/>
          </p:cNvSpPr>
          <p:nvPr>
            <p:ph idx="1"/>
          </p:nvPr>
        </p:nvSpPr>
        <p:spPr/>
        <p:txBody>
          <a:bodyPr>
            <a:spAutoFit/>
          </a:bodyPr>
          <a:lstStyle/>
          <a:p>
            <a:pPr marL="609600" indent="-609600">
              <a:buFont typeface="Arial" charset="0"/>
              <a:buAutoNum type="arabicPeriod" startAt="4"/>
            </a:pPr>
            <a:r>
              <a:rPr lang="es-ES_tradnl" altLang="ja-JP" sz="2400">
                <a:cs typeface="ＭＳ Ｐゴシック" charset="0"/>
              </a:rPr>
              <a:t>Otra hipótesis fue de la historia de la tradición que intentó identificar las unidades narrativas que fueron unificadas en el libro por un editor.</a:t>
            </a:r>
          </a:p>
          <a:p>
            <a:pPr marL="990600" lvl="1" indent="-533400">
              <a:buFont typeface="Arial" charset="0"/>
              <a:buAutoNum type="alphaLcParenR"/>
            </a:pPr>
            <a:r>
              <a:rPr lang="es-ES_tradnl" altLang="ja-JP" sz="2000">
                <a:cs typeface="ＭＳ Ｐゴシック" charset="0"/>
              </a:rPr>
              <a:t>Los de esta escuela tendían a considerar las unidades narrativas como leyendas etiológicas y regionales.</a:t>
            </a:r>
          </a:p>
          <a:p>
            <a:pPr marL="990600" lvl="1" indent="-533400">
              <a:buFont typeface="Arial" charset="0"/>
              <a:buAutoNum type="alphaLcParenR"/>
            </a:pPr>
            <a:r>
              <a:rPr lang="es-ES_tradnl" altLang="ja-JP" sz="2000">
                <a:cs typeface="ＭＳ Ｐゴシック" charset="0"/>
              </a:rPr>
              <a:t>La etiología es la explicación de situaciones actuales por medio de leyendas del pasado.</a:t>
            </a:r>
          </a:p>
          <a:p>
            <a:pPr marL="990600" lvl="1" indent="-533400">
              <a:buFont typeface="Arial" charset="0"/>
              <a:buAutoNum type="alphaLcParenR"/>
            </a:pPr>
            <a:r>
              <a:rPr lang="es-ES_tradnl" altLang="ja-JP" sz="2000">
                <a:cs typeface="ＭＳ Ｐゴシック" charset="0"/>
              </a:rPr>
              <a:t>Noth era parte de esta escuela que aceptó mucho del la crítica alta, pero él se diferenció en la cuestión de las fuentes, enfocándose en un autor en lugar de cuatro fuentes.</a:t>
            </a:r>
          </a:p>
        </p:txBody>
      </p:sp>
      <p:sp>
        <p:nvSpPr>
          <p:cNvPr id="196610" name="Rectangle 2"/>
          <p:cNvSpPr>
            <a:spLocks noGrp="1" noChangeArrowheads="1"/>
          </p:cNvSpPr>
          <p:nvPr>
            <p:ph type="title"/>
          </p:nvPr>
        </p:nvSpPr>
        <p:spPr/>
        <p:txBody>
          <a:bodyPr/>
          <a:lstStyle/>
          <a:p>
            <a:r>
              <a:rPr lang="es-ES_tradnl" altLang="ja-JP" sz="4000">
                <a:cs typeface="ＭＳ Ｐゴシック" charset="0"/>
              </a:rPr>
              <a:t>Josué - Autor</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p:txBody>
          <a:bodyPr>
            <a:normAutofit fontScale="85000" lnSpcReduction="10000"/>
          </a:bodyPr>
          <a:lstStyle/>
          <a:p>
            <a:pPr marL="609600" indent="-609600">
              <a:buFont typeface="Arial" charset="0"/>
              <a:buAutoNum type="arabicPeriod"/>
            </a:pPr>
            <a:r>
              <a:rPr lang="es-ES_tradnl" altLang="ja-JP" sz="2400" dirty="0">
                <a:cs typeface="ＭＳ Ｐゴシック" charset="0"/>
              </a:rPr>
              <a:t>La fecha de Josué depende de la fecha del éxodo.</a:t>
            </a:r>
          </a:p>
          <a:p>
            <a:pPr marL="609600" indent="-609600">
              <a:buFont typeface="Arial" charset="0"/>
              <a:buAutoNum type="arabicPeriod"/>
            </a:pPr>
            <a:r>
              <a:rPr lang="es-ES_tradnl" altLang="ja-JP" sz="2400" dirty="0">
                <a:cs typeface="ＭＳ Ｐゴシック" charset="0"/>
              </a:rPr>
              <a:t>Mejor dicho, la fecha del éxodo depende de la fecha de la conquista.</a:t>
            </a:r>
          </a:p>
          <a:p>
            <a:pPr marL="609600" indent="-609600">
              <a:buFont typeface="Arial" charset="0"/>
              <a:buAutoNum type="arabicPeriod"/>
            </a:pPr>
            <a:r>
              <a:rPr lang="es-ES_tradnl" altLang="ja-JP" sz="2400" dirty="0">
                <a:cs typeface="ＭＳ Ｐゴシック" charset="0"/>
              </a:rPr>
              <a:t>Pueden revisar los apuntes sobre Éxodo para ver las dos opciones: el siglo XIII o el siglo XV a.C.</a:t>
            </a:r>
          </a:p>
          <a:p>
            <a:pPr marL="609600" indent="-609600">
              <a:buFont typeface="Arial" charset="0"/>
              <a:buAutoNum type="arabicPeriod"/>
            </a:pPr>
            <a:r>
              <a:rPr lang="es-ES_tradnl" altLang="ja-JP" sz="2400" dirty="0">
                <a:cs typeface="ＭＳ Ｐゴシック" charset="0"/>
              </a:rPr>
              <a:t>Podemos evaluar estas dos opciones un poco más en relación a Josué.</a:t>
            </a:r>
          </a:p>
          <a:p>
            <a:pPr marL="609600" indent="-609600">
              <a:buFont typeface="Arial" charset="0"/>
              <a:buAutoNum type="arabicPeriod"/>
            </a:pPr>
            <a:r>
              <a:rPr lang="es-ES_tradnl" altLang="ja-JP" sz="2400" dirty="0">
                <a:cs typeface="ＭＳ Ｐゴシック" charset="0"/>
              </a:rPr>
              <a:t>El principal argumento a favor de la fecha tardía es la evidencia arqueológica de la destrucción de algunas ciudades en Palestina en el siglo XIII.</a:t>
            </a:r>
          </a:p>
          <a:p>
            <a:pPr marL="609600" indent="-609600">
              <a:buFont typeface="Arial" charset="0"/>
              <a:buAutoNum type="arabicPeriod"/>
            </a:pPr>
            <a:r>
              <a:rPr lang="es-ES_tradnl" altLang="ja-JP" sz="2400" dirty="0">
                <a:cs typeface="ＭＳ Ｐゴシック" charset="0"/>
              </a:rPr>
              <a:t>Sin embargo, el plan de invasión no era destruir ciudades sino expulsar/destruir los habitantes y ocupar sus ciudades - </a:t>
            </a:r>
            <a:r>
              <a:rPr lang="es-ES_tradnl" altLang="ja-JP" sz="2400" dirty="0" err="1">
                <a:cs typeface="ＭＳ Ｐゴシック" charset="0"/>
              </a:rPr>
              <a:t>Dt</a:t>
            </a:r>
            <a:r>
              <a:rPr lang="es-ES_tradnl" altLang="ja-JP" sz="2400" dirty="0">
                <a:cs typeface="ＭＳ Ｐゴシック" charset="0"/>
              </a:rPr>
              <a:t> 19:1-2.</a:t>
            </a:r>
          </a:p>
          <a:p>
            <a:pPr marL="609600" indent="-609600">
              <a:buFont typeface="Arial" charset="0"/>
              <a:buAutoNum type="arabicPeriod"/>
            </a:pPr>
            <a:r>
              <a:rPr lang="es-ES_tradnl" altLang="ja-JP" sz="2400" dirty="0">
                <a:cs typeface="ＭＳ Ｐゴシック" charset="0"/>
              </a:rPr>
              <a:t>Las únicas tres ciudades destruidas fueron Jericó, </a:t>
            </a:r>
            <a:r>
              <a:rPr lang="es-ES_tradnl" altLang="ja-JP" sz="2400" dirty="0" err="1">
                <a:cs typeface="ＭＳ Ｐゴシック" charset="0"/>
              </a:rPr>
              <a:t>Hai</a:t>
            </a:r>
            <a:r>
              <a:rPr lang="es-ES_tradnl" altLang="ja-JP" sz="2400" dirty="0">
                <a:cs typeface="ＭＳ Ｐゴシック" charset="0"/>
              </a:rPr>
              <a:t> y </a:t>
            </a:r>
            <a:r>
              <a:rPr lang="es-ES_tradnl" altLang="ja-JP" sz="2400" dirty="0" err="1">
                <a:cs typeface="ＭＳ Ｐゴシック" charset="0"/>
              </a:rPr>
              <a:t>Jazor</a:t>
            </a:r>
            <a:r>
              <a:rPr lang="es-ES_tradnl" altLang="ja-JP" sz="2400" dirty="0">
                <a:cs typeface="ＭＳ Ｐゴシック" charset="0"/>
              </a:rPr>
              <a:t>.</a:t>
            </a:r>
          </a:p>
        </p:txBody>
      </p:sp>
      <p:sp>
        <p:nvSpPr>
          <p:cNvPr id="123906" name="Rectangle 2"/>
          <p:cNvSpPr>
            <a:spLocks noGrp="1" noChangeArrowheads="1"/>
          </p:cNvSpPr>
          <p:nvPr>
            <p:ph type="title"/>
          </p:nvPr>
        </p:nvSpPr>
        <p:spPr/>
        <p:txBody>
          <a:bodyPr/>
          <a:lstStyle/>
          <a:p>
            <a:r>
              <a:rPr lang="es-ES_tradnl" altLang="ja-JP" sz="4000">
                <a:cs typeface="ＭＳ Ｐゴシック" charset="0"/>
              </a:rPr>
              <a:t>Josué - Fecha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idx="1"/>
          </p:nvPr>
        </p:nvSpPr>
        <p:spPr/>
        <p:txBody>
          <a:bodyPr>
            <a:normAutofit fontScale="92500"/>
          </a:bodyPr>
          <a:lstStyle/>
          <a:p>
            <a:pPr marL="609600" indent="-609600">
              <a:buFont typeface="Arial" charset="0"/>
              <a:buAutoNum type="arabicPeriod" startAt="8"/>
            </a:pPr>
            <a:r>
              <a:rPr lang="es-ES_tradnl" altLang="ja-JP" sz="2400">
                <a:cs typeface="ＭＳ Ｐゴシック" charset="0"/>
              </a:rPr>
              <a:t>La evidencia arqueológica de estos tres sitios ha sido controvertida.</a:t>
            </a:r>
          </a:p>
          <a:p>
            <a:pPr marL="609600" indent="-609600">
              <a:buFont typeface="Arial" charset="0"/>
              <a:buAutoNum type="arabicPeriod" startAt="8"/>
            </a:pPr>
            <a:r>
              <a:rPr lang="es-ES_tradnl" altLang="ja-JP" sz="2400">
                <a:cs typeface="ＭＳ Ｐゴシック" charset="0"/>
              </a:rPr>
              <a:t>Hay evidencia de la construcción de muchos pueblos nuevos alrededor de 1200 a.C., la cual favorece la fecha tardía.</a:t>
            </a:r>
          </a:p>
          <a:p>
            <a:pPr marL="609600" indent="-609600">
              <a:buFont typeface="Arial" charset="0"/>
              <a:buAutoNum type="arabicPeriod" startAt="8"/>
            </a:pPr>
            <a:r>
              <a:rPr lang="es-ES_tradnl" altLang="ja-JP" sz="2400">
                <a:cs typeface="ＭＳ Ｐゴシック" charset="0"/>
              </a:rPr>
              <a:t>De nuevo, concluimos que la arqueología no es capaz de decidir esta cuestión definitivamente.</a:t>
            </a:r>
          </a:p>
          <a:p>
            <a:pPr marL="609600" indent="-609600">
              <a:buFont typeface="Arial" charset="0"/>
              <a:buAutoNum type="arabicPeriod" startAt="8"/>
            </a:pPr>
            <a:r>
              <a:rPr lang="es-ES_tradnl" altLang="ja-JP" sz="2400">
                <a:cs typeface="ＭＳ Ｐゴシック" charset="0"/>
              </a:rPr>
              <a:t>En cuanto a la fecha de la composición del libro de Josué, tampoco hay evidencia suficiente para estar seguros.</a:t>
            </a:r>
          </a:p>
          <a:p>
            <a:pPr marL="609600" indent="-609600">
              <a:buFont typeface="Arial" charset="0"/>
              <a:buAutoNum type="arabicPeriod" startAt="8"/>
            </a:pPr>
            <a:r>
              <a:rPr lang="es-ES_tradnl" altLang="ja-JP" sz="2400">
                <a:cs typeface="ＭＳ Ｐゴシック" charset="0"/>
              </a:rPr>
              <a:t>Harrison no encuentra ninguna razón por no fecharlo alrededor de 1045 a.C., durante la vida de Samuel (673).</a:t>
            </a:r>
          </a:p>
        </p:txBody>
      </p:sp>
      <p:sp>
        <p:nvSpPr>
          <p:cNvPr id="200706" name="Rectangle 2"/>
          <p:cNvSpPr>
            <a:spLocks noGrp="1" noChangeArrowheads="1"/>
          </p:cNvSpPr>
          <p:nvPr>
            <p:ph type="title"/>
          </p:nvPr>
        </p:nvSpPr>
        <p:spPr/>
        <p:txBody>
          <a:bodyPr/>
          <a:lstStyle/>
          <a:p>
            <a:r>
              <a:rPr lang="es-ES_tradnl" altLang="ja-JP" sz="4000">
                <a:cs typeface="ＭＳ Ｐゴシック" charset="0"/>
              </a:rPr>
              <a:t>Josué - Fecha</a:t>
            </a:r>
            <a:endParaRPr lang="es-ES_tradnl"/>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idx="1"/>
          </p:nvPr>
        </p:nvSpPr>
        <p:spPr/>
        <p:txBody>
          <a:bodyPr/>
          <a:lstStyle/>
          <a:p>
            <a:pPr marL="711200" indent="-711200">
              <a:buFont typeface="Arial" charset="0"/>
              <a:buAutoNum type="arabicPeriod"/>
            </a:pPr>
            <a:r>
              <a:rPr lang="es-ES_tradnl" altLang="ja-JP" sz="2400">
                <a:cs typeface="ＭＳ Ｐゴシック" charset="0"/>
              </a:rPr>
              <a:t>La conquista de la Tierra Prometida - 1-12</a:t>
            </a:r>
          </a:p>
          <a:p>
            <a:pPr marL="711200" indent="-711200">
              <a:buFont typeface="Arial" charset="0"/>
              <a:buAutoNum type="arabicPeriod"/>
            </a:pPr>
            <a:r>
              <a:rPr lang="es-ES_tradnl" altLang="ja-JP" sz="2400">
                <a:cs typeface="ＭＳ Ｐゴシック" charset="0"/>
              </a:rPr>
              <a:t>La distribución de la Tierra Prometida - 13-22</a:t>
            </a:r>
          </a:p>
          <a:p>
            <a:pPr marL="711200" indent="-711200">
              <a:buFont typeface="Arial" charset="0"/>
              <a:buAutoNum type="arabicPeriod"/>
            </a:pPr>
            <a:r>
              <a:rPr lang="es-ES_tradnl" altLang="ja-JP" sz="2400">
                <a:cs typeface="ＭＳ Ｐゴシック" charset="0"/>
              </a:rPr>
              <a:t>Los últimos días de Josué y la renovación del pacto - 23-24</a:t>
            </a:r>
          </a:p>
        </p:txBody>
      </p:sp>
      <p:sp>
        <p:nvSpPr>
          <p:cNvPr id="181250" name="Rectangle 2"/>
          <p:cNvSpPr>
            <a:spLocks noGrp="1" noChangeArrowheads="1"/>
          </p:cNvSpPr>
          <p:nvPr>
            <p:ph type="title"/>
          </p:nvPr>
        </p:nvSpPr>
        <p:spPr/>
        <p:txBody>
          <a:bodyPr/>
          <a:lstStyle/>
          <a:p>
            <a:r>
              <a:rPr lang="es-ES_tradnl" altLang="ja-JP" sz="4000">
                <a:cs typeface="ＭＳ Ｐゴシック" charset="0"/>
              </a:rPr>
              <a:t>Josué - Estructura general</a:t>
            </a:r>
            <a:endParaRPr lang="es-ES_tradnl"/>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3058</TotalTime>
  <Words>1987</Words>
  <Application>Microsoft Macintosh PowerPoint</Application>
  <PresentationFormat>Presentación en pantalla (4:3)</PresentationFormat>
  <Paragraphs>131</Paragraphs>
  <Slides>18</Slides>
  <Notes>18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ＭＳ Ｐゴシック</vt:lpstr>
      <vt:lpstr>Helvetica</vt:lpstr>
      <vt:lpstr>Wingdings</vt:lpstr>
      <vt:lpstr>Times</vt:lpstr>
      <vt:lpstr>SPTiberian</vt:lpstr>
      <vt:lpstr>Pptssem</vt:lpstr>
      <vt:lpstr>Los libros históricos del AT</vt:lpstr>
      <vt:lpstr>Josué -  Su lugar en el canon</vt:lpstr>
      <vt:lpstr>Josué - Género</vt:lpstr>
      <vt:lpstr>Josué - Género</vt:lpstr>
      <vt:lpstr>Josué - Autor</vt:lpstr>
      <vt:lpstr>Josué - Autor</vt:lpstr>
      <vt:lpstr>Josué - Fecha</vt:lpstr>
      <vt:lpstr>Josué - Fecha</vt:lpstr>
      <vt:lpstr>Josué - Estructura general</vt:lpstr>
      <vt:lpstr>Josué 1-12 - Estructura</vt:lpstr>
      <vt:lpstr>Josué 13-22 - Estructura</vt:lpstr>
      <vt:lpstr>Josué 23-24 - Estructura</vt:lpstr>
      <vt:lpstr>Josué - Temas Principales</vt:lpstr>
      <vt:lpstr>Josué - Temas Principales</vt:lpstr>
      <vt:lpstr>Josué - Temas Principales</vt:lpstr>
      <vt:lpstr>Josué - Temas Principales</vt:lpstr>
      <vt:lpstr>Josué - Mensaje</vt:lpstr>
      <vt:lpstr>Josué - Mensaje</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libros históricos del AT</dc:title>
  <dc:creator>Larry Trotter</dc:creator>
  <cp:lastModifiedBy>Carla Gallareta</cp:lastModifiedBy>
  <cp:revision>239</cp:revision>
  <dcterms:created xsi:type="dcterms:W3CDTF">2010-03-10T15:17:18Z</dcterms:created>
  <dcterms:modified xsi:type="dcterms:W3CDTF">2012-10-08T16:11:00Z</dcterms:modified>
</cp:coreProperties>
</file>