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5"/>
  </p:notesMasterIdLst>
  <p:sldIdLst>
    <p:sldId id="257" r:id="rId2"/>
    <p:sldId id="275" r:id="rId3"/>
    <p:sldId id="287" r:id="rId4"/>
    <p:sldId id="258" r:id="rId5"/>
    <p:sldId id="268" r:id="rId6"/>
    <p:sldId id="259" r:id="rId7"/>
    <p:sldId id="286" r:id="rId8"/>
    <p:sldId id="270" r:id="rId9"/>
    <p:sldId id="279" r:id="rId10"/>
    <p:sldId id="310" r:id="rId11"/>
    <p:sldId id="288" r:id="rId12"/>
    <p:sldId id="289" r:id="rId13"/>
    <p:sldId id="311" r:id="rId14"/>
    <p:sldId id="290" r:id="rId15"/>
    <p:sldId id="291" r:id="rId16"/>
    <p:sldId id="292" r:id="rId17"/>
    <p:sldId id="312" r:id="rId18"/>
    <p:sldId id="293" r:id="rId19"/>
    <p:sldId id="294" r:id="rId20"/>
    <p:sldId id="295" r:id="rId21"/>
    <p:sldId id="313" r:id="rId22"/>
    <p:sldId id="296" r:id="rId23"/>
    <p:sldId id="299" r:id="rId24"/>
    <p:sldId id="300" r:id="rId25"/>
    <p:sldId id="301" r:id="rId26"/>
    <p:sldId id="302" r:id="rId27"/>
    <p:sldId id="303" r:id="rId28"/>
    <p:sldId id="305" r:id="rId29"/>
    <p:sldId id="304" r:id="rId30"/>
    <p:sldId id="306" r:id="rId31"/>
    <p:sldId id="307" r:id="rId32"/>
    <p:sldId id="308" r:id="rId33"/>
    <p:sldId id="309" r:id="rId34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F512F8-E87A-9F47-A57C-7152789787DB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8720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835B8-A280-654B-BD31-10EC1EF37017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AF2F8-40BA-694F-BF97-BB57A8C8F922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87CAA-D1A9-1E4C-8B5D-10831932A8DB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E7B08-6396-4C43-893A-B98B4FB56B2C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4B023-841E-6747-8B34-0B8CE92526D4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A4A78-DA81-1B4C-A1A6-46EC5D2A32B4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E09FF-A6E8-704D-9AC8-6B420139A3A5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A7ACC-506F-CA45-ABFB-9FDC9544BB75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2304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24B09-FC0D-574B-A9D9-737371B74414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97432-61CF-7F47-B7A4-B7B49B064285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3CFC3-6AA8-C84E-A33F-E562CDF98F10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0DFB9-EE7B-834D-92E1-70320F6D89B8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E027F-F7BE-7E46-B205-ED840328B715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2365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65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B2987-1F22-4D41-BC8D-39EE3E4A486C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2754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5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7CFC3-FCBB-6D4E-AE09-88B5022F6105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2385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85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17DC7-0DFF-334D-AA45-DB6EEDB523E0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2447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47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2B6B3-0722-4C44-8A87-8F1A7CD28F15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2467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67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EB55B-9DB7-AD43-BE59-8F8D7A9BD6F9}" type="slidenum">
              <a:rPr lang="es-ES_tradnl"/>
              <a:pPr/>
              <a:t>25</a:t>
            </a:fld>
            <a:endParaRPr lang="es-ES_tradnl"/>
          </a:p>
        </p:txBody>
      </p:sp>
      <p:sp>
        <p:nvSpPr>
          <p:cNvPr id="2488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88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02894-3928-4C41-8333-0FEF22621CC9}" type="slidenum">
              <a:rPr lang="es-ES_tradnl"/>
              <a:pPr/>
              <a:t>26</a:t>
            </a:fld>
            <a:endParaRPr lang="es-ES_tradnl"/>
          </a:p>
        </p:txBody>
      </p:sp>
      <p:sp>
        <p:nvSpPr>
          <p:cNvPr id="2508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08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6E2EF-E486-584B-A0A6-26147212A40F}" type="slidenum">
              <a:rPr lang="es-ES_tradnl"/>
              <a:pPr/>
              <a:t>27</a:t>
            </a:fld>
            <a:endParaRPr lang="es-ES_tradnl"/>
          </a:p>
        </p:txBody>
      </p:sp>
      <p:sp>
        <p:nvSpPr>
          <p:cNvPr id="2529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9A978-8782-964B-B147-170075ED193C}" type="slidenum">
              <a:rPr lang="es-ES_tradnl"/>
              <a:pPr/>
              <a:t>28</a:t>
            </a:fld>
            <a:endParaRPr lang="es-ES_tradnl"/>
          </a:p>
        </p:txBody>
      </p:sp>
      <p:sp>
        <p:nvSpPr>
          <p:cNvPr id="2590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90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90B7E-BC1A-F843-84FC-67A9C025D54A}" type="slidenum">
              <a:rPr lang="es-ES_tradnl"/>
              <a:pPr/>
              <a:t>29</a:t>
            </a:fld>
            <a:endParaRPr lang="es-ES_tradnl"/>
          </a:p>
        </p:txBody>
      </p:sp>
      <p:sp>
        <p:nvSpPr>
          <p:cNvPr id="2549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B83A4-3BA2-0345-8597-AF4C17CE088B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201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CEB67-06A5-7144-BBE5-8D1CDA56C71C}" type="slidenum">
              <a:rPr lang="es-ES_tradnl"/>
              <a:pPr/>
              <a:t>30</a:t>
            </a:fld>
            <a:endParaRPr lang="es-ES_tradnl"/>
          </a:p>
        </p:txBody>
      </p:sp>
      <p:sp>
        <p:nvSpPr>
          <p:cNvPr id="2611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11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9DA52-FB4A-CC4E-9B3B-2DEA0B27874F}" type="slidenum">
              <a:rPr lang="es-ES_tradnl"/>
              <a:pPr/>
              <a:t>31</a:t>
            </a:fld>
            <a:endParaRPr lang="es-ES_tradnl"/>
          </a:p>
        </p:txBody>
      </p:sp>
      <p:sp>
        <p:nvSpPr>
          <p:cNvPr id="2631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3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E116A-BA95-234A-9448-1BCB4E1EAD40}" type="slidenum">
              <a:rPr lang="es-ES_tradnl"/>
              <a:pPr/>
              <a:t>32</a:t>
            </a:fld>
            <a:endParaRPr lang="es-ES_tradnl"/>
          </a:p>
        </p:txBody>
      </p:sp>
      <p:sp>
        <p:nvSpPr>
          <p:cNvPr id="2652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5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FACAE-481C-BE48-810E-B7FFBCB56A03}" type="slidenum">
              <a:rPr lang="es-ES_tradnl"/>
              <a:pPr/>
              <a:t>33</a:t>
            </a:fld>
            <a:endParaRPr lang="es-ES_tradnl"/>
          </a:p>
        </p:txBody>
      </p:sp>
      <p:sp>
        <p:nvSpPr>
          <p:cNvPr id="267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7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1197E-8278-354B-B981-41126507F375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0BE47-6CC4-4A44-8304-D9F7D7BC64AD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19DA6-767A-CE43-9B50-F0E87F0C9EA4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970CA-78FE-EA4E-975F-BFFDDB71A828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181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B3F79-F942-8549-BBAE-E3EA0007EFCA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5A5FC-07D2-6D47-ABB9-9B9BF96F1564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D48C56-641F-5649-9B8C-A192499B020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D7F20-4004-C441-ACC2-6E0D03B8EC62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17AB-E5B5-804C-8421-52A72F46C57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68BC60-5EF6-4649-BA74-0440F57A460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F5AB-3628-914B-B4CF-C7B5665E895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62AB-9AE2-9E4F-832A-50EA7F6A35B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113-8DA2-0944-B436-FA584E1D2F1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5797-0899-8042-9C55-A506AC906C4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0510-B8DD-5944-A530-3BBF6C3F4A88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FDDD24-D748-084D-824A-02445C12D3E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8AFC4D-6265-AC4B-935B-FF3B8B08DE7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D50A49-34B9-5A45-90E7-4E17F5E8540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>
                <a:cs typeface="ＭＳ Ｐゴシック" charset="0"/>
              </a:rPr>
              <a:t>Introducción a Jueces</a:t>
            </a:r>
            <a:endParaRPr lang="es-ES_tradnl" altLang="ja-JP">
              <a:cs typeface="ＭＳ Ｐゴシック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La sección termina con una reprensión del ángel del SEÑOR que habló como el SEÑOR mismo y pronunció una maldición sobre los israelitas por haber hecho pactos con los pueblos en lugar de exterminarlos - 2:1-5. </a:t>
            </a:r>
          </a:p>
          <a:p>
            <a:pPr marL="711200" indent="-7112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Esta es la </a:t>
            </a:r>
            <a:r>
              <a:rPr lang="es-ES_tradnl" altLang="ja-JP" sz="2800" u="sng">
                <a:cs typeface="ＭＳ Ｐゴシック" charset="0"/>
              </a:rPr>
              <a:t>segunda</a:t>
            </a:r>
            <a:r>
              <a:rPr lang="es-ES_tradnl" altLang="ja-JP" sz="2800">
                <a:cs typeface="ＭＳ Ｐゴシック" charset="0"/>
              </a:rPr>
              <a:t> explicación de porqué los pueblos se quedaron en la tierra - 2:3.</a:t>
            </a:r>
          </a:p>
          <a:p>
            <a:pPr marL="711200" indent="-711200">
              <a:buFont typeface="Arial" charset="0"/>
              <a:buNone/>
            </a:pPr>
            <a:endParaRPr lang="es-ES_tradnl" altLang="ja-JP" sz="2800">
              <a:cs typeface="ＭＳ Ｐゴシック" charset="0"/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1:1 a 2:5 -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Para empezar el ciclo de los jueces, se presenta los cinco elementos típicos de cada ciclo: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Rebelión e idolatría - 2:11-13; 17, 19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Entrega en manos de opresores - 2:14-15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Clamor al SEÑOR - (ver 2:18)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Liberación por medio de un caudillo - 2:16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Paz durante un tiempo - (2:18)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Este ciclo se repitió más o menos durante la historia de los jueces.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elemento deuteronomista de retribución era patente.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2:6 a 16:31 -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11200" indent="-7112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Había una reversión del concepto del Guerrero Divino, que peleaba </a:t>
            </a:r>
            <a:r>
              <a:rPr lang="es-ES_tradnl" altLang="ja-JP" sz="2800" i="1">
                <a:cs typeface="ＭＳ Ｐゴシック" charset="0"/>
              </a:rPr>
              <a:t>en contra de</a:t>
            </a:r>
            <a:r>
              <a:rPr lang="es-ES_tradnl" altLang="ja-JP" sz="2800">
                <a:cs typeface="ＭＳ Ｐゴシック" charset="0"/>
              </a:rPr>
              <a:t> Israel - 2:15.</a:t>
            </a:r>
          </a:p>
          <a:p>
            <a:pPr marL="711200" indent="-7112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La </a:t>
            </a:r>
            <a:r>
              <a:rPr lang="es-ES_tradnl" altLang="ja-JP" sz="2800" u="sng">
                <a:cs typeface="ＭＳ Ｐゴシック" charset="0"/>
              </a:rPr>
              <a:t>tercera</a:t>
            </a:r>
            <a:r>
              <a:rPr lang="es-ES_tradnl" altLang="ja-JP" sz="2800">
                <a:cs typeface="ＭＳ Ｐゴシック" charset="0"/>
              </a:rPr>
              <a:t> explicación de la permanencia de los pueblos en la tierra está en 2:20-22, como castigo y prueba para Israel.</a:t>
            </a:r>
          </a:p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La </a:t>
            </a:r>
            <a:r>
              <a:rPr lang="es-ES_tradnl" altLang="ja-JP" sz="2800" u="sng">
                <a:cs typeface="ＭＳ Ｐゴシック" charset="0"/>
              </a:rPr>
              <a:t>cuarta</a:t>
            </a:r>
            <a:r>
              <a:rPr lang="es-ES_tradnl" altLang="ja-JP" sz="2800">
                <a:cs typeface="ＭＳ Ｐゴシック" charset="0"/>
              </a:rPr>
              <a:t> explicación de la permanencia de los pueblos en la tierra está en 3:1-2, para entrenar a los israelitas novatos en la guerra.</a:t>
            </a:r>
          </a:p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La </a:t>
            </a:r>
            <a:r>
              <a:rPr lang="es-ES_tradnl" altLang="ja-JP" sz="2800" u="sng">
                <a:cs typeface="ＭＳ Ｐゴシック" charset="0"/>
              </a:rPr>
              <a:t>quinta</a:t>
            </a:r>
            <a:r>
              <a:rPr lang="es-ES_tradnl" altLang="ja-JP" sz="2800">
                <a:cs typeface="ＭＳ Ｐゴシック" charset="0"/>
              </a:rPr>
              <a:t> explicación (similar a la tercera) está en 3:4, para probar la obediencia de los israelitas.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2:6 a 16:31 -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11200" indent="-7112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Una de los pecados constantes del pueblo de Dios era (y es) casarse con los incrédulos - 3:5-6.</a:t>
            </a:r>
          </a:p>
          <a:p>
            <a:pPr marL="711200" indent="-7112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Todos los elementos del ciclo se ven claramente en el primer juez, Otoniel, hermano menor de Caleb - 3:7-11.</a:t>
            </a:r>
          </a:p>
          <a:p>
            <a:pPr marL="711200" indent="-7112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Se registran 12 jueces y un tipo de anti-juez (Abimélec) en el resto de esta sección.</a:t>
            </a:r>
          </a:p>
          <a:p>
            <a:pPr marL="711200" indent="-7112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Según Dillard y Longman, no solo son ciclos repetidos sino un espiral descendiente, desde el respetable Otoniel hasta el trágico Sansón (125).</a:t>
            </a: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2:6 a 16:31 -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Este espiral descendiente prepara el camino para el caos de la última sección.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Relata dos incidentes, el primero acerca de la tribu de Dan que raptó a un levita idólatra y robó los ídolos que él cuidaba para que él fuera sacerdote de toda la tribu - 17-18.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segundo incidente fue más complicado y desagradable: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Un levita de Efraín, una de las tribus norteñas, fue a Belén de Judá para recuperar a su concubina fugitiva, donde su suegro lo recibió muy bien.</a:t>
            </a:r>
            <a:endParaRPr lang="es-ES_tradnl" altLang="ja-JP" sz="2000">
              <a:cs typeface="ＭＳ Ｐゴシック" charset="0"/>
            </a:endParaRP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17-21 -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66800" lvl="1" indent="-609600">
              <a:buFont typeface="Arial" charset="0"/>
              <a:buAutoNum type="alphaLcParenR" startAt="2"/>
            </a:pPr>
            <a:r>
              <a:rPr lang="es-ES_tradnl" altLang="ja-JP" sz="2400">
                <a:cs typeface="ＭＳ Ｐゴシック" charset="0"/>
              </a:rPr>
              <a:t>En su regresó hacia su tierra, el levita no quiso hospedarse en Jerusalén (porque todavía vivían allí los jebuseos) y llegó a Guibeá de Benjamín donde nadie lo hospedó hasta que un anciano de Efraín lo recibió.</a:t>
            </a:r>
          </a:p>
          <a:p>
            <a:pPr marL="1066800" lvl="1" indent="-609600">
              <a:buFont typeface="Arial" charset="0"/>
              <a:buAutoNum type="alphaLcParenR" startAt="2"/>
            </a:pPr>
            <a:r>
              <a:rPr lang="es-ES_tradnl" altLang="ja-JP" sz="2400">
                <a:cs typeface="ＭＳ Ｐゴシック" charset="0"/>
              </a:rPr>
              <a:t>Los hombres de la ciudad quería violar al levita, pero él les entregó a su concubina, a quien violaron toda la noche, así matándola.</a:t>
            </a:r>
          </a:p>
          <a:p>
            <a:pPr marL="1066800" lvl="1" indent="-609600">
              <a:buFont typeface="Arial" charset="0"/>
              <a:buAutoNum type="alphaLcParenR" startAt="4"/>
            </a:pPr>
            <a:r>
              <a:rPr lang="es-ES_tradnl" altLang="ja-JP" sz="2400">
                <a:cs typeface="ＭＳ Ｐゴシック" charset="0"/>
              </a:rPr>
              <a:t>El levita las partió en doce pedazos, los cuales envió a las doce tribus.</a:t>
            </a:r>
          </a:p>
          <a:p>
            <a:pPr marL="1066800" lvl="1" indent="-609600">
              <a:buFont typeface="Arial" charset="0"/>
              <a:buAutoNum type="alphaLcParenR" startAt="4"/>
            </a:pPr>
            <a:r>
              <a:rPr lang="es-ES_tradnl" altLang="ja-JP" sz="2400">
                <a:cs typeface="ＭＳ Ｐゴシック" charset="0"/>
              </a:rPr>
              <a:t>Todo Israel se reunió para castigar a los violadores, pero Benjamín no los entregó sino se preparó para combatir contra las otras tribus.</a:t>
            </a:r>
          </a:p>
          <a:p>
            <a:pPr marL="1066800" lvl="1" indent="-609600">
              <a:buFont typeface="Arial" charset="0"/>
              <a:buAutoNum type="alphaLcParenR" startAt="4"/>
            </a:pPr>
            <a:r>
              <a:rPr lang="es-ES_tradnl" altLang="ja-JP" sz="2400">
                <a:cs typeface="ＭＳ Ｐゴシック" charset="0"/>
              </a:rPr>
              <a:t>Dios nombró a los de Judá para subir primero.</a:t>
            </a: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17-21 -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66800" lvl="1" indent="-609600">
              <a:buFont typeface="Arial" charset="0"/>
              <a:buAutoNum type="alphaLcParenR" startAt="7"/>
            </a:pPr>
            <a:r>
              <a:rPr lang="es-ES_tradnl" altLang="ja-JP" sz="2400">
                <a:cs typeface="ＭＳ Ｐゴシック" charset="0"/>
              </a:rPr>
              <a:t>Después de dos derrotas, los israelitas vencieron a los benjamitas, casi exterminándolos y haciendo un tipo de </a:t>
            </a:r>
            <a:r>
              <a:rPr lang="es-ES_tradnl" altLang="ja-JP" sz="2400">
                <a:latin typeface="SPTiberian" charset="0"/>
                <a:cs typeface="ＭＳ Ｐゴシック" charset="0"/>
              </a:rPr>
              <a:t>Mrx </a:t>
            </a:r>
            <a:r>
              <a:rPr lang="es-ES_tradnl" altLang="ja-JP" sz="2400">
                <a:cs typeface="ＭＳ Ｐゴシック" charset="0"/>
              </a:rPr>
              <a:t>contra sus ciudades.</a:t>
            </a:r>
          </a:p>
          <a:p>
            <a:pPr marL="1066800" lvl="1" indent="-609600">
              <a:buFont typeface="Arial" charset="0"/>
              <a:buAutoNum type="alphaLcParenR" startAt="7"/>
            </a:pPr>
            <a:r>
              <a:rPr lang="es-ES_tradnl" altLang="ja-JP" sz="2400">
                <a:cs typeface="ＭＳ Ｐゴシック" charset="0"/>
              </a:rPr>
              <a:t>Prometieron no dar a sus hijas en matrimonio a los benjamitas.</a:t>
            </a:r>
          </a:p>
          <a:p>
            <a:pPr marL="1066800" lvl="1" indent="-609600">
              <a:buFont typeface="Arial" charset="0"/>
              <a:buAutoNum type="alphaLcParenR" startAt="7"/>
            </a:pPr>
            <a:r>
              <a:rPr lang="es-ES_tradnl" altLang="ja-JP" sz="2400">
                <a:cs typeface="ＭＳ Ｐゴシック" charset="0"/>
              </a:rPr>
              <a:t>Luego se entristecieron y buscaron esposas para los 600 benjamitas.</a:t>
            </a:r>
          </a:p>
          <a:p>
            <a:pPr marL="1066800" lvl="1" indent="-609600">
              <a:buFont typeface="Arial" charset="0"/>
              <a:buAutoNum type="alphaLcParenR" startAt="7"/>
            </a:pPr>
            <a:r>
              <a:rPr lang="es-ES_tradnl" altLang="ja-JP" sz="2400">
                <a:cs typeface="ＭＳ Ｐゴシック" charset="0"/>
              </a:rPr>
              <a:t>Mataron a los de Jabés Galaad (de lado oriente del Jordán) por no haber participado en las batallas pero conservaron vivas a 400 vírgenes.</a:t>
            </a:r>
          </a:p>
          <a:p>
            <a:pPr marL="1066800" lvl="1" indent="-609600">
              <a:buFont typeface="Arial" charset="0"/>
              <a:buAutoNum type="alphaLcParenR" startAt="7"/>
            </a:pPr>
            <a:r>
              <a:rPr lang="es-ES_tradnl" altLang="ja-JP" sz="2400">
                <a:cs typeface="ＭＳ Ｐゴシック" charset="0"/>
              </a:rPr>
              <a:t>Luego, animaron a los 200 benjamitas que fueran a la fiesta para el SEÑOR en Siló para raptar muchachas como esposas.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17-21 -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Termina el libro con el refrán: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En aquella época no había rey en Israel; cada uno hacía lo que le parecía mejor.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17-21 -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mensaje era que necesitaban un rey.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Más especificamente necesitaba a David y no a Saúl: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Judá era primero, conquistó mucho de su territorio y el SEÑOR estuvo con Judá.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Benjamín no pudo conquistar su territorio, especificamente Jerusalén.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Alguien de las tribus del norte (Efraín) es bien recibido en la ciudad natal de David (Belén) pero maltratado en la ciudad natal de Saúl (Guibeá).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David es el que conquistó a Jerusalén y la hizo una ciudad segura para los del norte.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Judá debía subir primero contra Benjamín.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-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Todo esto argumenta a favor de ver el libro de Jueces como un tratado pro-David, lo cual sugiere una fecha durante los inicios de la dinastía davídica.</a:t>
            </a:r>
          </a:p>
          <a:p>
            <a:pPr marL="711200" indent="-7112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Leyendo el resto de la historia del AT, encontramos con tristeza que David también tuvo pies de barro, así como todos los reyes de Israel y Judá.</a:t>
            </a:r>
          </a:p>
          <a:p>
            <a:pPr marL="711200" indent="-7112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El clamor de Jueces por un rey adecuado no se contesta definitivamente hasta Mateo 1:1 que dice: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Tabla genealógica de Jesucristo, hijo de David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.</a:t>
            </a:r>
          </a:p>
          <a:p>
            <a:pPr marL="711200" indent="-7112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Otro mensaje es que, a pesar de sus fallas, los jueces y David fueron hombres de fe, y su ejemplo de ser instrumentos débiles en manos del Dios fuerte nos puede animar a seguir adelante.</a:t>
            </a: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-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Es el segundo de los profetas anteriores que incluyen Josué, Jueces, Samuel y Reyes.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Empieza de la misma forma que Josué: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latin typeface="Arial"/>
                <a:cs typeface="ＭＳ Ｐゴシック" charset="0"/>
              </a:rPr>
              <a:t>“</a:t>
            </a:r>
            <a:r>
              <a:rPr lang="es-ES_tradnl" altLang="ja-JP" sz="2400" dirty="0">
                <a:cs typeface="ＭＳ Ｐゴシック" charset="0"/>
              </a:rPr>
              <a:t>Después de la muerte de Moisés</a:t>
            </a:r>
            <a:r>
              <a:rPr lang="es-ES_tradnl" altLang="ja-JP" sz="2400" dirty="0">
                <a:latin typeface="Arial"/>
                <a:cs typeface="ＭＳ Ｐゴシック" charset="0"/>
              </a:rPr>
              <a:t>”</a:t>
            </a:r>
            <a:r>
              <a:rPr lang="es-ES_tradnl" altLang="ja-JP" sz="2400" dirty="0">
                <a:cs typeface="ＭＳ Ｐゴシック" charset="0"/>
              </a:rPr>
              <a:t> - </a:t>
            </a:r>
            <a:r>
              <a:rPr lang="es-ES_tradnl" altLang="ja-JP" sz="2400" dirty="0" err="1">
                <a:cs typeface="ＭＳ Ｐゴシック" charset="0"/>
              </a:rPr>
              <a:t>Jos</a:t>
            </a:r>
            <a:r>
              <a:rPr lang="es-ES_tradnl" altLang="ja-JP" sz="2400" dirty="0">
                <a:cs typeface="ＭＳ Ｐゴシック" charset="0"/>
              </a:rPr>
              <a:t> 1:1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latin typeface="Arial"/>
                <a:cs typeface="ＭＳ Ｐゴシック" charset="0"/>
              </a:rPr>
              <a:t>“</a:t>
            </a:r>
            <a:r>
              <a:rPr lang="es-ES_tradnl" altLang="ja-JP" sz="2400" dirty="0">
                <a:cs typeface="ＭＳ Ｐゴシック" charset="0"/>
              </a:rPr>
              <a:t>Después de la muerte e Josué</a:t>
            </a:r>
            <a:r>
              <a:rPr lang="es-ES_tradnl" altLang="ja-JP" sz="2400" dirty="0">
                <a:latin typeface="Arial"/>
                <a:cs typeface="ＭＳ Ｐゴシック" charset="0"/>
              </a:rPr>
              <a:t>”</a:t>
            </a:r>
            <a:r>
              <a:rPr lang="es-ES_tradnl" altLang="ja-JP" sz="2400" dirty="0">
                <a:cs typeface="ＭＳ Ｐゴシック" charset="0"/>
              </a:rPr>
              <a:t> - Jueces 1:1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Jueces</a:t>
            </a:r>
            <a:r>
              <a:rPr lang="es-ES_tradnl" altLang="ja-JP" sz="4000">
                <a:cs typeface="ＭＳ Ｐゴシック" charset="0"/>
              </a:rPr>
              <a:t> -  Su lugar en el canon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>
                <a:cs typeface="ＭＳ Ｐゴシック" charset="0"/>
              </a:rPr>
              <a:t>Introducción a Rut</a:t>
            </a:r>
            <a:endParaRPr lang="es-ES_tradnl" altLang="ja-JP">
              <a:cs typeface="ＭＳ Ｐゴシック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 presenta como una historia que aconteció durante el período de los jueces - 1:1.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Incluye detalles históricos de esa época.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Contrasta mucho con el caos en Jueces y los conflictos en Samuel.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 historia romántica e inspiradora.</a:t>
            </a: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Género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el Tanakh, Rut está en los escritos, pero Young dice que no sabemos cómo llegó a colocarse allí (390).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la LXX, aparece después de Jueces así como en la Vulgata y nuestras traducciones.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Arthur Cundall y Leon Morris sugieren que este orden fue más antiguo que el del Tanakh (</a:t>
            </a:r>
            <a:r>
              <a:rPr lang="es-ES_tradnl" altLang="ja-JP" sz="2800" i="1">
                <a:cs typeface="ＭＳ Ｐゴシック" charset="0"/>
              </a:rPr>
              <a:t>Judges and Ruth</a:t>
            </a:r>
            <a:r>
              <a:rPr lang="es-ES_tradnl" altLang="ja-JP" sz="2800">
                <a:cs typeface="ＭＳ Ｐゴシック" charset="0"/>
              </a:rPr>
              <a:t> 229-32).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Su lugar en el canon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Talmud identificó a Samuel como el autor, pero parece que fue escrito durante un tiempo cuando David ya era bien conocido - 4:22.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autor explicó ciertas costumbres que ya estaban anticuadas en su día - 4:7.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liberales antes lo fecharon después del exilio como una respuesta a las reformas de Esdras, quien disolvió los matrimonios con mujeres extranjeras.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Sin embargo, la cuestión del matrimonio a una moabita no se presenta en Rut con un tono polémico.</a:t>
            </a: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Autor y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Si hay algún elemento polémico, es el apoyo implícito de la dinastía davídica como en el libro de Jueces (Dillard y Longman 131).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La historia de Rut y la genealogía demuestra que la providencia de Dios cuidaba y guiaba el linaje de David a pesar del obstáculo de la nacionalidad de Rut.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Este argumento pro-David habría sido más útil durante el inicio de la dinastía davídica.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También, durante el reino de David, había buen trato de los extranjeros (Cundall y Morris 237-38).</a:t>
            </a: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Autor y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Además, el hecho de que la genealogía termina con David y no incluye al famoso Salomón puede ser evidencia de una fecha durante del reino de David.</a:t>
            </a:r>
          </a:p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En fin, no es posible identificar al autor ni la fecha con certeza, pero hay mucho que recomiendo una fecha temprana (Harrison, Dilard y Longman, Cundall y Morris).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Autor y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Dillard y Longman presentan el bosquejo de Tischler como una obra con cinco actos (132):</a:t>
            </a:r>
          </a:p>
          <a:p>
            <a:pPr marL="609600" indent="-609600">
              <a:buFont typeface="Arial" charset="0"/>
              <a:buNone/>
            </a:pPr>
            <a:endParaRPr lang="es-ES_tradnl" altLang="ja-JP" sz="2800">
              <a:cs typeface="ＭＳ Ｐゴシック" charset="0"/>
            </a:endParaRPr>
          </a:p>
          <a:p>
            <a:pPr marL="609600" indent="-609600">
              <a:buFontTx/>
              <a:buNone/>
            </a:pPr>
            <a:r>
              <a:rPr lang="es-ES_tradnl" altLang="ja-JP" sz="2800">
                <a:cs typeface="ＭＳ Ｐゴシック" charset="0"/>
              </a:rPr>
              <a:t>Introducción - 1:1-5</a:t>
            </a:r>
          </a:p>
          <a:p>
            <a:pPr marL="609600" indent="-609600">
              <a:buFontTx/>
              <a:buNone/>
            </a:pPr>
            <a:r>
              <a:rPr lang="es-ES_tradnl" altLang="ja-JP" sz="2800">
                <a:cs typeface="ＭＳ Ｐゴシック" charset="0"/>
              </a:rPr>
              <a:t>1r Acto: el éxodo - 1:6-18</a:t>
            </a:r>
          </a:p>
          <a:p>
            <a:pPr marL="609600" indent="-609600">
              <a:buFontTx/>
              <a:buNone/>
            </a:pPr>
            <a:r>
              <a:rPr lang="es-ES_tradnl" altLang="ja-JP" sz="2800">
                <a:cs typeface="ＭＳ Ｐゴシック" charset="0"/>
              </a:rPr>
              <a:t>2o Acto: en Belén - 1:19-22</a:t>
            </a:r>
          </a:p>
          <a:p>
            <a:pPr marL="609600" indent="-609600">
              <a:buFontTx/>
              <a:buNone/>
            </a:pPr>
            <a:r>
              <a:rPr lang="es-ES_tradnl" altLang="ja-JP" sz="2800">
                <a:cs typeface="ＭＳ Ｐゴシック" charset="0"/>
              </a:rPr>
              <a:t>3r Acto: la presentación de Booz - 2:1-23</a:t>
            </a:r>
          </a:p>
          <a:p>
            <a:pPr marL="609600" indent="-609600">
              <a:buFontTx/>
              <a:buNone/>
            </a:pPr>
            <a:r>
              <a:rPr lang="es-ES_tradnl" altLang="ja-JP" sz="2800">
                <a:cs typeface="ＭＳ Ｐゴシック" charset="0"/>
              </a:rPr>
              <a:t>4o Acto: el plan - 3:1-18</a:t>
            </a:r>
          </a:p>
          <a:p>
            <a:pPr marL="609600" indent="-609600">
              <a:buFontTx/>
              <a:buNone/>
            </a:pPr>
            <a:r>
              <a:rPr lang="es-ES_tradnl" altLang="ja-JP" sz="2800">
                <a:cs typeface="ＭＳ Ｐゴシック" charset="0"/>
              </a:rPr>
              <a:t>5o Acto: el anuncio público - 4:1-12</a:t>
            </a:r>
          </a:p>
          <a:p>
            <a:pPr marL="609600" indent="-609600">
              <a:buFontTx/>
              <a:buNone/>
            </a:pPr>
            <a:r>
              <a:rPr lang="es-ES_tradnl" altLang="ja-JP" sz="2800">
                <a:cs typeface="ＭＳ Ｐゴシック" charset="0"/>
              </a:rPr>
              <a:t>Posludio - 4:13-22</a:t>
            </a: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También es memorable el bosquejo de Adriana Navarro:</a:t>
            </a:r>
          </a:p>
          <a:p>
            <a:pPr marL="812800" indent="-812800">
              <a:buFontTx/>
              <a:buNone/>
            </a:pPr>
            <a:endParaRPr lang="es-ES_tradnl" altLang="ja-JP" sz="2800">
              <a:cs typeface="ＭＳ Ｐゴシック" charset="0"/>
            </a:endParaRP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La selección por Rut - 1:1-22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El servicio de Rut - 2:1-23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La sumisión de Rut - 3:1-18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La satisfacción de Rut - 4:1-22</a:t>
            </a: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12800" indent="-8128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Cundall y Morris presentan el siguiente bosquejo:</a:t>
            </a:r>
          </a:p>
          <a:p>
            <a:pPr marL="812800" indent="-812800">
              <a:buFontTx/>
              <a:buNone/>
            </a:pPr>
            <a:endParaRPr lang="es-ES_tradnl" altLang="ja-JP" sz="2800">
              <a:cs typeface="ＭＳ Ｐゴシック" charset="0"/>
            </a:endParaRP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Una familia israelita en Moab - 1:1-5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El regreso a Judá - 1:6-22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Rut, la recogedora de espigas - 2:1-23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El matrimonio - 3:1 a 4:22</a:t>
            </a:r>
          </a:p>
          <a:p>
            <a:pPr marL="812800" indent="-812800">
              <a:buFont typeface="Arial" charset="0"/>
              <a:buNone/>
            </a:pPr>
            <a:endParaRPr lang="es-ES_tradnl" altLang="ja-JP" sz="2800">
              <a:cs typeface="ＭＳ Ｐゴシック" charset="0"/>
            </a:endParaRPr>
          </a:p>
          <a:p>
            <a:pPr marL="812800" indent="-812800" algn="ctr">
              <a:buFontTx/>
              <a:buNone/>
            </a:pPr>
            <a:r>
              <a:rPr lang="es-ES_tradnl" altLang="ja-JP" sz="2800">
                <a:cs typeface="ＭＳ Ｐゴシック" charset="0"/>
              </a:rPr>
              <a:t>	¿En qué se enfoca cada uno de estos bosquejos?</a:t>
            </a: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12800" indent="-8128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pariente-redentor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general, había una responsabilidad de redimir a los parientes de sus desgracias :</a:t>
            </a:r>
          </a:p>
          <a:p>
            <a:pPr marL="1524000" lvl="2" indent="-609600"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De perder terreno familiar - Lev 25:25</a:t>
            </a:r>
          </a:p>
          <a:p>
            <a:pPr marL="1524000" lvl="2" indent="-609600"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De la esclavitud - Lev 25:47-49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También, había una responsabilidad del cuñado de casarse con la viuda de su hermano para continuar el nombre de su hermano - Dt 25:5-10.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Parece que en el tiempo de Rut había una mezcla y una extensión de estas ideas.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concepto de que el pariente es el que puede redimir de las desgracias encuentra su máxima expresión en la redención efectuada por Cristo, hecho uno de nosotros.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titulo viene de la palabra </a:t>
            </a:r>
            <a:r>
              <a:rPr lang="es-ES_tradnl" altLang="ja-JP" sz="2400">
                <a:latin typeface="SPTiberian" charset="0"/>
                <a:cs typeface="ＭＳ Ｐゴシック" charset="0"/>
              </a:rPr>
              <a:t>Mytp#$</a:t>
            </a:r>
            <a:r>
              <a:rPr lang="es-ES_tradnl" altLang="ja-JP" sz="2400">
                <a:cs typeface="ＭＳ Ｐゴシック" charset="0"/>
              </a:rPr>
              <a:t> en hebreo, traducida </a:t>
            </a:r>
            <a:r>
              <a:rPr lang="es-ES_tradnl" altLang="ja-JP" sz="2400">
                <a:latin typeface="Symbol" charset="0"/>
                <a:cs typeface="ＭＳ Ｐゴシック" charset="0"/>
                <a:sym typeface="Symbol" charset="0"/>
              </a:rPr>
              <a:t></a:t>
            </a:r>
            <a:r>
              <a:rPr lang="es-ES_tradnl" altLang="ja-JP" sz="2400">
                <a:cs typeface="ＭＳ Ｐゴシック" charset="0"/>
              </a:rPr>
              <a:t> en la LXX y </a:t>
            </a:r>
            <a:r>
              <a:rPr lang="es-ES_tradnl" altLang="ja-JP" sz="2400" i="1">
                <a:cs typeface="ＭＳ Ｐゴシック" charset="0"/>
              </a:rPr>
              <a:t>Judicum</a:t>
            </a:r>
            <a:r>
              <a:rPr lang="es-ES_tradnl" altLang="ja-JP" sz="2400">
                <a:cs typeface="ＭＳ Ｐゴシック" charset="0"/>
              </a:rPr>
              <a:t> en la Vulgata.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Se usa una vez para describir a Dios (11:27) y seis veces para describir a los líderes.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verbo relacionado con el sustantivo se usa ocho veces para describir la actividad de liberar la nación de sus opresores.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Solo Débora se presenta como juez en el sentido de árbitra judicial.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Aunque su trabajo podía incluir arbitración, los jueces eran más que nada caudillos, capitanes militares (ver NVI).</a:t>
            </a: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Jueces</a:t>
            </a:r>
            <a:r>
              <a:rPr lang="es-ES_tradnl" altLang="ja-JP" sz="4000">
                <a:cs typeface="ＭＳ Ｐゴシック" charset="0"/>
              </a:rPr>
              <a:t> -  Su título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12800" indent="-8128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La providencia de Dios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nombre de Dios se menciona 22  veces en Rut, pero solo dos veces por el narrador.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Decía algo no mencionándolo directamente.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Noemí reconoció que su condición fue por causa del SEÑOR - 1:20-21.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v. 2:3 quiere decir exactamente lo opuesto a lo que dice: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Y dio por casualidad de que el campo donde estaba trabajando pertenecía a Booz, el pariente de Elimélec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mensaje es que Dios dirige las vidas de los seres humanos, a veces en maneras que no podemos entender o apreciar.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 similar al mensaje de las narrativas de José y de Ester.</a:t>
            </a: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12800" indent="-8128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La mujer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estéril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endParaRPr lang="es-ES_tradnl" altLang="ja-JP" sz="2800">
              <a:cs typeface="ＭＳ Ｐゴシック" charset="0"/>
            </a:endParaRP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la Biblia, hay una serie de mujeres estériles o efectivamente estériles, sin posibilidad de tener hijos: Sara, Rebeca, Raquel, la madre de Moisés, la madre de Sansón, Noemí, Rut, Ana, Elizabet, María.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medio de estas mujeres imposibilitadas, Dios trajo al mundo a personas especiales para el plan de redención: Isaac, Jacob y Esaú, José y Benjamín, Aarón, Miriam y Moisés, Sansón, Obed (abuelo de David), Samuel, Juan el bautista, Jesús.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12800" indent="-8128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Los moabitas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moabitas descendieron de una relación incestuosa entre Lot (sobrino de Abraham) y la hija de Lot - Gen 19:32-38.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Cuando Israel subía de Egipto, los moabitas rehusaron que pasaran por su territorio y contrataron a Balán para maldecirlos y tentarlos - Num 21-25.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lo tanto, Dios los excluyó de la asamblea hasta la décima generación - Dt 23:3-6.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Sin embargo, como no vivían en la Tierra Prometida, no debían ser exterminados, y no había prohibición específica de casarse con ellos - Dt 7:1-4.</a:t>
            </a: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68400" lvl="1" indent="-711200">
              <a:buFont typeface="Arial" charset="0"/>
              <a:buAutoNum type="alphaLcParenR" startAt="5"/>
            </a:pPr>
            <a:r>
              <a:rPr lang="es-ES_tradnl" altLang="ja-JP" sz="2400">
                <a:cs typeface="ＭＳ Ｐゴシック" charset="0"/>
              </a:rPr>
              <a:t>La inclusión de Rut en Israel y en el linaje de David y Jesucristo es una manifestación de la gracia de Dios y un vislumbre de la inclusión de todas las naciones en el pueblo de Dios por medio del evangelio.</a:t>
            </a: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Rut</a:t>
            </a:r>
            <a:r>
              <a:rPr lang="es-ES_tradnl" altLang="ja-JP" sz="4000">
                <a:cs typeface="ＭＳ Ｐゴシック" charset="0"/>
              </a:rPr>
              <a:t> - 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todos los libros históricos, Jueces es historia didáctica.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Similar a Josué, Jueces es historia militar.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Según la teoría de Noth, es historia deuteronomista.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Según la idea de Harrison, es historia épica (heroica).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- Género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572000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El Talmud </a:t>
            </a:r>
            <a:r>
              <a:rPr lang="es-ES_tradnl" altLang="ja-JP" sz="2800" i="1" dirty="0">
                <a:cs typeface="ＭＳ Ｐゴシック" charset="0"/>
              </a:rPr>
              <a:t>Baba </a:t>
            </a:r>
            <a:r>
              <a:rPr lang="es-ES_tradnl" altLang="ja-JP" sz="2800" i="1" dirty="0" err="1">
                <a:cs typeface="ＭＳ Ｐゴシック" charset="0"/>
              </a:rPr>
              <a:t>Bathra</a:t>
            </a:r>
            <a:r>
              <a:rPr lang="es-ES_tradnl" altLang="ja-JP" sz="2800" dirty="0">
                <a:cs typeface="ＭＳ Ｐゴシック" charset="0"/>
              </a:rPr>
              <a:t> dijo que Samuel escribió Jueces y Rut.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 err="1">
                <a:cs typeface="ＭＳ Ｐゴシック" charset="0"/>
              </a:rPr>
              <a:t>Noth</a:t>
            </a:r>
            <a:r>
              <a:rPr lang="es-ES_tradnl" altLang="ja-JP" sz="2800" dirty="0">
                <a:cs typeface="ＭＳ Ｐゴシック" charset="0"/>
              </a:rPr>
              <a:t> lo asignó al historiador </a:t>
            </a:r>
            <a:r>
              <a:rPr lang="es-ES_tradnl" altLang="ja-JP" sz="2800" dirty="0" err="1">
                <a:cs typeface="ＭＳ Ｐゴシック" charset="0"/>
              </a:rPr>
              <a:t>deuteronomista</a:t>
            </a:r>
            <a:r>
              <a:rPr lang="es-ES_tradnl" altLang="ja-JP" sz="2800" dirty="0">
                <a:cs typeface="ＭＳ Ｐゴシック" charset="0"/>
              </a:rPr>
              <a:t> durante el exilio,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Harrison lo llamó un 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“</a:t>
            </a:r>
            <a:r>
              <a:rPr lang="es-ES_tradnl" altLang="ja-JP" sz="2800" dirty="0" err="1">
                <a:cs typeface="ＭＳ Ｐゴシック" charset="0"/>
              </a:rPr>
              <a:t>cosedor</a:t>
            </a:r>
            <a:r>
              <a:rPr lang="es-ES_tradnl" altLang="ja-JP" sz="2800" dirty="0">
                <a:cs typeface="ＭＳ Ｐゴシック" charset="0"/>
              </a:rPr>
              <a:t> de canciones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”</a:t>
            </a:r>
            <a:r>
              <a:rPr lang="es-ES_tradnl" altLang="ja-JP" sz="2800" dirty="0">
                <a:cs typeface="ＭＳ Ｐゴシック" charset="0"/>
              </a:rPr>
              <a:t> o un </a:t>
            </a:r>
            <a:r>
              <a:rPr lang="es-ES_tradnl" altLang="ja-JP" sz="2800" dirty="0" err="1">
                <a:cs typeface="ＭＳ Ｐゴシック" charset="0"/>
              </a:rPr>
              <a:t>rapsodista</a:t>
            </a:r>
            <a:r>
              <a:rPr lang="es-ES_tradnl" altLang="ja-JP" sz="2800" dirty="0">
                <a:cs typeface="ＭＳ Ｐゴシック" charset="0"/>
              </a:rPr>
              <a:t>, uno que compone (como Homero) o recita poemas épicos, uniendo historias heroicas (685).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Recientemente, el énfasis ha estado en analizar el libro como una unidad en lugar de intentar discernir sus fuentes (</a:t>
            </a:r>
            <a:r>
              <a:rPr lang="es-ES_tradnl" altLang="ja-JP" sz="2800" dirty="0" err="1">
                <a:cs typeface="ＭＳ Ｐゴシック" charset="0"/>
              </a:rPr>
              <a:t>Dillard</a:t>
            </a:r>
            <a:r>
              <a:rPr lang="es-ES_tradnl" altLang="ja-JP" sz="2800" dirty="0">
                <a:cs typeface="ＭＳ Ｐゴシック" charset="0"/>
              </a:rPr>
              <a:t> y </a:t>
            </a:r>
            <a:r>
              <a:rPr lang="es-ES_tradnl" altLang="ja-JP" sz="2800" dirty="0" err="1">
                <a:cs typeface="ＭＳ Ｐゴシック" charset="0"/>
              </a:rPr>
              <a:t>Longman</a:t>
            </a:r>
            <a:r>
              <a:rPr lang="es-ES_tradnl" altLang="ja-JP" sz="2800" dirty="0">
                <a:cs typeface="ＭＳ Ｐゴシック" charset="0"/>
              </a:rPr>
              <a:t> 123).</a:t>
            </a:r>
            <a:endParaRPr lang="es-ES_tradnl" altLang="ja-JP" sz="2400" dirty="0">
              <a:cs typeface="ＭＳ Ｐゴシック" charset="0"/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-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libro de Jueces cubre el período entre la muerte de Josué hasta antes del comienzo de la monarquía.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algunas pistas que ayudan a fechar el libro pero no con exactitud: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refrán que dice que no había rey en esos días en Israel indica que fue escrito cuando ya había reyes - 17:6; 18:1, 19:1; 21:25.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Jueces 18:30 menciona el cautiverio de la tierra (lo cual la NVI traduce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el exilio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), pero ¿cuál cautiverio?</a:t>
            </a:r>
          </a:p>
          <a:p>
            <a:pPr marL="1371600" lvl="2" indent="-457200"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El cautiverio en Babilonia indicaría una fecha en el exilio o después.</a:t>
            </a:r>
          </a:p>
          <a:p>
            <a:pPr marL="1371600" lvl="2" indent="-457200"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El cautiverio de la tierra realizada por los filisteos indicaría una fecha temprana.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-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90600" lvl="1" indent="-533400">
              <a:buFont typeface="Arial" charset="0"/>
              <a:buAutoNum type="alphaLcParenR" startAt="3"/>
            </a:pPr>
            <a:r>
              <a:rPr lang="es-ES_tradnl" altLang="ja-JP" sz="2200">
                <a:cs typeface="ＭＳ Ｐゴシック" charset="0"/>
              </a:rPr>
              <a:t>Jueces 1:21 menciona que los jebuseos todavía controlaban a Jerusalén, indicando una fecha antes de la conquista de esa ciudad por David.</a:t>
            </a:r>
          </a:p>
          <a:p>
            <a:pPr marL="990600" lvl="1" indent="-533400">
              <a:buFont typeface="Arial" charset="0"/>
              <a:buAutoNum type="alphaLcParenR" startAt="3"/>
            </a:pPr>
            <a:r>
              <a:rPr lang="es-ES_tradnl" altLang="ja-JP" sz="2200">
                <a:cs typeface="ＭＳ Ｐゴシック" charset="0"/>
              </a:rPr>
              <a:t>Jueces 1:29 dice que los cananeos todavía vivían en Guézer, indicando una fecha antes de que el Faraón lo hubiera dado a Salomón.</a:t>
            </a:r>
          </a:p>
          <a:p>
            <a:pPr marL="990600" lvl="1" indent="-533400">
              <a:buFont typeface="Arial" charset="0"/>
              <a:buAutoNum type="alphaLcParenR" startAt="3"/>
            </a:pPr>
            <a:r>
              <a:rPr lang="es-ES_tradnl" altLang="ja-JP" sz="2200">
                <a:cs typeface="ＭＳ Ｐゴシック" charset="0"/>
              </a:rPr>
              <a:t>Jueces 3:3 indica que Sidon, no Tiro, era la ciudad principal de Fenicia, reflejando la situación alrededor de 1140 a.C.</a:t>
            </a:r>
          </a:p>
          <a:p>
            <a:pPr marL="990600" lvl="1" indent="-533400">
              <a:buFont typeface="Arial" charset="0"/>
              <a:buAutoNum type="alphaLcParenR" startAt="6"/>
            </a:pPr>
            <a:r>
              <a:rPr lang="es-ES_tradnl" altLang="ja-JP" sz="2200">
                <a:cs typeface="ＭＳ Ｐゴシック" charset="0"/>
              </a:rPr>
              <a:t>Debemos recordar que los eventos relatados y la composición de libro no fueron simultáneos.</a:t>
            </a:r>
          </a:p>
          <a:p>
            <a:pPr marL="990600" lvl="1" indent="-533400">
              <a:buFont typeface="Arial" charset="0"/>
              <a:buAutoNum type="alphaLcParenR" startAt="6"/>
            </a:pPr>
            <a:r>
              <a:rPr lang="es-ES_tradnl" altLang="ja-JP" sz="2200">
                <a:cs typeface="ＭＳ Ｐゴシック" charset="0"/>
              </a:rPr>
              <a:t>Harrison concluye con una fecha de composición en los inicios de la monarquía (690).</a:t>
            </a:r>
          </a:p>
          <a:p>
            <a:pPr marL="990600" lvl="1" indent="-533400">
              <a:buFont typeface="Arial" charset="0"/>
              <a:buAutoNum type="alphaLcParenR" startAt="6"/>
            </a:pPr>
            <a:r>
              <a:rPr lang="es-ES_tradnl" altLang="ja-JP" sz="2200">
                <a:cs typeface="ＭＳ Ｐゴシック" charset="0"/>
              </a:rPr>
              <a:t>Dillard y Longman (121) apoyan esta fecha con argumentos interesantes basados en la comparación implícita entre Saúl y David (explicada más adelante).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-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Las condiciones después de la muerte de Josué - 1:1 a 2:5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Los ciclos de los jueces - 2:6 a 16:31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El caos en Israel sin un rey - 17-21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- Estructura general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Este capítulo contrasta con Josué, porque registra los fracasos de muchas tribus de expulsar los habitantes de sus territorios.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primer contraste es entre la tribu de Judá, que fue nombrada para subir primero y tuvo éxito en la mayoría de sus campañas (1-20) y Benjamín que no pudo conquistar a Jerusalén (21).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Dice explicitamente que el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SEÑOR estaba con los hombres de Judá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r>
              <a:rPr lang="es-ES_tradnl" altLang="ja-JP" sz="2800">
                <a:cs typeface="ＭＳ Ｐゴシック" charset="0"/>
              </a:rPr>
              <a:t> - 19.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</a:t>
            </a:r>
            <a:r>
              <a:rPr lang="es-ES_tradnl" altLang="ja-JP" sz="2800" u="sng">
                <a:cs typeface="ＭＳ Ｐゴシック" charset="0"/>
              </a:rPr>
              <a:t>primera</a:t>
            </a:r>
            <a:r>
              <a:rPr lang="es-ES_tradnl" altLang="ja-JP" sz="2800">
                <a:cs typeface="ＭＳ Ｐゴシック" charset="0"/>
              </a:rPr>
              <a:t> explicación de la permanencia de los pueblos en la tierra fue porque éstos tenían carros de hierro - 1:19.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Jueces 1:1 a 2:5 -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3451</TotalTime>
  <Words>2864</Words>
  <Application>Microsoft Macintosh PowerPoint</Application>
  <PresentationFormat>Presentación en pantalla (4:3)</PresentationFormat>
  <Paragraphs>213</Paragraphs>
  <Slides>33</Slides>
  <Notes>33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Arial</vt:lpstr>
      <vt:lpstr>ＭＳ Ｐゴシック</vt:lpstr>
      <vt:lpstr>Helvetica</vt:lpstr>
      <vt:lpstr>Wingdings</vt:lpstr>
      <vt:lpstr>SPTiberian</vt:lpstr>
      <vt:lpstr>Symbol</vt:lpstr>
      <vt:lpstr>Times</vt:lpstr>
      <vt:lpstr>Pptssem</vt:lpstr>
      <vt:lpstr>Los libros históricos del AT</vt:lpstr>
      <vt:lpstr>Jueces -  Su lugar en el canon</vt:lpstr>
      <vt:lpstr>Jueces -  Su título</vt:lpstr>
      <vt:lpstr>Jueces - Género</vt:lpstr>
      <vt:lpstr>Jueces - Autor</vt:lpstr>
      <vt:lpstr>Jueces - Fecha</vt:lpstr>
      <vt:lpstr>Jueces - Fecha</vt:lpstr>
      <vt:lpstr>Jueces - Estructura general</vt:lpstr>
      <vt:lpstr>Jueces 1:1 a 2:5 - Estructura</vt:lpstr>
      <vt:lpstr>Jueces 1:1 a 2:5 - Estructura</vt:lpstr>
      <vt:lpstr>Jueces 2:6 a 16:31 - Estructura</vt:lpstr>
      <vt:lpstr>Jueces 2:6 a 16:31 - Estructura</vt:lpstr>
      <vt:lpstr>Jueces 2:6 a 16:31 - Estructura</vt:lpstr>
      <vt:lpstr>Jueces 17-21 - Estructura</vt:lpstr>
      <vt:lpstr>Jueces 17-21 - Estructura</vt:lpstr>
      <vt:lpstr>Jueces 17-21 - Estructura</vt:lpstr>
      <vt:lpstr>Jueces 17-21 - Estructura</vt:lpstr>
      <vt:lpstr>Jueces - Mensaje</vt:lpstr>
      <vt:lpstr>Jueces - Mensaje</vt:lpstr>
      <vt:lpstr>Los libros históricos del AT</vt:lpstr>
      <vt:lpstr>Rut -  Género</vt:lpstr>
      <vt:lpstr>Rut -  Su lugar en el canon</vt:lpstr>
      <vt:lpstr>Rut -  Autor y fecha</vt:lpstr>
      <vt:lpstr>Rut -  Autor y fecha</vt:lpstr>
      <vt:lpstr>Rut -  Autor y fecha</vt:lpstr>
      <vt:lpstr>Rut -  Estructura</vt:lpstr>
      <vt:lpstr>Rut -  Estructura</vt:lpstr>
      <vt:lpstr>Rut -  Estructura</vt:lpstr>
      <vt:lpstr>Rut -  Mensaje</vt:lpstr>
      <vt:lpstr>Rut -  Mensaje</vt:lpstr>
      <vt:lpstr>Rut -  Mensaje</vt:lpstr>
      <vt:lpstr>Rut -  Mensaje</vt:lpstr>
      <vt:lpstr>Rut -  Mensaje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275</cp:revision>
  <dcterms:created xsi:type="dcterms:W3CDTF">2010-03-10T15:17:18Z</dcterms:created>
  <dcterms:modified xsi:type="dcterms:W3CDTF">2012-10-08T16:13:17Z</dcterms:modified>
</cp:coreProperties>
</file>