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61" r:id="rId1"/>
  </p:sldMasterIdLst>
  <p:notesMasterIdLst>
    <p:notesMasterId r:id="rId23"/>
  </p:notesMasterIdLst>
  <p:sldIdLst>
    <p:sldId id="257" r:id="rId2"/>
    <p:sldId id="275" r:id="rId3"/>
    <p:sldId id="276" r:id="rId4"/>
    <p:sldId id="277" r:id="rId5"/>
    <p:sldId id="286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8" r:id="rId15"/>
    <p:sldId id="294" r:id="rId16"/>
    <p:sldId id="295" r:id="rId17"/>
    <p:sldId id="289" r:id="rId18"/>
    <p:sldId id="290" r:id="rId19"/>
    <p:sldId id="291" r:id="rId20"/>
    <p:sldId id="292" r:id="rId21"/>
    <p:sldId id="293" r:id="rId22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2" d="100"/>
          <a:sy n="92" d="100"/>
        </p:scale>
        <p:origin x="-61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96B25E-6EDA-F446-AAC9-FE91C7577B47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46241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140798-0767-9445-96AF-F5F96FFC06BF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3DE1A-CFFD-A54D-87E5-00894B6D29C5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3573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ACEC42-D1E9-E44C-BFB2-33045822650A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3594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664B92-87B1-7848-AC43-74CC9E803518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3614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9607A-9094-5D4A-A553-E9D490AE23F1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3635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92805-300D-B84F-A140-D4D9F533180B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3696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6B2948-FDD6-184D-ACFE-1AAE89E13990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381954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19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DD1826-20A6-7F46-B0CF-8C47DE210930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3840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9F46F-039C-EA49-A567-62353E456BDC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3717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7914E3-AFC2-9F4F-99B5-03B8FEAA3A24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3737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EF15F-637D-5E4C-B229-57F0B9BB219E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3758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5C01C5-2B8E-E14C-B2B1-837A58FF2077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955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BB502E-12EB-F84E-9706-720B7152DB8A}" type="slidenum">
              <a:rPr lang="es-ES_tradnl"/>
              <a:pPr/>
              <a:t>20</a:t>
            </a:fld>
            <a:endParaRPr lang="es-ES_tradnl"/>
          </a:p>
        </p:txBody>
      </p:sp>
      <p:sp>
        <p:nvSpPr>
          <p:cNvPr id="3778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7FE27-F13E-E942-8A95-69196D9582E0}" type="slidenum">
              <a:rPr lang="es-ES_tradnl"/>
              <a:pPr/>
              <a:t>21</a:t>
            </a:fld>
            <a:endParaRPr lang="es-ES_tradnl"/>
          </a:p>
        </p:txBody>
      </p:sp>
      <p:sp>
        <p:nvSpPr>
          <p:cNvPr id="3799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7898DC-D354-A04E-9D24-5C3B45A9C8AA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3450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6F3E9-9C0B-3943-A8FB-4359BE0E2F5D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3471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492EAE-B8D8-5844-8BB0-988A624A31A0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365570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55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C2D745-5997-614C-9CB4-0DF0C6F54CB4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3491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404DA1-219B-334D-A5B2-4C2277F1CA19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3512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655655-DDBB-124C-AF07-1317BECDCF97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3532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147799-7F7F-9047-9317-DF12CC2FC843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3553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B5A4ED-4BAC-924D-B100-97102B4EAE7F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67C6-F9C7-9B45-A6D3-774579E755A2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02CA-E6D2-6C49-BB11-23487F93E97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1FAA58B-2103-054B-8230-D700EF1E943A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402-979C-644A-BE2E-F5C95233DB2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60C0-A520-D947-86D7-EAECB41F3F0B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44EE-62F3-4A43-9CB5-F0430E538ECA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E84A-F32C-1F41-A08D-DA7552856D70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C3DA-23F8-0E48-B766-46B0AECE447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48E9F6-5D47-764F-96DD-C1E7507CAD68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06171B-8BC0-0C4D-8B29-92E7D6234DC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49406D9-1847-5844-A2BC-8560F0A42076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endParaRPr lang="es-ES_tradnl" altLang="ja-JP" dirty="0">
              <a:cs typeface="ＭＳ Ｐゴシック" charset="0"/>
            </a:endParaRPr>
          </a:p>
          <a:p>
            <a:pPr marL="609600" indent="-609600" algn="ctr">
              <a:buFont typeface="Arial" charset="0"/>
              <a:buNone/>
            </a:pPr>
            <a:r>
              <a:rPr lang="es-ES_tradnl" altLang="ja-JP" sz="4000" dirty="0">
                <a:cs typeface="ＭＳ Ｐゴシック" charset="0"/>
              </a:rPr>
              <a:t>Introducción a Esdras y Nehemías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hist</a:t>
            </a:r>
            <a:r>
              <a:rPr lang="es-ES_tradnl" altLang="ja-JP" sz="5000" dirty="0">
                <a:latin typeface="AveriaSerif-Bold"/>
                <a:cs typeface="AveriaSerif-Bold"/>
              </a:rPr>
              <a:t>óricos del AT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220788" y="317023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Una dificultad cronológica surge en Esdras 4-5.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Los reyes de Persia fueron: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sz="2400"/>
              <a:t>Ciro (560-530 a.C.)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sz="2400"/>
              <a:t>Cambises (530-522)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sz="2400"/>
              <a:t>Esmerdis (522)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sz="2400"/>
              <a:t>Darío I (522-486)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sz="2400"/>
              <a:t>Asuero/Jerjes (486-465)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sz="2400"/>
              <a:t>Artajerjes I (465-424)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sz="2400"/>
              <a:t>Darío II (423-405)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sz="2400"/>
              <a:t>Artajerjes II (405-358)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En Esdras 4-5, se mencionan Ciro, Dar</a:t>
            </a:r>
            <a:r>
              <a:rPr lang="es-ES_tradnl" altLang="ja-JP" sz="2800">
                <a:latin typeface="Arial"/>
                <a:cs typeface="ＭＳ Ｐゴシック" charset="0"/>
              </a:rPr>
              <a:t>ío, Jerjes y Artajerjes, pero fuera de orden.</a:t>
            </a:r>
            <a:endParaRPr lang="es-ES_tradnl" altLang="ja-JP" sz="2800"/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Esdras-Nehem</a:t>
            </a:r>
            <a:r>
              <a:rPr lang="es-ES_tradnl" altLang="ja-JP" sz="3200">
                <a:latin typeface="Arial"/>
                <a:cs typeface="ＭＳ Ｐゴシック" charset="0"/>
              </a:rPr>
              <a:t>ías </a:t>
            </a:r>
            <a:r>
              <a:rPr lang="es-ES_tradnl" altLang="ja-JP" sz="3200">
                <a:cs typeface="ＭＳ Ｐゴシック" charset="0"/>
              </a:rPr>
              <a:t>- Cronología</a:t>
            </a:r>
            <a:endParaRPr lang="es-ES_tradnl" sz="32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800"/>
              <a:t>Aparecen as</a:t>
            </a:r>
            <a:r>
              <a:rPr lang="es-ES_tradnl" altLang="ja-JP" sz="2800">
                <a:latin typeface="Arial"/>
                <a:cs typeface="ＭＳ Ｐゴシック" charset="0"/>
              </a:rPr>
              <a:t>í: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Ciro - 4:1-5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Darío - 4:5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Jerjes - 4:6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Artajerjes - 4:7-23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Darío 4:24; 5-6.</a:t>
            </a:r>
          </a:p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800"/>
              <a:t>Algunos cr</a:t>
            </a:r>
            <a:r>
              <a:rPr lang="es-ES_tradnl" altLang="ja-JP" sz="2800">
                <a:latin typeface="Arial"/>
                <a:cs typeface="ＭＳ Ｐゴシック" charset="0"/>
              </a:rPr>
              <a:t>íticos han acusado al autor de ineptitud e ignorancia al colocar a Jerjes y a Artajerjes antes de Darío.</a:t>
            </a:r>
          </a:p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800">
                <a:cs typeface="ＭＳ Ｐゴシック" charset="0"/>
              </a:rPr>
              <a:t>Sin embargo, como Young (438-39) argumenta, 4:6-23 es un paréntesis que se incluyó para terminar la historia de la oposición (compara 4:5 con 4:24).</a:t>
            </a:r>
            <a:endParaRPr lang="es-ES_tradnl" altLang="ja-JP" sz="2800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Esdras-Nehem</a:t>
            </a:r>
            <a:r>
              <a:rPr lang="es-ES_tradnl" altLang="ja-JP" sz="3200">
                <a:latin typeface="Arial"/>
                <a:cs typeface="ＭＳ Ｐゴシック" charset="0"/>
              </a:rPr>
              <a:t>ías </a:t>
            </a:r>
            <a:r>
              <a:rPr lang="es-ES_tradnl" altLang="ja-JP" sz="3200">
                <a:cs typeface="ＭＳ Ｐゴシック" charset="0"/>
              </a:rPr>
              <a:t>- Cronología</a:t>
            </a:r>
            <a:endParaRPr lang="es-ES_tradnl" sz="32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12800" indent="-812800">
              <a:buFont typeface="Arial" charset="0"/>
              <a:buAutoNum type="romanUcPeriod"/>
            </a:pPr>
            <a:r>
              <a:rPr lang="es-ES_tradnl" altLang="ja-JP" sz="2800"/>
              <a:t>Primer regreso de los exiliados - Es 1:1 a 2:70</a:t>
            </a:r>
          </a:p>
          <a:p>
            <a:pPr marL="812800" indent="-812800">
              <a:buFont typeface="Arial" charset="0"/>
              <a:buAutoNum type="romanUcPeriod"/>
            </a:pPr>
            <a:r>
              <a:rPr lang="es-ES_tradnl" altLang="ja-JP" sz="2800"/>
              <a:t>Restauraci</a:t>
            </a:r>
            <a:r>
              <a:rPr lang="es-ES_tradnl" altLang="ja-JP" sz="2800">
                <a:latin typeface="Arial"/>
                <a:cs typeface="ＭＳ Ｐゴシック" charset="0"/>
              </a:rPr>
              <a:t>ón del templo - Es 3:1 a 6:22</a:t>
            </a:r>
          </a:p>
          <a:p>
            <a:pPr marL="812800" indent="-812800">
              <a:buFont typeface="Arial" charset="0"/>
              <a:buAutoNum type="romanUcPeriod"/>
            </a:pPr>
            <a:r>
              <a:rPr lang="es-ES_tradnl" altLang="ja-JP" sz="2800">
                <a:cs typeface="ＭＳ Ｐゴシック" charset="0"/>
              </a:rPr>
              <a:t>Segundo regreso bajo Esdras - Es 7-8</a:t>
            </a:r>
          </a:p>
          <a:p>
            <a:pPr marL="812800" indent="-812800">
              <a:buFont typeface="Arial" charset="0"/>
              <a:buAutoNum type="romanUcPeriod"/>
            </a:pPr>
            <a:r>
              <a:rPr lang="es-ES_tradnl" altLang="ja-JP" sz="2800">
                <a:cs typeface="ＭＳ Ｐゴシック" charset="0"/>
              </a:rPr>
              <a:t>Reforma de matrimonios mixtos - Es 9-10</a:t>
            </a:r>
          </a:p>
          <a:p>
            <a:pPr marL="812800" indent="-812800">
              <a:buFont typeface="Arial" charset="0"/>
              <a:buAutoNum type="romanUcPeriod"/>
            </a:pPr>
            <a:r>
              <a:rPr lang="es-ES_tradnl" altLang="ja-JP" sz="2800">
                <a:cs typeface="ＭＳ Ｐゴシック" charset="0"/>
              </a:rPr>
              <a:t>Restauración de los muros de Jerusalén bajo Nehemías - Ne 1:1 a 7:73</a:t>
            </a:r>
          </a:p>
          <a:p>
            <a:pPr marL="812800" indent="-812800">
              <a:buFont typeface="Arial" charset="0"/>
              <a:buAutoNum type="romanUcPeriod"/>
            </a:pPr>
            <a:r>
              <a:rPr lang="es-ES_tradnl" altLang="ja-JP" sz="2800">
                <a:cs typeface="ＭＳ Ｐゴシック" charset="0"/>
              </a:rPr>
              <a:t>Reformas bajo Esdras y Nehemías - Ne 8-13</a:t>
            </a:r>
          </a:p>
          <a:p>
            <a:pPr marL="812800" indent="-812800">
              <a:buFontTx/>
              <a:buNone/>
            </a:pPr>
            <a:r>
              <a:rPr lang="es-ES_tradnl" altLang="ja-JP" sz="2800"/>
              <a:t>(Young 442-447)</a:t>
            </a:r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Esdras-Nehem</a:t>
            </a:r>
            <a:r>
              <a:rPr lang="es-ES_tradnl" altLang="ja-JP" sz="3200">
                <a:latin typeface="Arial"/>
                <a:cs typeface="ＭＳ Ｐゴシック" charset="0"/>
              </a:rPr>
              <a:t>ías </a:t>
            </a:r>
            <a:r>
              <a:rPr lang="es-ES_tradnl" altLang="ja-JP" sz="3200">
                <a:cs typeface="ＭＳ Ｐゴシック" charset="0"/>
              </a:rPr>
              <a:t>- Estructura</a:t>
            </a:r>
            <a:endParaRPr lang="es-ES_tradnl" sz="32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12800" indent="-812800">
              <a:buFont typeface="Arial" charset="0"/>
              <a:buAutoNum type="romanUcPeriod"/>
            </a:pPr>
            <a:r>
              <a:rPr lang="es-ES_tradnl" altLang="ja-JP" sz="2800"/>
              <a:t>Repaso hist</a:t>
            </a:r>
            <a:r>
              <a:rPr lang="es-ES_tradnl" altLang="ja-JP" sz="2800">
                <a:latin typeface="Arial"/>
                <a:cs typeface="ＭＳ Ｐゴシック" charset="0"/>
              </a:rPr>
              <a:t>órico - Es 1-6</a:t>
            </a:r>
          </a:p>
          <a:p>
            <a:pPr marL="812800" indent="-812800">
              <a:buFont typeface="Arial" charset="0"/>
              <a:buAutoNum type="romanUcPeriod"/>
            </a:pPr>
            <a:r>
              <a:rPr lang="es-ES_tradnl" altLang="ja-JP" sz="2800">
                <a:cs typeface="ＭＳ Ｐゴシック" charset="0"/>
              </a:rPr>
              <a:t>Memorias de Esdras, parte I - Es 7-10</a:t>
            </a:r>
          </a:p>
          <a:p>
            <a:pPr marL="812800" indent="-812800">
              <a:buFont typeface="Arial" charset="0"/>
              <a:buAutoNum type="romanUcPeriod"/>
            </a:pPr>
            <a:r>
              <a:rPr lang="es-ES_tradnl" altLang="ja-JP" sz="2800">
                <a:cs typeface="ＭＳ Ｐゴシック" charset="0"/>
              </a:rPr>
              <a:t>Memorias de Nehemías, parte I - Ne 1-7</a:t>
            </a:r>
          </a:p>
          <a:p>
            <a:pPr marL="812800" indent="-812800">
              <a:buFont typeface="Arial" charset="0"/>
              <a:buAutoNum type="romanUcPeriod"/>
            </a:pPr>
            <a:r>
              <a:rPr lang="es-ES_tradnl" altLang="ja-JP" sz="2800">
                <a:cs typeface="ＭＳ Ｐゴシック" charset="0"/>
              </a:rPr>
              <a:t>Memorias de Esdras, parte II - Ne 8-10</a:t>
            </a:r>
          </a:p>
          <a:p>
            <a:pPr marL="812800" indent="-812800">
              <a:buFont typeface="Arial" charset="0"/>
              <a:buAutoNum type="romanUcPeriod"/>
            </a:pPr>
            <a:r>
              <a:rPr lang="es-ES_tradnl" altLang="ja-JP" sz="2800">
                <a:cs typeface="ＭＳ Ｐゴシック" charset="0"/>
              </a:rPr>
              <a:t>Memorias de Nehemías, parte II - Ne 11-13</a:t>
            </a:r>
          </a:p>
          <a:p>
            <a:pPr marL="812800" indent="-812800">
              <a:buFontTx/>
              <a:buNone/>
            </a:pPr>
            <a:r>
              <a:rPr lang="es-ES_tradnl" altLang="ja-JP" sz="2800">
                <a:cs typeface="ＭＳ Ｐゴシック" charset="0"/>
              </a:rPr>
              <a:t>(Dillard y Longman 185)</a:t>
            </a:r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Esdras-Nehem</a:t>
            </a:r>
            <a:r>
              <a:rPr lang="es-ES_tradnl" altLang="ja-JP" sz="3200">
                <a:latin typeface="Arial"/>
                <a:cs typeface="ＭＳ Ｐゴシック" charset="0"/>
              </a:rPr>
              <a:t>ías </a:t>
            </a:r>
            <a:r>
              <a:rPr lang="es-ES_tradnl" altLang="ja-JP" sz="3200">
                <a:cs typeface="ＭＳ Ｐゴシック" charset="0"/>
              </a:rPr>
              <a:t>- Estructura</a:t>
            </a:r>
            <a:endParaRPr lang="es-ES_tradnl" sz="32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12800" indent="-8128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Esdras-Nehemías concluye la historia del AT (por lo menos la parte que tiene que ver con la Tierra Prometida) con la restauración del pueblo en su tierra con su templo.</a:t>
            </a:r>
          </a:p>
          <a:p>
            <a:pPr marL="812800" indent="-8128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Al mismo tiempo, tanto Esdras como Nehemías terminan con el mismo fracaso, el matrimonio mixto.</a:t>
            </a:r>
          </a:p>
          <a:p>
            <a:pPr marL="812800" indent="-8128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Así que, la historia del AT termina con una mezcla de triunfo y fracaso.</a:t>
            </a:r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Esdras-Nehem</a:t>
            </a:r>
            <a:r>
              <a:rPr lang="es-ES_tradnl" altLang="ja-JP" sz="3200">
                <a:latin typeface="Arial"/>
                <a:cs typeface="ＭＳ Ｐゴシック" charset="0"/>
              </a:rPr>
              <a:t>ías </a:t>
            </a:r>
            <a:r>
              <a:rPr lang="es-ES_tradnl" altLang="ja-JP" sz="3200">
                <a:cs typeface="ＭＳ Ｐゴシック" charset="0"/>
              </a:rPr>
              <a:t>- Propósito</a:t>
            </a:r>
            <a:endParaRPr lang="es-ES_tradnl" sz="32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 fontScale="92500" lnSpcReduction="10000"/>
          </a:bodyPr>
          <a:lstStyle/>
          <a:p>
            <a:pPr marL="812800" indent="-8128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Yo no había predicado sobre Esdras y Nehemías hasta hace tres años.</a:t>
            </a:r>
          </a:p>
          <a:p>
            <a:pPr marL="812800" indent="-8128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Cuando por fin lo hice, pasé tres domingos en Esdras y tres en Nehemías.</a:t>
            </a:r>
          </a:p>
          <a:p>
            <a:pPr marL="812800" indent="-8128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La razón por lo corto de la serie fue para enfocarme en los grandes temas y evitar el mero moralismo o </a:t>
            </a:r>
            <a:r>
              <a:rPr lang="es-ES_tradnl" altLang="ja-JP" sz="2800" dirty="0">
                <a:latin typeface="Arial"/>
                <a:cs typeface="ＭＳ Ｐゴシック" charset="0"/>
              </a:rPr>
              <a:t>“</a:t>
            </a:r>
            <a:r>
              <a:rPr lang="es-ES_tradnl" altLang="ja-JP" sz="2800" dirty="0" err="1">
                <a:cs typeface="ＭＳ Ｐゴシック" charset="0"/>
              </a:rPr>
              <a:t>ejemplarismo</a:t>
            </a:r>
            <a:r>
              <a:rPr lang="es-ES_tradnl" altLang="ja-JP" sz="2800" dirty="0">
                <a:latin typeface="Arial"/>
                <a:cs typeface="ＭＳ Ｐゴシック" charset="0"/>
              </a:rPr>
              <a:t>”</a:t>
            </a:r>
            <a:r>
              <a:rPr lang="es-ES_tradnl" altLang="ja-JP" sz="2800" dirty="0">
                <a:cs typeface="ＭＳ Ｐゴシック" charset="0"/>
              </a:rPr>
              <a:t>.</a:t>
            </a:r>
          </a:p>
          <a:p>
            <a:pPr marL="812800" indent="-8128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Muchos de los sermones que había escuchado sobre estos libros los usaron para animar a la gente durante campañas de construcción de edificios de iglesias, lo cual trivializa estos dos libros e ignora su contexto histórico.</a:t>
            </a:r>
          </a:p>
        </p:txBody>
      </p:sp>
      <p:sp>
        <p:nvSpPr>
          <p:cNvPr id="3809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Esdras-Nehem</a:t>
            </a:r>
            <a:r>
              <a:rPr lang="es-ES_tradnl" altLang="ja-JP" sz="3200">
                <a:latin typeface="Arial"/>
                <a:cs typeface="ＭＳ Ｐゴシック" charset="0"/>
              </a:rPr>
              <a:t>ías </a:t>
            </a:r>
            <a:r>
              <a:rPr lang="es-ES_tradnl" altLang="ja-JP" sz="3200">
                <a:cs typeface="ＭＳ Ｐゴシック" charset="0"/>
              </a:rPr>
              <a:t>- Como no predicarlos</a:t>
            </a:r>
            <a:endParaRPr lang="es-ES_tradnl" sz="32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12800" indent="-8128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También escuché una serie que utilizó a Nehemías como ejemplo de un buen líder para sacar principios gerenciales para hoy.</a:t>
            </a:r>
          </a:p>
          <a:p>
            <a:pPr marL="812800" indent="-8128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Por supuesto fue un buen líder del cual podemos aprender, pero este uso ignora el propósito del libro y algunos de los actos de Nehemías como golpear y arrancar el cabello de los que se habían casado con paganas.</a:t>
            </a:r>
          </a:p>
          <a:p>
            <a:pPr marL="812800" indent="-8128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Es decir, no es un manual atemporal de administración de impresas.</a:t>
            </a:r>
          </a:p>
          <a:p>
            <a:pPr marL="812800" indent="-8128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Hay que enfocarnos en grandes temas.</a:t>
            </a:r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Esdras-Nehem</a:t>
            </a:r>
            <a:r>
              <a:rPr lang="es-ES_tradnl" altLang="ja-JP" sz="3200">
                <a:latin typeface="Arial"/>
                <a:cs typeface="ＭＳ Ｐゴシック" charset="0"/>
              </a:rPr>
              <a:t>ías </a:t>
            </a:r>
            <a:r>
              <a:rPr lang="es-ES_tradnl" altLang="ja-JP" sz="3200">
                <a:cs typeface="ＭＳ Ｐゴシック" charset="0"/>
              </a:rPr>
              <a:t>- Como no predicarlos</a:t>
            </a:r>
            <a:endParaRPr lang="es-ES_tradnl" sz="32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12800" indent="-8128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Al terminar con triunfo y fracaso, se destaca de nuevo la fidelidad de Dios a sus promesas y a su pueblo, a pesar del pecado de éste.</a:t>
            </a:r>
          </a:p>
          <a:p>
            <a:pPr marL="812800" indent="-8128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Así que, termina con una pregunta: ¿Seguirá la generación pos-exílica en los mismos pecados de antes o será un remanente fiel?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fracaso del remanente fue trágico, porque significó que el exilio no logró purificarlo.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remanente tenía que ser podado aun más hasta consistirse de una sola persona, el Israel fiel y verdadero.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Además, el fracaso demostró que el castigo en sí no es capaz de reformar el corazón.</a:t>
            </a:r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Esdras-Nehem</a:t>
            </a:r>
            <a:r>
              <a:rPr lang="es-ES_tradnl" altLang="ja-JP" sz="3200">
                <a:latin typeface="Arial"/>
                <a:cs typeface="ＭＳ Ｐゴシック" charset="0"/>
              </a:rPr>
              <a:t>ías </a:t>
            </a:r>
            <a:r>
              <a:rPr lang="es-ES_tradnl" altLang="ja-JP" sz="3200">
                <a:cs typeface="ＭＳ Ｐゴシック" charset="0"/>
              </a:rPr>
              <a:t>- Mensaje</a:t>
            </a:r>
            <a:endParaRPr lang="es-ES_tradnl" sz="32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12800" indent="-812800"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La reconstrucción del templo enfatizó el gozo por una meta cumplida y la tristeza por la gloria pasada perdida - Es 3:10-13.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Además, cuando se dedicó el templo, no se registró que la gloria del SEÑOR lo haya llenado como en las dos ocasiones anteriores (el Tabernáculo y el Templo de Salomón).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Está apuntando hacia una realización futura y más gloriosa del Templo, Jesús, Dios con nosotros, destruido y reconstruido en 3 días, en quien vemos la gloria de Dios.</a:t>
            </a:r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Esdras-Nehem</a:t>
            </a:r>
            <a:r>
              <a:rPr lang="es-ES_tradnl" altLang="ja-JP" sz="3200">
                <a:latin typeface="Arial"/>
                <a:cs typeface="ＭＳ Ｐゴシック" charset="0"/>
              </a:rPr>
              <a:t>ías </a:t>
            </a:r>
            <a:r>
              <a:rPr lang="es-ES_tradnl" altLang="ja-JP" sz="3200">
                <a:cs typeface="ＭＳ Ｐゴシック" charset="0"/>
              </a:rPr>
              <a:t>- Mensaje</a:t>
            </a:r>
            <a:endParaRPr lang="es-ES_tradnl" sz="32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12800" indent="-812800">
              <a:buFont typeface="Arial" charset="0"/>
              <a:buAutoNum type="arabicPeriod" startAt="4"/>
            </a:pPr>
            <a:r>
              <a:rPr lang="es-ES_tradnl" altLang="ja-JP" sz="2800">
                <a:cs typeface="ＭＳ Ｐゴシック" charset="0"/>
              </a:rPr>
              <a:t>Eskenazi (Dillard y Longman 186-87) identificó tres transiciones en Esdras-Nehemías: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De líderes carismáticos al pueblo entero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De santidad estrecha a santidad amplia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De autoridad oral a autoridad escrita</a:t>
            </a:r>
          </a:p>
          <a:p>
            <a:pPr marL="812800" indent="-812800">
              <a:buFont typeface="Arial" charset="0"/>
              <a:buAutoNum type="arabicPeriod" startAt="4"/>
            </a:pPr>
            <a:r>
              <a:rPr lang="es-ES_tradnl" altLang="ja-JP" sz="2800">
                <a:cs typeface="ＭＳ Ｐゴシック" charset="0"/>
              </a:rPr>
              <a:t>De líderes carismáticos al pueblo entero: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AT es dominado por personalidades sobresalientes: Abraham, Moisés, Samuel, David, et al.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Aunque Esdras y Nehemías fueron fuertes líderes, el pueblo entero logró la meta de construir el templo en los muros de la cuidad.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Esdras se identificó con el pueblo - Es 9:5-15.</a:t>
            </a:r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Esdras-Nehem</a:t>
            </a:r>
            <a:r>
              <a:rPr lang="es-ES_tradnl" altLang="ja-JP" sz="3200">
                <a:latin typeface="Arial"/>
                <a:cs typeface="ＭＳ Ｐゴシック" charset="0"/>
              </a:rPr>
              <a:t>ías </a:t>
            </a:r>
            <a:r>
              <a:rPr lang="es-ES_tradnl" altLang="ja-JP" sz="3200">
                <a:cs typeface="ＭＳ Ｐゴシック" charset="0"/>
              </a:rPr>
              <a:t>- Mensaje</a:t>
            </a:r>
            <a:endParaRPr lang="es-ES_tradnl" sz="32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En el Tanakh, Esdras y Nehemías preceden Crónicas, aunque la historia que cubren fue después de la de Crónicas.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Se supone que Esdras y Nehemías fueron escritos y aceptados como canónicos antes de Crónicas.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Algunos piensan que la colocación de Crónicas después de Esdras y Nehemías fue para terminar el canon con una nota positiva (Harrison 1136).</a:t>
            </a: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Esdras-Nehem</a:t>
            </a:r>
            <a:r>
              <a:rPr lang="es-ES_tradnl" altLang="ja-JP" sz="3200">
                <a:latin typeface="Arial"/>
                <a:cs typeface="ＭＳ Ｐゴシック" charset="0"/>
              </a:rPr>
              <a:t>ías -  Su lugar en el canon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12800" indent="-8128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De santidad estrecha a santidad amplia: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propósito del edicto de Ciro fue reconstruir el templo, algo que se logró en Esdras 6.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Sin embargo, la construcción siguió.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Igual que el templo, los muros fueron consagrados - Ne 3:1.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No solo el templo sino todo Jerusalén fue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la ciudad santa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 - Ne 11:1.</a:t>
            </a:r>
          </a:p>
          <a:p>
            <a:pPr marL="812800" indent="-8128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De autoridad oral a autoridad escrita: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Las cartas oficiales juegan un papel importante en la historia.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Más importante fue el papel del libro de la ley de Dios.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Allí nació la predicación expositiva - Ne 8:8.</a:t>
            </a:r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Esdras-Nehem</a:t>
            </a:r>
            <a:r>
              <a:rPr lang="es-ES_tradnl" altLang="ja-JP" sz="3200">
                <a:latin typeface="Arial"/>
                <a:cs typeface="ＭＳ Ｐゴシック" charset="0"/>
              </a:rPr>
              <a:t>ías </a:t>
            </a:r>
            <a:r>
              <a:rPr lang="es-ES_tradnl" altLang="ja-JP" sz="3200">
                <a:cs typeface="ＭＳ Ｐゴシック" charset="0"/>
              </a:rPr>
              <a:t>- Mensaje</a:t>
            </a:r>
            <a:endParaRPr lang="es-ES_tradnl" sz="32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12800" indent="-812800">
              <a:buFont typeface="Arial" charset="0"/>
              <a:buAutoNum type="arabicPeriod" startAt="8"/>
            </a:pPr>
            <a:r>
              <a:rPr lang="es-ES_tradnl" altLang="ja-JP" sz="2800">
                <a:cs typeface="ＭＳ Ｐゴシック" charset="0"/>
              </a:rPr>
              <a:t>Green (Longman y Dillard 187) observó que en Esdras-Nehemías se construyeron dos muros: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muro de Nehemías levantó una barrera física entre el pueblo de Dios y los gentiles (incluyendo a los samaritanos).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muro de Esdras, la ley de Dios, levantó una barrera espiritual entre el pueblo de Dios y los gentiles.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muro de Esdras capacitó al pueblo a ser digno de vivir dentro de los muros de Nehemías.</a:t>
            </a:r>
          </a:p>
          <a:p>
            <a:pPr marL="1168400" lvl="1" indent="-7112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Jesús derribó los dos muros: rompiendo el velo del Templo y quitando la división entre judío y gentil - Ef 2:14-18.</a:t>
            </a:r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Esdras-Nehem</a:t>
            </a:r>
            <a:r>
              <a:rPr lang="es-ES_tradnl" altLang="ja-JP" sz="3200">
                <a:latin typeface="Arial"/>
                <a:cs typeface="ＭＳ Ｐゴシック" charset="0"/>
              </a:rPr>
              <a:t>ías </a:t>
            </a:r>
            <a:r>
              <a:rPr lang="es-ES_tradnl" altLang="ja-JP" sz="3200">
                <a:cs typeface="ＭＳ Ｐゴシック" charset="0"/>
              </a:rPr>
              <a:t>- Mensaje</a:t>
            </a:r>
            <a:endParaRPr lang="es-ES_tradnl" sz="32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talmud </a:t>
            </a:r>
            <a:r>
              <a:rPr lang="es-ES_tradnl" altLang="ja-JP" sz="2800" i="1">
                <a:cs typeface="ＭＳ Ｐゴシック" charset="0"/>
              </a:rPr>
              <a:t>Baba Bathra</a:t>
            </a:r>
            <a:r>
              <a:rPr lang="es-ES_tradnl" altLang="ja-JP" sz="2800">
                <a:cs typeface="ＭＳ Ｐゴシック" charset="0"/>
              </a:rPr>
              <a:t> los consideró un libro.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En los unciales de la LXX, son un libro.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Los masoretas los consideraron un libro.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Están separados en las versiones griegas y latinas.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Un manuscrito hebreo de 1448 introdujo la separación de ellos en los AT hebreos.</a:t>
            </a: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Esdras-Nehem</a:t>
            </a:r>
            <a:r>
              <a:rPr lang="es-ES_tradnl" altLang="ja-JP" sz="3200">
                <a:latin typeface="Arial"/>
                <a:cs typeface="ＭＳ Ｐゴシック" charset="0"/>
              </a:rPr>
              <a:t>ías -  ¿Un libro o dos?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Aunque la tradición de ser un solo libro es muy antiguo, la repetición de Esdras 2 en Nehemías 7:6-70 la pone en duda.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Young (434) sugirió que fueron unidos temprano, porque Nehemías continuó la historia de Esdras o para igualar el número de libros canónicos con el número de letras en el alfabeto hebreo.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Por la unidad de la historia que relatan, se pueden estudiar como un libro aunque no siempre hayan sido.</a:t>
            </a:r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Esdras-Nehem</a:t>
            </a:r>
            <a:r>
              <a:rPr lang="es-ES_tradnl" altLang="ja-JP" sz="3200">
                <a:latin typeface="Arial"/>
                <a:cs typeface="ＭＳ Ｐゴシック" charset="0"/>
              </a:rPr>
              <a:t>ías -  ¿Un libro o dos?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Daniel y Esdras tienen secciones en arameo.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En Esdras, estas secciones son 4:8 a 6:18 y 7:12-26.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Estas secciones contienen correspondencia oficial, lo cual explica el uso del arameo.</a:t>
            </a:r>
          </a:p>
        </p:txBody>
      </p:sp>
      <p:sp>
        <p:nvSpPr>
          <p:cNvPr id="3645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Esdras-Nehem</a:t>
            </a:r>
            <a:r>
              <a:rPr lang="es-ES_tradnl" altLang="ja-JP" sz="3200">
                <a:latin typeface="Arial"/>
                <a:cs typeface="ＭＳ Ｐゴシック" charset="0"/>
              </a:rPr>
              <a:t>ías </a:t>
            </a:r>
            <a:r>
              <a:rPr lang="es-ES_tradnl" altLang="ja-JP" sz="3200">
                <a:cs typeface="ＭＳ Ｐゴシック" charset="0"/>
              </a:rPr>
              <a:t>-  Idiomas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 i="1">
                <a:cs typeface="ＭＳ Ｐゴシック" charset="0"/>
              </a:rPr>
              <a:t>Baba Bathra</a:t>
            </a:r>
            <a:r>
              <a:rPr lang="es-ES_tradnl" altLang="ja-JP" sz="2800">
                <a:cs typeface="ＭＳ Ｐゴシック" charset="0"/>
              </a:rPr>
              <a:t> asignó los dos a Esdras.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Principalmente por las secciones escritas en primera persona del singular, tradicionalmente han sido asignados a Esdras y a Nehemías respectivamente.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Además, el estilo y el lenguaje de ambos están de acuerdo con otros escritos del período de Esdras y Nehemías.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Los críticos los consideraron un libro tardío escrito por el cronista.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Los argumentos de los críticos a favor de una fecha posterior han sido contestados (Young 436-441).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Esdras-Nehem</a:t>
            </a:r>
            <a:r>
              <a:rPr lang="es-ES_tradnl" altLang="ja-JP" sz="3200">
                <a:latin typeface="Arial"/>
                <a:cs typeface="ＭＳ Ｐゴシック" charset="0"/>
              </a:rPr>
              <a:t>ías </a:t>
            </a:r>
            <a:r>
              <a:rPr lang="es-ES_tradnl" altLang="ja-JP" sz="3200">
                <a:cs typeface="ＭＳ Ｐゴシック" charset="0"/>
              </a:rPr>
              <a:t>-  Autores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El uso de primera persona y de tercera persona es difícil explicar.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No hay evidencia que lo haga imposible que Esdras y Nehemías hayan sido los autores.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Por lo menos podemos afirmar que los libros se basan en la memorias de Esdras y Nehemías como sus fuentes principales.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Otras fuentes fueron cartas y listas de familias.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Esto significa que vienen de mediados del quinto siglo a.C.</a:t>
            </a:r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/>
              <a:t>Esdras-Nehem</a:t>
            </a:r>
            <a:r>
              <a:rPr lang="es-ES_tradnl" altLang="ja-JP" sz="3200">
                <a:latin typeface="Arial"/>
                <a:cs typeface="ＭＳ Ｐゴシック" charset="0"/>
              </a:rPr>
              <a:t>ías </a:t>
            </a:r>
            <a:r>
              <a:rPr lang="es-ES_tradnl" altLang="ja-JP" sz="3200">
                <a:cs typeface="ＭＳ Ｐゴシック" charset="0"/>
              </a:rPr>
              <a:t>-  Autores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Uno de los retos es entender la cronología de Esdras-Nehemías.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Comparando la evidencia bíblica y extra-bíblica, los eruditos han podido fechar la llegada de Nehemías en 445 a.C. (Dillard y Longman 182).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Si Esdras sirvió durante el reino de Artajerjes I, él llegó a Jerusalén en 458 a.C.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dificultad es que los libros no registran actividad contemporánea de Esdras y Nehemías hasta Nehemías 8.</a:t>
            </a:r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3200">
                <a:cs typeface="ＭＳ Ｐゴシック" charset="0"/>
              </a:rPr>
              <a:t>Relación</a:t>
            </a:r>
            <a:r>
              <a:rPr lang="es-ES_tradnl" sz="3200"/>
              <a:t> entre Esdras y Nehem</a:t>
            </a:r>
            <a:r>
              <a:rPr lang="es-ES_tradnl" altLang="ja-JP" sz="3200">
                <a:latin typeface="Arial"/>
                <a:cs typeface="ＭＳ Ｐゴシック" charset="0"/>
              </a:rPr>
              <a:t>ías</a:t>
            </a:r>
            <a:endParaRPr lang="es-ES_tradnl" sz="32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Por lo tanto, algunos eruditos han fechado la llegada de Esdras en 398 a.C, después de Nehemías y durante el reino de Artajerjes II.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Más recientemente, ha habido menos énfasis en la falta de traslape entre Esdras y Nehemías, y el movimiento entre los eruditos es hacia el orden tradicional.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También, como Harrison sugiere (1148), posiblemente Esdras tenía que regresar a Persia durante parte de la historia.</a:t>
            </a: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3200">
                <a:cs typeface="ＭＳ Ｐゴシック" charset="0"/>
              </a:rPr>
              <a:t>Relación</a:t>
            </a:r>
            <a:r>
              <a:rPr lang="es-ES_tradnl" sz="3200"/>
              <a:t> entre Esdras y Nehem</a:t>
            </a:r>
            <a:r>
              <a:rPr lang="es-ES_tradnl" altLang="ja-JP" sz="3200">
                <a:latin typeface="Arial"/>
                <a:cs typeface="ＭＳ Ｐゴシック" charset="0"/>
              </a:rPr>
              <a:t>ías</a:t>
            </a:r>
            <a:endParaRPr lang="es-ES_tradnl" sz="32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4776</TotalTime>
  <Words>1795</Words>
  <Application>Microsoft Macintosh PowerPoint</Application>
  <PresentationFormat>Presentación en pantalla (4:3)</PresentationFormat>
  <Paragraphs>148</Paragraphs>
  <Slides>21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ＭＳ Ｐゴシック</vt:lpstr>
      <vt:lpstr>Helvetica</vt:lpstr>
      <vt:lpstr>Wingdings</vt:lpstr>
      <vt:lpstr>Pptssem</vt:lpstr>
      <vt:lpstr>Los libros históricos del AT</vt:lpstr>
      <vt:lpstr>Esdras-Nehemías -  Su lugar en el canon</vt:lpstr>
      <vt:lpstr>Esdras-Nehemías -  ¿Un libro o dos?</vt:lpstr>
      <vt:lpstr>Esdras-Nehemías -  ¿Un libro o dos?</vt:lpstr>
      <vt:lpstr>Esdras-Nehemías -  Idiomas</vt:lpstr>
      <vt:lpstr>Esdras-Nehemías -  Autores</vt:lpstr>
      <vt:lpstr>Esdras-Nehemías -  Autores</vt:lpstr>
      <vt:lpstr>Relación entre Esdras y Nehemías</vt:lpstr>
      <vt:lpstr>Relación entre Esdras y Nehemías</vt:lpstr>
      <vt:lpstr>Esdras-Nehemías - Cronología</vt:lpstr>
      <vt:lpstr>Esdras-Nehemías - Cronología</vt:lpstr>
      <vt:lpstr>Esdras-Nehemías - Estructura</vt:lpstr>
      <vt:lpstr>Esdras-Nehemías - Estructura</vt:lpstr>
      <vt:lpstr>Esdras-Nehemías - Propósito</vt:lpstr>
      <vt:lpstr>Esdras-Nehemías - Como no predicarlos</vt:lpstr>
      <vt:lpstr>Esdras-Nehemías - Como no predicarlos</vt:lpstr>
      <vt:lpstr>Esdras-Nehemías - Mensaje</vt:lpstr>
      <vt:lpstr>Esdras-Nehemías - Mensaje</vt:lpstr>
      <vt:lpstr>Esdras-Nehemías - Mensaje</vt:lpstr>
      <vt:lpstr>Esdras-Nehemías - Mensaje</vt:lpstr>
      <vt:lpstr>Esdras-Nehemías - Mensaje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históricos del AT</dc:title>
  <dc:creator>Larry Trotter</dc:creator>
  <cp:lastModifiedBy>Carla Gallareta</cp:lastModifiedBy>
  <cp:revision>413</cp:revision>
  <dcterms:created xsi:type="dcterms:W3CDTF">2010-03-10T15:17:18Z</dcterms:created>
  <dcterms:modified xsi:type="dcterms:W3CDTF">2012-10-08T16:39:53Z</dcterms:modified>
</cp:coreProperties>
</file>