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77" r:id="rId4"/>
    <p:sldId id="278" r:id="rId5"/>
    <p:sldId id="281" r:id="rId6"/>
    <p:sldId id="258" r:id="rId7"/>
    <p:sldId id="307" r:id="rId8"/>
    <p:sldId id="308" r:id="rId9"/>
    <p:sldId id="313" r:id="rId10"/>
    <p:sldId id="314" r:id="rId11"/>
    <p:sldId id="294" r:id="rId12"/>
    <p:sldId id="295" r:id="rId13"/>
    <p:sldId id="315" r:id="rId14"/>
    <p:sldId id="316" r:id="rId15"/>
    <p:sldId id="320" r:id="rId16"/>
    <p:sldId id="323" r:id="rId17"/>
    <p:sldId id="300" r:id="rId18"/>
    <p:sldId id="324" r:id="rId19"/>
    <p:sldId id="327" r:id="rId20"/>
    <p:sldId id="330" r:id="rId21"/>
    <p:sldId id="331" r:id="rId22"/>
    <p:sldId id="332" r:id="rId23"/>
    <p:sldId id="336" r:id="rId24"/>
    <p:sldId id="340" r:id="rId25"/>
    <p:sldId id="341" r:id="rId26"/>
    <p:sldId id="342" r:id="rId27"/>
    <p:sldId id="348" r:id="rId28"/>
    <p:sldId id="343" r:id="rId29"/>
    <p:sldId id="282" r:id="rId3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63" autoAdjust="0"/>
  </p:normalViewPr>
  <p:slideViewPr>
    <p:cSldViewPr>
      <p:cViewPr varScale="1">
        <p:scale>
          <a:sx n="70" d="100"/>
          <a:sy n="7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82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4A53ECC-9AA3-C64D-9DF0-19EC84C4E3BE}" type="datetimeFigureOut">
              <a:rPr lang="en-US"/>
              <a:pPr/>
              <a:t>10/8/12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DE2B545-D3BA-E043-B974-D7D0778B525A}" type="slidenum">
              <a:rPr lang="es-MX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00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232AD23-9B8C-C047-91FF-30F316713813}" type="datetimeFigureOut">
              <a:rPr lang="en-US"/>
              <a:pPr/>
              <a:t>10/8/12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s-MX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5DFADD4-478D-DF4C-BFD9-9BFD381050C2}" type="slidenum">
              <a:rPr lang="es-MX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243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>
              <a:latin typeface="Calibri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B15583-6B6C-404E-95C1-E86793EE6426}" type="slidenum">
              <a:rPr lang="es-MX">
                <a:latin typeface="Calibri" charset="0"/>
              </a:rPr>
              <a:pPr/>
              <a:t>7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688FA2-D4D4-434D-BF6E-1FD413AF0D0D}" type="slidenum">
              <a:rPr lang="es-MX">
                <a:latin typeface="Calibri" charset="0"/>
              </a:rPr>
              <a:pPr/>
              <a:t>17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 smtClean="0">
              <a:ea typeface="+mn-ea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s-MX" dirty="0" smtClean="0">
              <a:ea typeface="+mn-ea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s-MX" dirty="0" smtClean="0"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 smtClean="0">
              <a:ea typeface="+mn-ea"/>
            </a:endParaRPr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2DBAA2-0E93-394C-A387-48DD4B9CE6B9}" type="slidenum">
              <a:rPr lang="es-MX">
                <a:latin typeface="Calibri" charset="0"/>
              </a:rPr>
              <a:pPr/>
              <a:t>18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>
              <a:latin typeface="Calibri" charset="0"/>
            </a:endParaRPr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2FEFE8-78DC-A44D-8CA3-92F693C7CF9C}" type="slidenum">
              <a:rPr lang="es-MX">
                <a:latin typeface="Calibri" charset="0"/>
              </a:rPr>
              <a:pPr/>
              <a:t>22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>
              <a:latin typeface="Calibri" charset="0"/>
            </a:endParaRPr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88D08D-86FB-2F4D-BCD6-ECFD5E4197DB}" type="slidenum">
              <a:rPr lang="es-MX">
                <a:latin typeface="Calibri" charset="0"/>
              </a:rPr>
              <a:pPr/>
              <a:t>23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>
              <a:latin typeface="Calibri" charset="0"/>
            </a:endParaRPr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C75D5E-01A5-7041-A2F2-DBFAF54E04B3}" type="slidenum">
              <a:rPr lang="es-MX">
                <a:latin typeface="Calibri" charset="0"/>
              </a:rPr>
              <a:pPr/>
              <a:t>24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MX">
              <a:latin typeface="Calibri" charset="0"/>
            </a:endParaRPr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B263FF-2245-F549-A7CF-1C349FB8CEB7}" type="slidenum">
              <a:rPr lang="es-MX">
                <a:latin typeface="Calibri" charset="0"/>
              </a:rPr>
              <a:pPr/>
              <a:t>8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7CB7E8-43AA-DF45-B460-6CDA400BC700}" type="slidenum">
              <a:rPr lang="es-MX">
                <a:latin typeface="Calibri" charset="0"/>
              </a:rPr>
              <a:pPr/>
              <a:t>10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C5BA29-B1B5-464A-9FE2-C17C7F0D2C9E}" type="slidenum">
              <a:rPr lang="es-MX">
                <a:latin typeface="Calibri" charset="0"/>
              </a:rPr>
              <a:pPr/>
              <a:t>11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E8E3F5-3DFF-5040-B7D1-26991CEAFD1C}" type="slidenum">
              <a:rPr lang="es-MX">
                <a:latin typeface="Calibri" charset="0"/>
              </a:rPr>
              <a:pPr/>
              <a:t>12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3065680-70E0-F748-A5D7-BED734C86339}" type="slidenum">
              <a:rPr lang="es-MX">
                <a:latin typeface="Calibri" charset="0"/>
              </a:rPr>
              <a:pPr/>
              <a:t>13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A9429A-EA9E-8741-9C96-06557FB25C6A}" type="slidenum">
              <a:rPr lang="es-MX">
                <a:latin typeface="Calibri" charset="0"/>
              </a:rPr>
              <a:pPr/>
              <a:t>14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3A5BDB-3FB4-064E-9945-143BA1B1A1B0}" type="slidenum">
              <a:rPr lang="es-MX">
                <a:latin typeface="Calibri" charset="0"/>
              </a:rPr>
              <a:pPr/>
              <a:t>15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0" lvl="2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endParaRPr lang="es-MX">
              <a:latin typeface="Calibri" charset="0"/>
            </a:endParaRPr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7F3D54-75EE-6243-BBBB-07E2AFFF5CF1}" type="slidenum">
              <a:rPr lang="es-MX">
                <a:latin typeface="Calibri" charset="0"/>
              </a:rPr>
              <a:pPr/>
              <a:t>16</a:t>
            </a:fld>
            <a:endParaRPr lang="es-MX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DB6C-9150-0044-BC34-D2AB161C4100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F0437-D1DC-E247-AC83-E6387D985DF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DB6C-9150-0044-BC34-D2AB161C4100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0437-D1DC-E247-AC83-E6387D985DF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DB6C-9150-0044-BC34-D2AB161C4100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0437-D1DC-E247-AC83-E6387D985DF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83DB6C-9150-0044-BC34-D2AB161C4100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01F0437-D1DC-E247-AC83-E6387D985DF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DB6C-9150-0044-BC34-D2AB161C4100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0437-D1DC-E247-AC83-E6387D985DF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DB6C-9150-0044-BC34-D2AB161C4100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0437-D1DC-E247-AC83-E6387D985DF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0437-D1DC-E247-AC83-E6387D985DF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DB6C-9150-0044-BC34-D2AB161C4100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DB6C-9150-0044-BC34-D2AB161C4100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0437-D1DC-E247-AC83-E6387D985DF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DB6C-9150-0044-BC34-D2AB161C4100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0437-D1DC-E247-AC83-E6387D985DF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83DB6C-9150-0044-BC34-D2AB161C4100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1F0437-D1DC-E247-AC83-E6387D985DF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DB6C-9150-0044-BC34-D2AB161C4100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F0437-D1DC-E247-AC83-E6387D985DF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83DB6C-9150-0044-BC34-D2AB161C4100}" type="datetimeFigureOut">
              <a:rPr lang="en-US" smtClean="0"/>
              <a:pPr/>
              <a:t>10/8/12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01F0437-D1DC-E247-AC83-E6387D985DF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MX" sz="3200" dirty="0" smtClean="0">
                <a:ea typeface="+mn-ea"/>
              </a:rPr>
              <a:t>Prof. Rvdo. Benjamín Meyer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MX" sz="3200" dirty="0" smtClean="0">
                <a:ea typeface="+mn-ea"/>
              </a:rPr>
              <a:t>13 de marzo al 29 de mayo del 2010</a:t>
            </a:r>
            <a:endParaRPr lang="es-MX" sz="3200" dirty="0">
              <a:ea typeface="+mn-e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305800" cy="1752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5000" dirty="0" smtClean="0">
                <a:latin typeface="AveriaSerif-Bold"/>
                <a:ea typeface="+mj-ea"/>
                <a:cs typeface="AveriaSerif-Bold"/>
              </a:rPr>
              <a:t>Hechos y </a:t>
            </a:r>
            <a:br>
              <a:rPr lang="es-MX" sz="5000" dirty="0" smtClean="0">
                <a:latin typeface="AveriaSerif-Bold"/>
                <a:ea typeface="+mj-ea"/>
                <a:cs typeface="AveriaSerif-Bold"/>
              </a:rPr>
            </a:br>
            <a:r>
              <a:rPr lang="es-MX" sz="5000" dirty="0" smtClean="0">
                <a:latin typeface="AveriaSerif-Bold"/>
                <a:ea typeface="+mj-ea"/>
                <a:cs typeface="AveriaSerif-Bold"/>
              </a:rPr>
              <a:t>las cartas de Pablo</a:t>
            </a:r>
            <a:endParaRPr lang="es-MX" sz="5000" dirty="0">
              <a:latin typeface="AveriaSerif-Bold"/>
              <a:ea typeface="+mj-ea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Escritor</a:t>
            </a:r>
            <a:endParaRPr lang="es-MX">
              <a:ea typeface="+mj-ea"/>
            </a:endParaRP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685800" y="1752600"/>
            <a:ext cx="7391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buFontTx/>
              <a:buAutoNum type="arabicPeriod"/>
            </a:pPr>
            <a:r>
              <a:rPr lang="es-MX" sz="3200"/>
              <a:t>Es muy seguro que Lucas era el autor de Hechos.</a:t>
            </a:r>
          </a:p>
          <a:p>
            <a:pPr lvl="1">
              <a:buFontTx/>
              <a:buAutoNum type="arabicPeriod"/>
            </a:pPr>
            <a:r>
              <a:rPr lang="es-MX" sz="3200"/>
              <a:t>Lucas era amigo de Pablo, médico, y probablemente gentil.</a:t>
            </a:r>
          </a:p>
          <a:p>
            <a:pPr lvl="1"/>
            <a:endParaRPr lang="es-MX" sz="3200"/>
          </a:p>
          <a:p>
            <a:pPr lvl="1">
              <a:buFontTx/>
              <a:buAutoNum type="arabicPeriod"/>
            </a:pPr>
            <a:endParaRPr lang="es-MX" sz="3200"/>
          </a:p>
          <a:p>
            <a:pPr>
              <a:buFontTx/>
              <a:buAutoNum type="arabicPeriod"/>
            </a:pPr>
            <a:endParaRPr lang="es-MX" sz="3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Escritor: evidencias externas</a:t>
            </a:r>
            <a:endParaRPr lang="es-MX">
              <a:ea typeface="+mj-ea"/>
            </a:endParaRP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685800" y="1752600"/>
            <a:ext cx="7391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buFontTx/>
              <a:buAutoNum type="arabicPeriod"/>
            </a:pPr>
            <a:r>
              <a:rPr lang="es-MX" sz="3200"/>
              <a:t>El canon Muratorio dice explícitamente que Lucas era el autor del tercer evangelio y “Los Hechos de los Apóstoles” (cerca de 170 d.C.). </a:t>
            </a:r>
          </a:p>
          <a:p>
            <a:pPr lvl="1">
              <a:buFontTx/>
              <a:buAutoNum type="arabicPeriod"/>
            </a:pPr>
            <a:endParaRPr lang="es-MX" sz="3200"/>
          </a:p>
          <a:p>
            <a:pPr>
              <a:buFontTx/>
              <a:buAutoNum type="arabicPeriod"/>
            </a:pPr>
            <a:endParaRPr lang="es-MX" sz="3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Escritor: evidencias externas</a:t>
            </a:r>
            <a:endParaRPr lang="es-MX">
              <a:ea typeface="+mj-ea"/>
            </a:endParaRP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685800" y="1752600"/>
            <a:ext cx="7391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/>
            <a:r>
              <a:rPr lang="es-MX" sz="3200"/>
              <a:t>2. Eusebio en su </a:t>
            </a:r>
            <a:r>
              <a:rPr lang="es-MX" sz="3200" i="1"/>
              <a:t>Historia eclesiástica </a:t>
            </a:r>
            <a:r>
              <a:rPr lang="es-MX" sz="3200"/>
              <a:t>identifica al autor de estos dos libros como Lucas (cerca de 325 d.C.).</a:t>
            </a:r>
            <a:endParaRPr lang="en-US" sz="3200"/>
          </a:p>
          <a:p>
            <a:pPr lvl="1"/>
            <a:endParaRPr lang="es-MX" sz="3200"/>
          </a:p>
          <a:p>
            <a:pPr lvl="1">
              <a:buFontTx/>
              <a:buAutoNum type="arabicPeriod"/>
            </a:pPr>
            <a:endParaRPr lang="es-MX" sz="3200"/>
          </a:p>
          <a:p>
            <a:pPr>
              <a:buFontTx/>
              <a:buAutoNum type="arabicPeriod"/>
            </a:pPr>
            <a:endParaRPr lang="es-MX" sz="3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Escritor: evidencias internas</a:t>
            </a:r>
            <a:endParaRPr lang="es-MX">
              <a:ea typeface="+mj-ea"/>
            </a:endParaRP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685800" y="1752600"/>
            <a:ext cx="73914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buFontTx/>
              <a:buAutoNum type="arabicPeriod"/>
            </a:pPr>
            <a:r>
              <a:rPr lang="es-MX" sz="3200"/>
              <a:t>El uso del pronombre “nosotros” indica que el autor era acompañante de Pablo.  Lucas aparece en la lista de Pablo.</a:t>
            </a:r>
          </a:p>
          <a:p>
            <a:pPr lvl="1">
              <a:buFontTx/>
              <a:buAutoNum type="arabicPeriod"/>
            </a:pPr>
            <a:r>
              <a:rPr lang="es-MX" sz="3200"/>
              <a:t>El vocabulario médico que aparece en Lucas y Hechos concuerda con Colosenses 4:14, que dice que Lucas era médico.</a:t>
            </a:r>
            <a:endParaRPr lang="en-US" sz="3200"/>
          </a:p>
          <a:p>
            <a:pPr lvl="1">
              <a:buFontTx/>
              <a:buAutoNum type="arabicPeriod"/>
            </a:pPr>
            <a:endParaRPr lang="es-MX" sz="3200"/>
          </a:p>
          <a:p>
            <a:pPr>
              <a:buFontTx/>
              <a:buAutoNum type="arabicPeriod"/>
            </a:pPr>
            <a:endParaRPr lang="es-MX" sz="3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Escritor: evidencias internas</a:t>
            </a:r>
            <a:endParaRPr lang="es-MX">
              <a:ea typeface="+mj-ea"/>
            </a:endParaRPr>
          </a:p>
        </p:txBody>
      </p:sp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685800" y="1752600"/>
            <a:ext cx="73914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/>
            <a:r>
              <a:rPr lang="en-US" sz="3200"/>
              <a:t>3. </a:t>
            </a:r>
            <a:r>
              <a:rPr lang="es-MX" sz="3200"/>
              <a:t>Hay muchas similitudes entre Lucas y Hechos:</a:t>
            </a:r>
          </a:p>
          <a:p>
            <a:r>
              <a:rPr lang="es-MX" sz="3200"/>
              <a:t>	a.	Lucas y Hechos tienen el 		mismo destinatario.</a:t>
            </a:r>
          </a:p>
          <a:p>
            <a:r>
              <a:rPr lang="es-MX" sz="3200"/>
              <a:t>	b.	Tienen introducciones </a:t>
            </a:r>
          </a:p>
          <a:p>
            <a:r>
              <a:rPr lang="es-MX" sz="3200"/>
              <a:t>		similares.</a:t>
            </a:r>
          </a:p>
          <a:p>
            <a:r>
              <a:rPr lang="es-MX" sz="3200"/>
              <a:t>	c.	Son casi la misma medida.</a:t>
            </a:r>
          </a:p>
          <a:p>
            <a:r>
              <a:rPr lang="es-MX" sz="3200"/>
              <a:t>	d.	Tienen vocabulario y temas 		en común.</a:t>
            </a:r>
          </a:p>
          <a:p>
            <a:endParaRPr lang="en-US" sz="3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Escritor: evidencias internas</a:t>
            </a:r>
            <a:endParaRPr lang="es-MX">
              <a:ea typeface="+mj-ea"/>
            </a:endParaRPr>
          </a:p>
        </p:txBody>
      </p:sp>
      <p:sp>
        <p:nvSpPr>
          <p:cNvPr id="44036" name="TextBox 5"/>
          <p:cNvSpPr txBox="1">
            <a:spLocks noChangeArrowheads="1"/>
          </p:cNvSpPr>
          <p:nvPr/>
        </p:nvSpPr>
        <p:spPr bwMode="auto">
          <a:xfrm>
            <a:off x="685800" y="1752600"/>
            <a:ext cx="73914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/>
            <a:r>
              <a:rPr lang="en-US" sz="3200"/>
              <a:t>3. </a:t>
            </a:r>
            <a:r>
              <a:rPr lang="es-MX" sz="3200"/>
              <a:t>Hay muchas similitudes entre Lucas y Hechos:</a:t>
            </a:r>
          </a:p>
          <a:p>
            <a:r>
              <a:rPr lang="es-MX" sz="3200"/>
              <a:t>	</a:t>
            </a:r>
            <a:r>
              <a:rPr lang="es-MX" sz="2600"/>
              <a:t>e.	Hay paralelos entre Jesús en Lucas 		y Esteban y Pablo en Hechos.</a:t>
            </a:r>
          </a:p>
          <a:p>
            <a:r>
              <a:rPr lang="es-MX" sz="2600"/>
              <a:t>	f.	Hechos empieza con un enlace con 		el fin de Lucas.</a:t>
            </a:r>
          </a:p>
          <a:p>
            <a:r>
              <a:rPr lang="es-MX" sz="2600"/>
              <a:t>	g.	Hay paralelos entre el principio de 		Lucas y el fin de Hechos.</a:t>
            </a:r>
          </a:p>
          <a:p>
            <a:r>
              <a:rPr lang="es-MX" sz="2600"/>
              <a:t>	h.	Hay cosas parecidas entre la 			presentación de personajes en 		ambos libros.</a:t>
            </a:r>
            <a:endParaRPr lang="en-US" sz="26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Destinatarios originales</a:t>
            </a:r>
            <a:endParaRPr lang="es-MX">
              <a:ea typeface="+mj-ea"/>
            </a:endParaRPr>
          </a:p>
        </p:txBody>
      </p:sp>
      <p:sp>
        <p:nvSpPr>
          <p:cNvPr id="47108" name="TextBox 5"/>
          <p:cNvSpPr txBox="1">
            <a:spLocks noChangeArrowheads="1"/>
          </p:cNvSpPr>
          <p:nvPr/>
        </p:nvSpPr>
        <p:spPr bwMode="auto">
          <a:xfrm>
            <a:off x="685800" y="1752600"/>
            <a:ext cx="73914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>
              <a:buFontTx/>
              <a:buAutoNum type="arabicPeriod"/>
            </a:pPr>
            <a:r>
              <a:rPr lang="es-MX" sz="3200"/>
              <a:t>El destinatario explícito es Teófilo.</a:t>
            </a:r>
          </a:p>
          <a:p>
            <a:pPr lvl="1">
              <a:buFontTx/>
              <a:buAutoNum type="arabicPeriod"/>
            </a:pPr>
            <a:r>
              <a:rPr lang="es-MX" sz="3200"/>
              <a:t>Lucas también tiene en mente otros lectores, especialmente lectores gentiles.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Tema</a:t>
            </a:r>
            <a:endParaRPr lang="es-MX">
              <a:ea typeface="+mj-ea"/>
            </a:endParaRPr>
          </a:p>
        </p:txBody>
      </p:sp>
      <p:sp>
        <p:nvSpPr>
          <p:cNvPr id="49156" name="TextBox 5"/>
          <p:cNvSpPr txBox="1">
            <a:spLocks noChangeArrowheads="1"/>
          </p:cNvSpPr>
          <p:nvPr/>
        </p:nvSpPr>
        <p:spPr bwMode="auto">
          <a:xfrm>
            <a:off x="685800" y="1752600"/>
            <a:ext cx="7391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/>
            <a:r>
              <a:rPr lang="es-MX" sz="3200"/>
              <a:t>“Pero cuando venga el Espíritu Santo </a:t>
            </a:r>
          </a:p>
          <a:p>
            <a:pPr lvl="1"/>
            <a:r>
              <a:rPr lang="es-MX" sz="3200"/>
              <a:t>sobre ustedes, recibirán poder y </a:t>
            </a:r>
          </a:p>
          <a:p>
            <a:pPr lvl="1"/>
            <a:r>
              <a:rPr lang="es-MX" sz="3200"/>
              <a:t>serán mis testigos tanto en Jerusalén </a:t>
            </a:r>
          </a:p>
          <a:p>
            <a:pPr lvl="1"/>
            <a:r>
              <a:rPr lang="es-MX" sz="3200"/>
              <a:t>como en toda Judea y Samaria, y </a:t>
            </a:r>
          </a:p>
          <a:p>
            <a:pPr lvl="1"/>
            <a:r>
              <a:rPr lang="es-MX" sz="3200"/>
              <a:t>hasta los confines de la tierra.”  </a:t>
            </a:r>
          </a:p>
          <a:p>
            <a:pPr lvl="1"/>
            <a:endParaRPr lang="es-MX" sz="3200"/>
          </a:p>
          <a:p>
            <a:pPr lvl="1"/>
            <a:r>
              <a:rPr lang="es-MX" sz="3200"/>
              <a:t>Hechos 1:8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Propósitos</a:t>
            </a:r>
            <a:endParaRPr lang="es-MX">
              <a:ea typeface="+mj-ea"/>
            </a:endParaRPr>
          </a:p>
        </p:txBody>
      </p:sp>
      <p:sp>
        <p:nvSpPr>
          <p:cNvPr id="54276" name="TextBox 5"/>
          <p:cNvSpPr txBox="1">
            <a:spLocks noChangeArrowheads="1"/>
          </p:cNvSpPr>
          <p:nvPr/>
        </p:nvSpPr>
        <p:spPr bwMode="auto">
          <a:xfrm>
            <a:off x="838200" y="1600200"/>
            <a:ext cx="7467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s-MX" sz="3600"/>
              <a:t>  Presentar una historia. </a:t>
            </a:r>
          </a:p>
          <a:p>
            <a:pPr>
              <a:buFontTx/>
              <a:buAutoNum type="arabicPeriod"/>
            </a:pPr>
            <a:r>
              <a:rPr lang="es-MX" sz="3600"/>
              <a:t>  Dar una apología.</a:t>
            </a:r>
          </a:p>
          <a:p>
            <a:pPr>
              <a:buFontTx/>
              <a:buAutoNum type="arabicPeriod"/>
            </a:pPr>
            <a:r>
              <a:rPr lang="es-MX" sz="3600"/>
              <a:t>  Proveer una guía.</a:t>
            </a:r>
          </a:p>
          <a:p>
            <a:pPr>
              <a:buFontTx/>
              <a:buAutoNum type="arabicPeriod"/>
            </a:pPr>
            <a:r>
              <a:rPr lang="es-MX" sz="3600"/>
              <a:t>  Demostrar el triunfo de la fe  </a:t>
            </a:r>
          </a:p>
          <a:p>
            <a:r>
              <a:rPr lang="es-MX" sz="3600"/>
              <a:t>	  cristiana a pesar de la </a:t>
            </a:r>
          </a:p>
          <a:p>
            <a:r>
              <a:rPr lang="es-MX" sz="3600"/>
              <a:t>     persecución.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Fecha: dos opciones</a:t>
            </a:r>
            <a:endParaRPr lang="es-MX">
              <a:ea typeface="+mj-ea"/>
            </a:endParaRPr>
          </a:p>
        </p:txBody>
      </p:sp>
      <p:sp>
        <p:nvSpPr>
          <p:cNvPr id="59396" name="TextBox 5"/>
          <p:cNvSpPr txBox="1">
            <a:spLocks noChangeArrowheads="1"/>
          </p:cNvSpPr>
          <p:nvPr/>
        </p:nvSpPr>
        <p:spPr bwMode="auto">
          <a:xfrm>
            <a:off x="762000" y="1828800"/>
            <a:ext cx="7086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s-MX" sz="3200"/>
              <a:t>Cerca de 63 d.C.  Apoyo:</a:t>
            </a:r>
          </a:p>
          <a:p>
            <a:pPr lvl="1">
              <a:buFontTx/>
              <a:buAutoNum type="alphaLcPeriod"/>
            </a:pPr>
            <a:r>
              <a:rPr lang="es-MX" sz="3200"/>
              <a:t>Hechos termina abruptamente.</a:t>
            </a:r>
          </a:p>
          <a:p>
            <a:pPr lvl="1">
              <a:buFontTx/>
              <a:buAutoNum type="alphaLcPeriod"/>
            </a:pPr>
            <a:r>
              <a:rPr lang="es-MX" sz="3200"/>
              <a:t>Hechos no menciona eventos posteriores a esta fechas que tienen mucho que ver con el tema.</a:t>
            </a:r>
          </a:p>
          <a:p>
            <a:pPr lvl="1">
              <a:buFontTx/>
              <a:buAutoNum type="alphaLcPeriod"/>
            </a:pPr>
            <a:r>
              <a:rPr lang="es-MX" sz="3200"/>
              <a:t>Hechos parece ignorante de las cartas de Pablo.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_tradnl" sz="3000">
                <a:latin typeface="Arial" charset="0"/>
              </a:rPr>
              <a:t>Una introducción a Hechos y las cartas de Pablo.  </a:t>
            </a:r>
          </a:p>
          <a:p>
            <a:pPr>
              <a:lnSpc>
                <a:spcPct val="90000"/>
              </a:lnSpc>
            </a:pPr>
            <a:r>
              <a:rPr lang="es-ES_tradnl" sz="3000">
                <a:latin typeface="Arial" charset="0"/>
              </a:rPr>
              <a:t>Estudiaremos un resumen del contenido de cada libro, los temas principales, las circunstancias históricas, y algunos elementos literarios.  </a:t>
            </a:r>
          </a:p>
          <a:p>
            <a:pPr>
              <a:lnSpc>
                <a:spcPct val="90000"/>
              </a:lnSpc>
            </a:pPr>
            <a:r>
              <a:rPr lang="es-ES_tradnl" sz="3000">
                <a:latin typeface="Arial" charset="0"/>
              </a:rPr>
              <a:t>Tomaremos en cuenta la vida y el ministerio de Pablo en relación a sus cartas.  </a:t>
            </a:r>
          </a:p>
          <a:p>
            <a:pPr>
              <a:lnSpc>
                <a:spcPct val="90000"/>
              </a:lnSpc>
            </a:pPr>
            <a:r>
              <a:rPr lang="es-ES_tradnl" sz="3000">
                <a:latin typeface="Arial" charset="0"/>
              </a:rPr>
              <a:t>Buscaremos entender el mensaje principal de estos libros para la iglesia hoy.</a:t>
            </a:r>
            <a:endParaRPr lang="en-US" sz="300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30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Descripción del curso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Fecha: dos opciones</a:t>
            </a:r>
            <a:endParaRPr lang="es-MX">
              <a:ea typeface="+mj-ea"/>
            </a:endParaRPr>
          </a:p>
        </p:txBody>
      </p:sp>
      <p:sp>
        <p:nvSpPr>
          <p:cNvPr id="61444" name="TextBox 5"/>
          <p:cNvSpPr txBox="1">
            <a:spLocks noChangeArrowheads="1"/>
          </p:cNvSpPr>
          <p:nvPr/>
        </p:nvSpPr>
        <p:spPr bwMode="auto">
          <a:xfrm>
            <a:off x="762000" y="1828800"/>
            <a:ext cx="7086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MX" sz="3200"/>
              <a:t>2.	Cerca de 70 d.C. o más tarde.    Apoyo:</a:t>
            </a:r>
          </a:p>
          <a:p>
            <a:pPr lvl="1">
              <a:buFontTx/>
              <a:buAutoNum type="alphaLcPeriod"/>
            </a:pPr>
            <a:r>
              <a:rPr lang="es-MX" sz="3200"/>
              <a:t>El evangelio de Lucas usó el Evangelio de Marcos como fuente.  Marcos fue escrito en 65-70 d.C. 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Fecha: dos opciones</a:t>
            </a:r>
            <a:endParaRPr lang="es-MX">
              <a:ea typeface="+mj-ea"/>
            </a:endParaRPr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762000" y="1828800"/>
            <a:ext cx="7086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MX" sz="3200"/>
              <a:t>2.	Cerca de 70 d.C. o más tarde.    Respuesta crítica:</a:t>
            </a:r>
          </a:p>
          <a:p>
            <a:pPr lvl="1">
              <a:buFontTx/>
              <a:buAutoNum type="alphaLcPeriod"/>
            </a:pPr>
            <a:r>
              <a:rPr lang="es-MX" sz="3200"/>
              <a:t>Muchos eruditos creen que Marcos fue escrito en los años 50.  Eso da tiempo para que Hechos fuera escrito en 62 por Lucas.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Características</a:t>
            </a:r>
            <a:endParaRPr lang="es-MX"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00200"/>
            <a:ext cx="7772400" cy="45243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s-MX" sz="3200"/>
              <a:t>Genero – “PRAXEIS.”  Hechos importantes de personajes famosos. </a:t>
            </a:r>
          </a:p>
          <a:p>
            <a:pPr>
              <a:buFontTx/>
              <a:buAutoNum type="arabicPeriod"/>
            </a:pPr>
            <a:r>
              <a:rPr lang="es-MX" sz="3200"/>
              <a:t>Es un documento misionero.</a:t>
            </a:r>
          </a:p>
          <a:p>
            <a:pPr>
              <a:buFontTx/>
              <a:buAutoNum type="arabicPeriod"/>
            </a:pPr>
            <a:r>
              <a:rPr lang="es-MX" sz="3200"/>
              <a:t>Es un relato fragmentario.  </a:t>
            </a:r>
          </a:p>
          <a:p>
            <a:pPr>
              <a:buFontTx/>
              <a:buAutoNum type="arabicPeriod"/>
            </a:pPr>
            <a:r>
              <a:rPr lang="es-MX" sz="3200"/>
              <a:t>La prominencia de los discursos / sermones.</a:t>
            </a:r>
          </a:p>
          <a:p>
            <a:pPr>
              <a:buFontTx/>
              <a:buAutoNum type="arabicPeriod"/>
            </a:pPr>
            <a:r>
              <a:rPr lang="es-MX" sz="3200"/>
              <a:t>Tiene detalles históricos veraces.</a:t>
            </a:r>
          </a:p>
          <a:p>
            <a:pPr>
              <a:buFontTx/>
              <a:buAutoNum type="arabicPeriod"/>
            </a:pPr>
            <a:endParaRPr lang="en-US" sz="3200"/>
          </a:p>
          <a:p>
            <a:endParaRPr lang="es-MX" sz="3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Características</a:t>
            </a:r>
            <a:endParaRPr lang="es-MX"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00200"/>
            <a:ext cx="7772400" cy="50165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s-MX" sz="3200"/>
              <a:t>6.	Se destaca por su excelencia literaria.</a:t>
            </a:r>
          </a:p>
          <a:p>
            <a:r>
              <a:rPr lang="es-MX" sz="3200"/>
              <a:t>7.	Emplea una descripción dramática.</a:t>
            </a:r>
          </a:p>
          <a:p>
            <a:r>
              <a:rPr lang="es-MX" sz="3200"/>
              <a:t>8.	Es un relato objetivo.</a:t>
            </a:r>
          </a:p>
          <a:p>
            <a:r>
              <a:rPr lang="es-MX" sz="3200"/>
              <a:t>9.	Términos importantes: hablar, predicar, dar testimonio son comunes.  Otros términos frecuentes:  Palabra de Dios, gentiles, iglesia, apóstol, creer, bautizar, consciencia.  </a:t>
            </a:r>
          </a:p>
          <a:p>
            <a:r>
              <a:rPr lang="es-MX" sz="3200"/>
              <a:t>10.La importancia del Espíritu Santo.  </a:t>
            </a:r>
            <a:endParaRPr lang="en-US" sz="3200"/>
          </a:p>
          <a:p>
            <a:endParaRPr lang="es-MX" sz="3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Valor histórico</a:t>
            </a:r>
            <a:endParaRPr lang="es-MX">
              <a:ea typeface="+mj-ea"/>
            </a:endParaRPr>
          </a:p>
        </p:txBody>
      </p:sp>
      <p:sp>
        <p:nvSpPr>
          <p:cNvPr id="77828" name="TextBox 5"/>
          <p:cNvSpPr txBox="1">
            <a:spLocks noChangeArrowheads="1"/>
          </p:cNvSpPr>
          <p:nvPr/>
        </p:nvSpPr>
        <p:spPr bwMode="auto">
          <a:xfrm>
            <a:off x="838200" y="1752600"/>
            <a:ext cx="7239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s-MX" sz="3200"/>
              <a:t>Terminología correcta para designar a los diferentes oficiales romanos.</a:t>
            </a:r>
          </a:p>
          <a:p>
            <a:pPr>
              <a:buFontTx/>
              <a:buAutoNum type="arabicPeriod"/>
            </a:pPr>
            <a:r>
              <a:rPr lang="es-MX" sz="3200"/>
              <a:t>La precisión histórica tiene mucho que ver con su propósito.  </a:t>
            </a:r>
            <a:endParaRPr lang="en-US" sz="3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Estudios recientes</a:t>
            </a:r>
            <a:endParaRPr lang="es-MX">
              <a:ea typeface="+mj-ea"/>
            </a:endParaRPr>
          </a:p>
        </p:txBody>
      </p:sp>
      <p:sp>
        <p:nvSpPr>
          <p:cNvPr id="80900" name="TextBox 5"/>
          <p:cNvSpPr txBox="1">
            <a:spLocks noChangeArrowheads="1"/>
          </p:cNvSpPr>
          <p:nvPr/>
        </p:nvSpPr>
        <p:spPr bwMode="auto">
          <a:xfrm>
            <a:off x="533400" y="1676400"/>
            <a:ext cx="76200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s-MX" sz="3200"/>
              <a:t>Antes del Siglo XIX:  Hechos es una narrativa histórica acerca de los comienzos de la iglesia.</a:t>
            </a:r>
          </a:p>
          <a:p>
            <a:pPr>
              <a:buFontTx/>
              <a:buAutoNum type="arabicPeriod"/>
            </a:pPr>
            <a:endParaRPr lang="es-MX" sz="3200"/>
          </a:p>
          <a:p>
            <a:pPr>
              <a:buFontTx/>
              <a:buAutoNum type="arabicPeriod"/>
            </a:pPr>
            <a:r>
              <a:rPr lang="es-MX" sz="3200"/>
              <a:t>Al principio del Siglo XIX: La escuela Tubinga (Alemania) promueve la idea que Hechos fue escrito con una tendencia particular del autor (Carson, Moo, y Morris 203).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Estudios recientes</a:t>
            </a:r>
            <a:endParaRPr lang="es-MX">
              <a:ea typeface="+mj-ea"/>
            </a:endParaRPr>
          </a:p>
        </p:txBody>
      </p:sp>
      <p:sp>
        <p:nvSpPr>
          <p:cNvPr id="82948" name="TextBox 5"/>
          <p:cNvSpPr txBox="1">
            <a:spLocks noChangeArrowheads="1"/>
          </p:cNvSpPr>
          <p:nvPr/>
        </p:nvSpPr>
        <p:spPr bwMode="auto">
          <a:xfrm>
            <a:off x="533400" y="1371600"/>
            <a:ext cx="76200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 startAt="3"/>
            </a:pPr>
            <a:r>
              <a:rPr lang="es-MX" sz="2400"/>
              <a:t>Al principio del Siglo XX: Harnack el alemán y Ramsay el inglés trabajan en los campos de filología y en el de la crítica de fuentes (Harnack), y en los campos de la investigación geográfica, arqueológica e histórica (Ramsay) llegan a tener una devoción casi idólatra por Lucas (Harrison 241).</a:t>
            </a:r>
          </a:p>
          <a:p>
            <a:endParaRPr lang="es-MX" sz="2400"/>
          </a:p>
          <a:p>
            <a:r>
              <a:rPr lang="es-MX" sz="2400"/>
              <a:t>4.	A finales del Siglo XX: Algunos ven a Lucas como un teólogo con imaginación (y no un historiador).  Otros, como F.F. Bruce y Colin Hemer, ven a Lucas como un historiador antiguo de primera clase (Carson, Moo y Morris 204).</a:t>
            </a:r>
            <a:endParaRPr lang="en-US" sz="24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Clr>
                <a:schemeClr val="tx1"/>
              </a:buClr>
              <a:buFont typeface="Wingdings 2" charset="0"/>
              <a:buAutoNum type="arabicPeriod"/>
            </a:pPr>
            <a:r>
              <a:rPr lang="es-MX" sz="2700" b="1">
                <a:latin typeface="Arial" charset="0"/>
              </a:rPr>
              <a:t>Prólogo: El fundamento de la iglesia y su </a:t>
            </a:r>
          </a:p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r>
              <a:rPr lang="es-MX" sz="2700" b="1">
                <a:latin typeface="Arial" charset="0"/>
              </a:rPr>
              <a:t>	misión (1:1-2:41).</a:t>
            </a:r>
          </a:p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r>
              <a:rPr lang="es-MX" sz="2700" b="1">
                <a:latin typeface="Arial" charset="0"/>
              </a:rPr>
              <a:t>2.	La iglesia en Jerusalén (2:42-6:7)</a:t>
            </a:r>
            <a:endParaRPr lang="en-US" sz="27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r>
              <a:rPr lang="es-MX" sz="2700" b="1">
                <a:latin typeface="Arial" charset="0"/>
              </a:rPr>
              <a:t>3.	Horizontes más amplios para la iglesia: Esteban, Samaria, Saulo (6:8-9:31)</a:t>
            </a:r>
            <a:endParaRPr lang="en-US" sz="27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r>
              <a:rPr lang="es-MX" sz="2700" b="1">
                <a:latin typeface="Arial" charset="0"/>
              </a:rPr>
              <a:t>4.	Pedro y el primer gentil cristiano (9:32-12:24)</a:t>
            </a:r>
            <a:endParaRPr lang="en-US" sz="27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r>
              <a:rPr lang="es-MX" sz="2700" b="1">
                <a:latin typeface="Arial" charset="0"/>
              </a:rPr>
              <a:t>5.	Pablo vuelve a los gentiles (12:25-16:5)</a:t>
            </a:r>
            <a:endParaRPr lang="en-US" sz="27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r>
              <a:rPr lang="es-MX" sz="2700" b="1">
                <a:latin typeface="Arial" charset="0"/>
              </a:rPr>
              <a:t>6.	La penetración más profunda en el mundo gentil (16:6-19:20)</a:t>
            </a:r>
            <a:endParaRPr lang="en-US" sz="27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r>
              <a:rPr lang="es-MX" sz="2700" b="1">
                <a:latin typeface="Arial" charset="0"/>
              </a:rPr>
              <a:t>7.	A Roma (19:21-28:31)</a:t>
            </a:r>
            <a:endParaRPr lang="en-US" sz="27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Wingdings 2" charset="0"/>
              <a:buAutoNum type="arabicPeriod"/>
            </a:pPr>
            <a:endParaRPr lang="en-US" sz="27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Wingdings 2" charset="0"/>
              <a:buNone/>
            </a:pPr>
            <a:endParaRPr lang="es-MX" sz="27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Resumen del contenido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El evangelio es para todos.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Siempre habrá resistencia al evangelio de Cristo.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Dios seguirá juntando su iglesia en el poder de su Espíritu.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La iglesia es la comunidad de los creyentes.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r>
              <a:rPr lang="es-MX" sz="3200">
                <a:latin typeface="Arial" charset="0"/>
              </a:rPr>
              <a:t>La fe cristiana esta basada en hechos históricos.</a:t>
            </a: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endParaRPr lang="es-MX" sz="3200">
              <a:latin typeface="Arial" charset="0"/>
            </a:endParaRPr>
          </a:p>
          <a:p>
            <a:pPr marL="514350" indent="-514350">
              <a:buClr>
                <a:schemeClr val="tx1"/>
              </a:buClr>
              <a:buFont typeface="Arial" charset="0"/>
              <a:buAutoNum type="arabicPeriod"/>
            </a:pPr>
            <a:endParaRPr lang="es-MX" sz="32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El mensaje de Hechos para hoy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>
                <a:latin typeface="Arial" charset="0"/>
              </a:rPr>
              <a:t>Leer Harrison </a:t>
            </a:r>
            <a:r>
              <a:rPr lang="es-ES_tradnl">
                <a:latin typeface="Arial" charset="0"/>
              </a:rPr>
              <a:t>páginas </a:t>
            </a:r>
            <a:r>
              <a:rPr lang="es-MX">
                <a:latin typeface="Arial" charset="0"/>
              </a:rPr>
              <a:t>249-256.</a:t>
            </a:r>
          </a:p>
          <a:p>
            <a:r>
              <a:rPr lang="es-MX">
                <a:latin typeface="Arial" charset="0"/>
              </a:rPr>
              <a:t>Anotar los eventos principales (con el año aproximado) en la vida y ministerio de Pablo.</a:t>
            </a:r>
          </a:p>
          <a:p>
            <a:r>
              <a:rPr lang="es-ES_tradnl">
                <a:latin typeface="Arial" charset="0"/>
              </a:rPr>
              <a:t>Escoger el texto para tu trabajo exegético y explicar por qué es una unidad de pensamiento.  Por ejemplo:</a:t>
            </a:r>
          </a:p>
          <a:p>
            <a:pPr lvl="1"/>
            <a:r>
              <a:rPr lang="es-ES_tradnl">
                <a:latin typeface="Arial" charset="0"/>
              </a:rPr>
              <a:t>Evidencias internas y externas</a:t>
            </a:r>
          </a:p>
          <a:p>
            <a:pPr lvl="1"/>
            <a:r>
              <a:rPr lang="es-ES_tradnl">
                <a:latin typeface="Arial" charset="0"/>
              </a:rPr>
              <a:t>Vocabulario, transiciones, contexto</a:t>
            </a:r>
          </a:p>
          <a:p>
            <a:pPr lvl="1"/>
            <a:r>
              <a:rPr lang="es-ES_tradnl">
                <a:latin typeface="Arial" charset="0"/>
              </a:rPr>
              <a:t>Escribe, en una sola oración, el tema del texto.</a:t>
            </a:r>
            <a:endParaRPr lang="en-US">
              <a:latin typeface="Arial" charset="0"/>
            </a:endParaRPr>
          </a:p>
          <a:p>
            <a:endParaRPr lang="es-MX">
              <a:latin typeface="Arial" charset="0"/>
            </a:endParaRPr>
          </a:p>
          <a:p>
            <a:endParaRPr lang="es-MX">
              <a:latin typeface="Arial" charset="0"/>
            </a:endParaRPr>
          </a:p>
          <a:p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Tarea para el 20 de marzo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200">
                <a:latin typeface="Arial" charset="0"/>
              </a:rPr>
              <a:t>Asistir a las clases y participar en las conversaciones durante las clases</a:t>
            </a:r>
            <a:endParaRPr lang="en-US" sz="3200">
              <a:latin typeface="Arial" charset="0"/>
            </a:endParaRPr>
          </a:p>
          <a:p>
            <a:r>
              <a:rPr lang="es-ES_tradnl" sz="3200">
                <a:latin typeface="Arial" charset="0"/>
              </a:rPr>
              <a:t>Leer las lecturas asignadas </a:t>
            </a:r>
            <a:r>
              <a:rPr lang="es-ES_tradnl" sz="3200" i="1">
                <a:latin typeface="Arial" charset="0"/>
              </a:rPr>
              <a:t>antes de llegar a clase</a:t>
            </a:r>
            <a:endParaRPr lang="en-US" sz="3200">
              <a:latin typeface="Arial" charset="0"/>
            </a:endParaRPr>
          </a:p>
          <a:p>
            <a:r>
              <a:rPr lang="es-ES_tradnl" sz="3200">
                <a:latin typeface="Arial" charset="0"/>
              </a:rPr>
              <a:t>Entregar las tareas asignadas a tiempo</a:t>
            </a:r>
            <a:endParaRPr lang="en-US" sz="3200">
              <a:latin typeface="Arial" charset="0"/>
            </a:endParaRPr>
          </a:p>
          <a:p>
            <a:r>
              <a:rPr lang="es-ES_tradnl" sz="3200">
                <a:latin typeface="Arial" charset="0"/>
              </a:rPr>
              <a:t>Hacer un ensayo exegético de 7-10 páginas de un breve texto </a:t>
            </a:r>
            <a:endParaRPr lang="en-US" sz="3200">
              <a:latin typeface="Arial" charset="0"/>
            </a:endParaRPr>
          </a:p>
          <a:p>
            <a:endParaRPr lang="en-US" sz="32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Tareas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200">
                <a:latin typeface="Arial" charset="0"/>
              </a:rPr>
              <a:t>Hechos </a:t>
            </a:r>
          </a:p>
          <a:p>
            <a:r>
              <a:rPr lang="es-ES_tradnl" sz="3200">
                <a:latin typeface="Arial" charset="0"/>
              </a:rPr>
              <a:t>Las cartas de Pablo</a:t>
            </a:r>
          </a:p>
          <a:p>
            <a:pPr lvl="1"/>
            <a:r>
              <a:rPr lang="es-ES_tradnl" sz="3200">
                <a:latin typeface="Arial" charset="0"/>
              </a:rPr>
              <a:t>Romanos, 1 y 2 Corintios, Gálatas, Efesios, Filipenses, Colosenses, 1 y 2 Tesalonicenses, 1 y 2 Timoteo, Tito, y Filemón</a:t>
            </a:r>
            <a:endParaRPr lang="en-US" sz="3200">
              <a:latin typeface="Arial" charset="0"/>
            </a:endParaRPr>
          </a:p>
          <a:p>
            <a:r>
              <a:rPr lang="es-ES_tradnl" sz="3200">
                <a:latin typeface="Arial" charset="0"/>
              </a:rPr>
              <a:t>Selecciones de </a:t>
            </a:r>
            <a:r>
              <a:rPr lang="es-ES_tradnl" sz="3200" i="1">
                <a:latin typeface="Arial" charset="0"/>
              </a:rPr>
              <a:t>Introducción al Nuevo Testamento </a:t>
            </a:r>
            <a:r>
              <a:rPr lang="es-ES_tradnl" sz="3200">
                <a:latin typeface="Arial" charset="0"/>
              </a:rPr>
              <a:t>por Everett H. Harrison</a:t>
            </a:r>
            <a:endParaRPr lang="en-US" sz="3200">
              <a:latin typeface="Arial" charset="0"/>
            </a:endParaRPr>
          </a:p>
          <a:p>
            <a:endParaRPr lang="en-US" sz="32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Textos principales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>
                <a:latin typeface="Arial" charset="0"/>
              </a:rPr>
              <a:t>Conferencias</a:t>
            </a:r>
          </a:p>
          <a:p>
            <a:r>
              <a:rPr lang="es-MX" sz="3200">
                <a:latin typeface="Arial" charset="0"/>
              </a:rPr>
              <a:t>Examen final</a:t>
            </a:r>
          </a:p>
          <a:p>
            <a:r>
              <a:rPr lang="es-MX" sz="3200">
                <a:latin typeface="Arial" charset="0"/>
              </a:rPr>
              <a:t>Calificación final</a:t>
            </a:r>
          </a:p>
          <a:p>
            <a:r>
              <a:rPr lang="es-MX" sz="3200">
                <a:latin typeface="Arial" charset="0"/>
              </a:rPr>
              <a:t>Calendario</a:t>
            </a:r>
          </a:p>
          <a:p>
            <a:pPr>
              <a:buFont typeface="Wingdings 2" charset="0"/>
              <a:buNone/>
            </a:pPr>
            <a:endParaRPr lang="es-MX" sz="3200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Otros asuntos	</a:t>
            </a:r>
            <a:endParaRPr lang="es-MX">
              <a:ea typeface="+mj-ea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5000" dirty="0" smtClean="0">
                <a:ea typeface="+mj-ea"/>
              </a:rPr>
              <a:t>Hechos</a:t>
            </a:r>
            <a:endParaRPr lang="es-MX" sz="5000" dirty="0">
              <a:ea typeface="+mj-ea"/>
            </a:endParaRPr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Importancia</a:t>
            </a:r>
            <a:endParaRPr lang="es-MX">
              <a:ea typeface="+mj-ea"/>
            </a:endParaRP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685800" y="1447800"/>
            <a:ext cx="7772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s-MX" sz="3200"/>
              <a:t>Los evangelios anticipan la iglesia; las epístolas la suponen (Harrison 231).</a:t>
            </a:r>
          </a:p>
          <a:p>
            <a:pPr>
              <a:buFontTx/>
              <a:buAutoNum type="arabicPeriod"/>
            </a:pPr>
            <a:r>
              <a:rPr lang="es-MX" sz="3200"/>
              <a:t>Es una obra que describe el crecimiento y desarrollo de esta gran entidad espiritual (la iglesia).  </a:t>
            </a:r>
          </a:p>
          <a:p>
            <a:pPr>
              <a:buFontTx/>
              <a:buAutoNum type="arabicPeriod"/>
            </a:pPr>
            <a:r>
              <a:rPr lang="es-MX" sz="3200"/>
              <a:t>Adolf Harnack describió Hechos como el libro eje del NT.  “Hechos es el puente entre los Evangelios y las epístolas” (Harrison 231).</a:t>
            </a:r>
            <a:endParaRPr lang="en-US" sz="3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Importancia</a:t>
            </a:r>
            <a:endParaRPr lang="es-MX">
              <a:ea typeface="+mj-ea"/>
            </a:endParaRP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685800" y="1447800"/>
            <a:ext cx="77724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 startAt="4"/>
            </a:pPr>
            <a:r>
              <a:rPr lang="es-MX" sz="3200"/>
              <a:t>Hechos es la continuación de lo que Jesús empezó a ensenar y hacer en Lucas.</a:t>
            </a:r>
          </a:p>
          <a:p>
            <a:pPr>
              <a:buFontTx/>
              <a:buAutoNum type="arabicPeriod" startAt="4"/>
            </a:pPr>
            <a:r>
              <a:rPr lang="es-MX" sz="3200"/>
              <a:t>Un relato de la vida de Pablo.</a:t>
            </a:r>
          </a:p>
          <a:p>
            <a:pPr>
              <a:buFontTx/>
              <a:buAutoNum type="arabicPeriod" startAt="4"/>
            </a:pPr>
            <a:r>
              <a:rPr lang="es-MX" sz="3200"/>
              <a:t>Geografía: de Jerusalén a Roma.</a:t>
            </a:r>
          </a:p>
          <a:p>
            <a:pPr>
              <a:buFontTx/>
              <a:buAutoNum type="arabicPeriod" startAt="4"/>
            </a:pPr>
            <a:r>
              <a:rPr lang="es-MX" sz="3200"/>
              <a:t>Historia: los primeros 30 años de la iglesia.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>
              <a:latin typeface="Arial" charset="0"/>
            </a:endParaRPr>
          </a:p>
          <a:p>
            <a:pPr>
              <a:buFont typeface="Wingdings 2" charset="0"/>
              <a:buNone/>
            </a:pPr>
            <a:endParaRPr lang="es-MX"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mtClean="0">
                <a:ea typeface="+mj-ea"/>
              </a:rPr>
              <a:t>Bosquejo del contenido</a:t>
            </a:r>
            <a:endParaRPr lang="es-MX"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752600"/>
            <a:ext cx="7239000" cy="40322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Tx/>
              <a:buAutoNum type="arabicPeriod"/>
            </a:pPr>
            <a:r>
              <a:rPr lang="es-MX" sz="3200"/>
              <a:t>Cristo resucitado (1:1-11)</a:t>
            </a:r>
          </a:p>
          <a:p>
            <a:pPr>
              <a:buFontTx/>
              <a:buAutoNum type="arabicPeriod"/>
            </a:pPr>
            <a:r>
              <a:rPr lang="es-MX" sz="3200"/>
              <a:t>Testimonio en Jerusalén (1:12-7:60)</a:t>
            </a:r>
          </a:p>
          <a:p>
            <a:pPr>
              <a:buFontTx/>
              <a:buAutoNum type="arabicPeriod"/>
            </a:pPr>
            <a:r>
              <a:rPr lang="es-MX" sz="3200"/>
              <a:t>Testimonio en Judea y Samaria (8:1-40)</a:t>
            </a:r>
          </a:p>
          <a:p>
            <a:pPr>
              <a:buFontTx/>
              <a:buAutoNum type="arabicPeriod"/>
            </a:pPr>
            <a:r>
              <a:rPr lang="es-MX" sz="3200"/>
              <a:t>Testimonio entre judíos y gentiles en el territorio de Palestina en las regiones más distantes (9:1-28:31).</a:t>
            </a:r>
            <a:endParaRPr lang="en-US" sz="3200"/>
          </a:p>
          <a:p>
            <a:endParaRPr lang="es-MX" sz="320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770</TotalTime>
  <Words>973</Words>
  <Application>Microsoft Macintosh PowerPoint</Application>
  <PresentationFormat>Presentación en pantalla (4:3)</PresentationFormat>
  <Paragraphs>154</Paragraphs>
  <Slides>29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Pptssem</vt:lpstr>
      <vt:lpstr>Hechos y  las cartas de Pablo</vt:lpstr>
      <vt:lpstr>Descripción del curso</vt:lpstr>
      <vt:lpstr>Tareas</vt:lpstr>
      <vt:lpstr>Textos principales</vt:lpstr>
      <vt:lpstr>Otros asuntos </vt:lpstr>
      <vt:lpstr>Hechos</vt:lpstr>
      <vt:lpstr>Importancia</vt:lpstr>
      <vt:lpstr>Importancia</vt:lpstr>
      <vt:lpstr>Bosquejo del contenido</vt:lpstr>
      <vt:lpstr>Escritor</vt:lpstr>
      <vt:lpstr>Escritor: evidencias externas</vt:lpstr>
      <vt:lpstr>Escritor: evidencias externas</vt:lpstr>
      <vt:lpstr>Escritor: evidencias internas</vt:lpstr>
      <vt:lpstr>Escritor: evidencias internas</vt:lpstr>
      <vt:lpstr>Escritor: evidencias internas</vt:lpstr>
      <vt:lpstr>Destinatarios originales</vt:lpstr>
      <vt:lpstr>Tema</vt:lpstr>
      <vt:lpstr>Propósitos</vt:lpstr>
      <vt:lpstr>Fecha: dos opciones</vt:lpstr>
      <vt:lpstr>Fecha: dos opciones</vt:lpstr>
      <vt:lpstr>Fecha: dos opciones</vt:lpstr>
      <vt:lpstr>Características</vt:lpstr>
      <vt:lpstr>Características</vt:lpstr>
      <vt:lpstr>Valor histórico</vt:lpstr>
      <vt:lpstr>Estudios recientes</vt:lpstr>
      <vt:lpstr>Estudios recientes</vt:lpstr>
      <vt:lpstr>Resumen del contenido</vt:lpstr>
      <vt:lpstr>El mensaje de Hechos para hoy</vt:lpstr>
      <vt:lpstr>Tarea para el 20 de marzo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Hechos y las cartas de Pablo</dc:title>
  <dc:creator>Administratr</dc:creator>
  <cp:lastModifiedBy>Carla Gallareta</cp:lastModifiedBy>
  <cp:revision>13</cp:revision>
  <dcterms:created xsi:type="dcterms:W3CDTF">2010-03-12T17:58:51Z</dcterms:created>
  <dcterms:modified xsi:type="dcterms:W3CDTF">2012-10-08T16:54:53Z</dcterms:modified>
</cp:coreProperties>
</file>