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441" r:id="rId4"/>
    <p:sldId id="443" r:id="rId5"/>
    <p:sldId id="449" r:id="rId6"/>
    <p:sldId id="451" r:id="rId7"/>
    <p:sldId id="454" r:id="rId8"/>
    <p:sldId id="456" r:id="rId9"/>
    <p:sldId id="459" r:id="rId10"/>
    <p:sldId id="461" r:id="rId11"/>
    <p:sldId id="463" r:id="rId12"/>
    <p:sldId id="467" r:id="rId13"/>
    <p:sldId id="469" r:id="rId14"/>
    <p:sldId id="472" r:id="rId15"/>
    <p:sldId id="475" r:id="rId16"/>
    <p:sldId id="478" r:id="rId17"/>
    <p:sldId id="374" r:id="rId18"/>
    <p:sldId id="375" r:id="rId19"/>
    <p:sldId id="376" r:id="rId20"/>
    <p:sldId id="480" r:id="rId21"/>
    <p:sldId id="481" r:id="rId22"/>
    <p:sldId id="482" r:id="rId23"/>
    <p:sldId id="487" r:id="rId24"/>
    <p:sldId id="431" r:id="rId25"/>
    <p:sldId id="491" r:id="rId26"/>
    <p:sldId id="433" r:id="rId27"/>
    <p:sldId id="492" r:id="rId28"/>
    <p:sldId id="493" r:id="rId29"/>
    <p:sldId id="495" r:id="rId30"/>
    <p:sldId id="501" r:id="rId31"/>
    <p:sldId id="502" r:id="rId32"/>
    <p:sldId id="503" r:id="rId33"/>
    <p:sldId id="508" r:id="rId3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63" autoAdjust="0"/>
  </p:normalViewPr>
  <p:slideViewPr>
    <p:cSldViewPr>
      <p:cViewPr varScale="1">
        <p:scale>
          <a:sx n="92" d="100"/>
          <a:sy n="92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1546C40-7E96-404E-8BD7-15C7D8C3E13B}" type="datetimeFigureOut">
              <a:rPr lang="en-US"/>
              <a:pPr/>
              <a:t>10/9/12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9E4C13E-AE1F-1F45-928A-77E607A82BE7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5633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6C6E9C6-EA6C-0145-A925-11F678400C0E}" type="datetimeFigureOut">
              <a:rPr lang="en-US"/>
              <a:pPr/>
              <a:t>10/9/12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s-MX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9027C7A-422A-E742-A394-24D277B6EA76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162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>
              <a:latin typeface="Calibri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82DD2E-8352-5744-BAA4-8A253F3D9A97}" type="slidenum">
              <a:rPr lang="es-MX">
                <a:latin typeface="Calibri" charset="0"/>
              </a:rPr>
              <a:pPr/>
              <a:t>10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5984BD-B0CE-0947-ACB0-97B7E1B676C2}" type="slidenum">
              <a:rPr lang="es-MX">
                <a:latin typeface="Calibri" charset="0"/>
              </a:rPr>
              <a:pPr/>
              <a:t>19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259F54-BCDD-8B44-AFFD-406693B997A9}" type="slidenum">
              <a:rPr lang="es-MX">
                <a:latin typeface="Calibri" charset="0"/>
              </a:rPr>
              <a:pPr/>
              <a:t>20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D71B9E-B2E8-FC42-8E3D-2B410D9B2CEF}" type="slidenum">
              <a:rPr lang="es-MX">
                <a:latin typeface="Calibri" charset="0"/>
              </a:rPr>
              <a:pPr/>
              <a:t>21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37641B4-A54F-6F4A-86B6-AEF8FFA5A41D}" type="slidenum">
              <a:rPr lang="es-MX">
                <a:latin typeface="Calibri" charset="0"/>
              </a:rPr>
              <a:pPr/>
              <a:t>22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D8FB35-7DC5-3246-8ADA-9E39E5C3872A}" type="slidenum">
              <a:rPr lang="es-MX">
                <a:latin typeface="Calibri" charset="0"/>
              </a:rPr>
              <a:pPr/>
              <a:t>23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>
              <a:latin typeface="Calibri" charset="0"/>
            </a:endParaRP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7F4284-71DF-AC47-969C-DC7AB447C460}" type="slidenum">
              <a:rPr lang="es-MX">
                <a:latin typeface="Calibri" charset="0"/>
              </a:rPr>
              <a:pPr/>
              <a:t>11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>
              <a:latin typeface="Calibri" charset="0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9A80AF-AE65-C54E-BA72-B1158238C940}" type="slidenum">
              <a:rPr lang="es-MX">
                <a:latin typeface="Calibri" charset="0"/>
              </a:rPr>
              <a:pPr/>
              <a:t>12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>
              <a:latin typeface="Calibri" charset="0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91F2FB-BD32-2A4C-B07E-6D29F0B9C1B0}" type="slidenum">
              <a:rPr lang="es-MX">
                <a:latin typeface="Calibri" charset="0"/>
              </a:rPr>
              <a:pPr/>
              <a:t>13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>
              <a:latin typeface="Calibri" charset="0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EEAA58-13B2-2545-B560-7C209AF2EFFB}" type="slidenum">
              <a:rPr lang="es-MX">
                <a:latin typeface="Calibri" charset="0"/>
              </a:rPr>
              <a:pPr/>
              <a:t>14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20BCF5-419F-4143-87E0-021140259DB4}" type="slidenum">
              <a:rPr lang="es-MX">
                <a:latin typeface="Calibri" charset="0"/>
              </a:rPr>
              <a:pPr/>
              <a:t>15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E787B4-3652-A741-8FE3-0AC4047DC2EB}" type="slidenum">
              <a:rPr lang="es-MX">
                <a:latin typeface="Calibri" charset="0"/>
              </a:rPr>
              <a:pPr/>
              <a:t>16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6862D4-E581-9544-B145-B741B249E3FC}" type="slidenum">
              <a:rPr lang="es-MX">
                <a:latin typeface="Calibri" charset="0"/>
              </a:rPr>
              <a:pPr/>
              <a:t>17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7D2E9A-4216-7349-BFEF-3BE28D80CACF}" type="slidenum">
              <a:rPr lang="es-MX">
                <a:latin typeface="Calibri" charset="0"/>
              </a:rPr>
              <a:pPr/>
              <a:t>18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B71A9D-7D77-0546-BDEF-816DC0948501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41A553-095D-5044-926B-8A40BF501C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MX" sz="3200" dirty="0" smtClean="0">
                <a:ea typeface="+mn-ea"/>
              </a:rPr>
              <a:t>Prof. Rvdo. </a:t>
            </a:r>
            <a:r>
              <a:rPr lang="es-MX" sz="3200" dirty="0" err="1" smtClean="0">
                <a:ea typeface="+mn-ea"/>
              </a:rPr>
              <a:t>Benjamin</a:t>
            </a:r>
            <a:r>
              <a:rPr lang="es-MX" sz="3200" dirty="0" smtClean="0">
                <a:ea typeface="+mn-ea"/>
              </a:rPr>
              <a:t> Meyer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MX" sz="3200" dirty="0" smtClean="0">
                <a:ea typeface="+mn-ea"/>
              </a:rPr>
              <a:t>20 de marzo de 2010</a:t>
            </a:r>
            <a:endParaRPr lang="es-MX" sz="3200" dirty="0">
              <a:ea typeface="+mn-e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305800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5000" dirty="0" smtClean="0">
                <a:latin typeface="AveriaSerif-Bold"/>
                <a:ea typeface="+mj-ea"/>
                <a:cs typeface="AveriaSerif-Bold"/>
              </a:rPr>
              <a:t>La vida, el ministerio y las cartas de Pablo</a:t>
            </a:r>
            <a:endParaRPr lang="es-MX" sz="5000" dirty="0">
              <a:latin typeface="AveriaSerif-Bold"/>
              <a:ea typeface="+mj-ea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2800">
                <a:latin typeface="Arial" charset="0"/>
              </a:rPr>
              <a:t>Pablo no se refería mucho a datos biográficos de su vida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2800">
                <a:latin typeface="Arial" charset="0"/>
              </a:rPr>
              <a:t>Algunos eruditos han argumentado que el procedimiento correcto es empezar con las cartas de Pablo y relegar Hechos a una fuente de segunda clase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2800">
                <a:latin typeface="Arial" charset="0"/>
              </a:rPr>
              <a:t>Pero esto no es legítimo.  Los dos se complementan.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endParaRPr lang="es-MX" sz="28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El problema con una cronología de la carrera misionera de Pablo</a:t>
            </a:r>
            <a:endParaRPr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800" smtClean="0">
                <a:ea typeface="+mj-ea"/>
              </a:rPr>
              <a:t>La carrera misionera de Pablo (fechas aproximadas) (CMM 224-231)</a:t>
            </a:r>
            <a:endParaRPr lang="es-MX" sz="3800">
              <a:ea typeface="+mj-ea"/>
            </a:endParaRPr>
          </a:p>
        </p:txBody>
      </p:sp>
      <p:sp>
        <p:nvSpPr>
          <p:cNvPr id="44036" name="TextBox 6"/>
          <p:cNvSpPr txBox="1">
            <a:spLocks noChangeArrowheads="1"/>
          </p:cNvSpPr>
          <p:nvPr/>
        </p:nvSpPr>
        <p:spPr bwMode="auto">
          <a:xfrm>
            <a:off x="533400" y="2133600"/>
            <a:ext cx="8001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120000"/>
            </a:pPr>
            <a:r>
              <a:rPr lang="es-MX" sz="3200"/>
              <a:t>31-33 d.C.  Participa en la muerte de Esteban</a:t>
            </a:r>
          </a:p>
          <a:p>
            <a:pPr>
              <a:buClr>
                <a:schemeClr val="accent2"/>
              </a:buClr>
              <a:buSzPct val="120000"/>
            </a:pPr>
            <a:r>
              <a:rPr lang="es-MX" sz="3200"/>
              <a:t>34-35 d.C.  Su conversión </a:t>
            </a:r>
          </a:p>
          <a:p>
            <a:pPr>
              <a:buClr>
                <a:schemeClr val="accent2"/>
              </a:buClr>
              <a:buSzPct val="120000"/>
            </a:pPr>
            <a:r>
              <a:rPr lang="es-MX" sz="3200"/>
              <a:t>37 d.C.  Primera visita a Jerusalén</a:t>
            </a:r>
          </a:p>
          <a:p>
            <a:pPr>
              <a:buClr>
                <a:schemeClr val="accent2"/>
              </a:buClr>
              <a:buSzPct val="120000"/>
            </a:pPr>
            <a:r>
              <a:rPr lang="es-MX" sz="3200"/>
              <a:t>37-45 d.C.  Se huye a Tarso </a:t>
            </a:r>
          </a:p>
          <a:p>
            <a:pPr>
              <a:buClr>
                <a:schemeClr val="accent2"/>
              </a:buClr>
              <a:buSzPct val="120000"/>
            </a:pPr>
            <a:r>
              <a:rPr lang="es-MX" sz="3200"/>
              <a:t>45-46 d.C.  Con Bernabé en Antioquía</a:t>
            </a:r>
            <a:endParaRPr lang="en-US" sz="3200"/>
          </a:p>
          <a:p>
            <a:pPr>
              <a:buClr>
                <a:schemeClr val="accent2"/>
              </a:buClr>
              <a:buSzPct val="120000"/>
            </a:pPr>
            <a:endParaRPr lang="es-MX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800" smtClean="0">
                <a:ea typeface="+mj-ea"/>
              </a:rPr>
              <a:t>La carrera misionera de Pablo (fechas aproximadas) (CMM 224-231)</a:t>
            </a:r>
            <a:endParaRPr lang="es-MX" sz="3800">
              <a:ea typeface="+mj-ea"/>
            </a:endParaRPr>
          </a:p>
        </p:txBody>
      </p:sp>
      <p:sp>
        <p:nvSpPr>
          <p:cNvPr id="47108" name="TextBox 6"/>
          <p:cNvSpPr txBox="1">
            <a:spLocks noChangeArrowheads="1"/>
          </p:cNvSpPr>
          <p:nvPr/>
        </p:nvSpPr>
        <p:spPr bwMode="auto">
          <a:xfrm>
            <a:off x="533400" y="2133600"/>
            <a:ext cx="8001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MX" sz="3200"/>
              <a:t>45-47 d.C.  Pablo y Bernabé van juntos por la segunda visita (de Pablo) a Jerusalén con una ofrenda </a:t>
            </a:r>
          </a:p>
          <a:p>
            <a:r>
              <a:rPr lang="es-MX" sz="3200"/>
              <a:t>46-48 d.C.  El primer viaje misionero </a:t>
            </a:r>
          </a:p>
          <a:p>
            <a:r>
              <a:rPr lang="es-MX" sz="3200"/>
              <a:t>48-49 d.C.  Van a Jerusalén para el concilio apostólico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800" smtClean="0">
                <a:ea typeface="+mj-ea"/>
              </a:rPr>
              <a:t>La carrera misionera de Pablo (fechas aproximadas) (CMM 224-231)</a:t>
            </a:r>
            <a:endParaRPr lang="es-MX" sz="3800">
              <a:ea typeface="+mj-ea"/>
            </a:endParaRPr>
          </a:p>
        </p:txBody>
      </p:sp>
      <p:sp>
        <p:nvSpPr>
          <p:cNvPr id="51204" name="TextBox 6"/>
          <p:cNvSpPr txBox="1">
            <a:spLocks noChangeArrowheads="1"/>
          </p:cNvSpPr>
          <p:nvPr/>
        </p:nvSpPr>
        <p:spPr bwMode="auto">
          <a:xfrm>
            <a:off x="533400" y="2133600"/>
            <a:ext cx="8001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s-MX" sz="3200"/>
              <a:t>48-49 d.C.  Regresan a Antioquía y luego se separan</a:t>
            </a:r>
          </a:p>
          <a:p>
            <a:pPr lvl="1"/>
            <a:r>
              <a:rPr lang="es-MX" sz="3200"/>
              <a:t>48-51 d.C.  Segundo viaje misionero</a:t>
            </a:r>
          </a:p>
          <a:p>
            <a:pPr lvl="1"/>
            <a:r>
              <a:rPr lang="es-MX" sz="3200"/>
              <a:t>52-57 d.C.  Tercer viaje misionero</a:t>
            </a:r>
          </a:p>
          <a:p>
            <a:pPr lvl="1"/>
            <a:r>
              <a:rPr lang="es-MX" sz="3200"/>
              <a:t>57-59 d.C.  Visita a Jerusalén, prisión, Cesarea, prisión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800" smtClean="0">
                <a:ea typeface="+mj-ea"/>
              </a:rPr>
              <a:t>La carrera misionera de Pablo (fechas aproximadas) (CMM 224-231)</a:t>
            </a:r>
            <a:endParaRPr lang="es-MX" sz="3800">
              <a:ea typeface="+mj-ea"/>
            </a:endParaRPr>
          </a:p>
        </p:txBody>
      </p:sp>
      <p:sp>
        <p:nvSpPr>
          <p:cNvPr id="55300" name="TextBox 6"/>
          <p:cNvSpPr txBox="1">
            <a:spLocks noChangeArrowheads="1"/>
          </p:cNvSpPr>
          <p:nvPr/>
        </p:nvSpPr>
        <p:spPr bwMode="auto">
          <a:xfrm>
            <a:off x="533400" y="2133600"/>
            <a:ext cx="8001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s-MX" sz="3200"/>
              <a:t>59-60 d.C.  Viaje por barco, naufragio, Malta</a:t>
            </a:r>
          </a:p>
          <a:p>
            <a:pPr lvl="1"/>
            <a:r>
              <a:rPr lang="es-MX" sz="3200"/>
              <a:t>60-62 d.C.  Roma, prisión</a:t>
            </a:r>
          </a:p>
          <a:p>
            <a:pPr lvl="1"/>
            <a:r>
              <a:rPr lang="es-MX" sz="3200"/>
              <a:t>62-64 d.C.  ¿Otro tiempo de ministerio?</a:t>
            </a:r>
          </a:p>
          <a:p>
            <a:pPr lvl="1"/>
            <a:r>
              <a:rPr lang="es-MX" sz="3200"/>
              <a:t>64-65 d.C.  Posiblemente muere durante la persecución de Nerón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Cartas en la antigüedad</a:t>
            </a:r>
            <a:endParaRPr>
              <a:ea typeface="+mj-ea"/>
            </a:endParaRPr>
          </a:p>
        </p:txBody>
      </p:sp>
      <p:sp>
        <p:nvSpPr>
          <p:cNvPr id="59396" name="TextBox 6"/>
          <p:cNvSpPr txBox="1">
            <a:spLocks noChangeArrowheads="1"/>
          </p:cNvSpPr>
          <p:nvPr/>
        </p:nvSpPr>
        <p:spPr bwMode="auto">
          <a:xfrm>
            <a:off x="762000" y="1676400"/>
            <a:ext cx="7391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chemeClr val="tx1"/>
              </a:buClr>
              <a:buFont typeface="Arial" charset="0"/>
              <a:buAutoNum type="arabicPeriod"/>
            </a:pPr>
            <a:r>
              <a:rPr lang="es-MX" sz="3000"/>
              <a:t>Había un servicio postal imperial desde el César Augusto </a:t>
            </a:r>
          </a:p>
          <a:p>
            <a:pPr>
              <a:buClr>
                <a:schemeClr val="tx1"/>
              </a:buClr>
              <a:buFont typeface="Arial" charset="0"/>
              <a:buAutoNum type="arabicPeriod"/>
            </a:pPr>
            <a:r>
              <a:rPr lang="es-MX" sz="3000"/>
              <a:t>Normalmente cuatro personas estaban involucradas: el autor, el secretario, el mensajero, y el recipiente</a:t>
            </a:r>
          </a:p>
          <a:p>
            <a:pPr>
              <a:buClr>
                <a:schemeClr val="tx1"/>
              </a:buClr>
              <a:buFont typeface="Arial" charset="0"/>
              <a:buAutoNum type="arabicPeriod"/>
            </a:pPr>
            <a:r>
              <a:rPr lang="es-MX" sz="3000"/>
              <a:t>Se utilizaban secretarios y notarios públicos por diversas razones</a:t>
            </a:r>
          </a:p>
          <a:p>
            <a:pPr>
              <a:buClr>
                <a:schemeClr val="tx1"/>
              </a:buClr>
              <a:buFont typeface="Arial" charset="0"/>
              <a:buAutoNum type="arabicPeriod"/>
            </a:pPr>
            <a:r>
              <a:rPr lang="es-MX" sz="3000"/>
              <a:t>Los secretarios formulaban las cartas en un lenguaje apropiado </a:t>
            </a:r>
          </a:p>
          <a:p>
            <a:pPr>
              <a:buClr>
                <a:schemeClr val="tx1"/>
              </a:buClr>
              <a:buFont typeface="Arial" charset="0"/>
              <a:buAutoNum type="arabicPeriod"/>
            </a:pPr>
            <a:endParaRPr lang="es-MX" sz="30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2800">
                <a:latin typeface="Arial" charset="0"/>
              </a:rPr>
              <a:t>Escritas en papiro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2800">
                <a:latin typeface="Arial" charset="0"/>
              </a:rPr>
              <a:t>Similitudes entre las cartas del NT y otras cartas contemporáneas (Harrison 251-252):</a:t>
            </a:r>
            <a:endParaRPr lang="en-US" sz="2800">
              <a:latin typeface="Arial" charset="0"/>
            </a:endParaRPr>
          </a:p>
          <a:p>
            <a:pPr lvl="1"/>
            <a:r>
              <a:rPr lang="es-MX" sz="2800">
                <a:latin typeface="Arial" charset="0"/>
              </a:rPr>
              <a:t>A a B</a:t>
            </a:r>
            <a:endParaRPr lang="en-US" sz="2800">
              <a:latin typeface="Arial" charset="0"/>
            </a:endParaRPr>
          </a:p>
          <a:p>
            <a:pPr lvl="1"/>
            <a:r>
              <a:rPr lang="es-MX" sz="2800">
                <a:latin typeface="Arial" charset="0"/>
              </a:rPr>
              <a:t>Saludos (</a:t>
            </a:r>
            <a:r>
              <a:rPr lang="es-MX" sz="2800" i="1">
                <a:latin typeface="Arial" charset="0"/>
              </a:rPr>
              <a:t>chairein</a:t>
            </a:r>
            <a:r>
              <a:rPr lang="es-MX" sz="2800">
                <a:latin typeface="Arial" charset="0"/>
              </a:rPr>
              <a:t>)</a:t>
            </a:r>
            <a:endParaRPr lang="en-US" sz="2800">
              <a:latin typeface="Arial" charset="0"/>
            </a:endParaRPr>
          </a:p>
          <a:p>
            <a:pPr lvl="1"/>
            <a:r>
              <a:rPr lang="es-MX" sz="2800">
                <a:latin typeface="Arial" charset="0"/>
              </a:rPr>
              <a:t>La parte principal (el objeto de la carta)</a:t>
            </a:r>
            <a:endParaRPr lang="en-US" sz="2800">
              <a:latin typeface="Arial" charset="0"/>
            </a:endParaRPr>
          </a:p>
          <a:p>
            <a:pPr lvl="1"/>
            <a:r>
              <a:rPr lang="es-MX" sz="2800">
                <a:latin typeface="Arial" charset="0"/>
              </a:rPr>
              <a:t>Saludos</a:t>
            </a:r>
            <a:endParaRPr lang="en-US" sz="2800">
              <a:latin typeface="Arial" charset="0"/>
            </a:endParaRPr>
          </a:p>
          <a:p>
            <a:pPr lvl="1"/>
            <a:r>
              <a:rPr lang="es-MX" sz="2800">
                <a:latin typeface="Arial" charset="0"/>
              </a:rPr>
              <a:t>Palabra de despedida </a:t>
            </a:r>
            <a:endParaRPr lang="en-US" sz="28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endParaRPr lang="es-MX" sz="28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Formato de las cartas en la antigüedad </a:t>
            </a:r>
            <a:endParaRPr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2800">
                <a:latin typeface="Arial" charset="0"/>
              </a:rPr>
              <a:t>3.	Diferencias entre las cartas del NT y otras cartas contemporáneas (Harrison 252):</a:t>
            </a:r>
            <a:endParaRPr lang="en-US" sz="2800">
              <a:latin typeface="Arial" charset="0"/>
            </a:endParaRPr>
          </a:p>
          <a:p>
            <a:pPr marL="822325" lvl="1" indent="-457200">
              <a:buClr>
                <a:schemeClr val="accent2"/>
              </a:buClr>
              <a:buFont typeface="Arial" charset="0"/>
              <a:buChar char="•"/>
            </a:pPr>
            <a:r>
              <a:rPr lang="es-MX">
                <a:latin typeface="Arial" charset="0"/>
              </a:rPr>
              <a:t>Un saludo y una despedida de gracia, paz, etc. en lugar de un saludo/despedida secular</a:t>
            </a:r>
            <a:endParaRPr lang="en-US">
              <a:latin typeface="Arial" charset="0"/>
            </a:endParaRPr>
          </a:p>
          <a:p>
            <a:pPr marL="822325" lvl="1" indent="-457200">
              <a:buClr>
                <a:schemeClr val="accent2"/>
              </a:buClr>
              <a:buFont typeface="Arial" charset="0"/>
              <a:buChar char="•"/>
            </a:pPr>
            <a:r>
              <a:rPr lang="es-MX">
                <a:latin typeface="Arial" charset="0"/>
              </a:rPr>
              <a:t>Las cartas de Pablo a veces contienen unas palabras de acción de gracias por sus lectores (después del saludo).</a:t>
            </a:r>
            <a:endParaRPr lang="en-US">
              <a:latin typeface="Arial" charset="0"/>
            </a:endParaRPr>
          </a:p>
          <a:p>
            <a:pPr marL="822325" lvl="1" indent="-457200">
              <a:buClr>
                <a:schemeClr val="accent2"/>
              </a:buClr>
              <a:buFont typeface="Arial" charset="0"/>
              <a:buChar char="•"/>
            </a:pPr>
            <a:r>
              <a:rPr lang="es-MX">
                <a:latin typeface="Arial" charset="0"/>
              </a:rPr>
              <a:t>Las cartas en el NT cierran frecuentemente con una doxología o bendición.  </a:t>
            </a:r>
            <a:endParaRPr lang="en-US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endParaRPr lang="es-MX" sz="28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Formato de las cartas en la antigüedad </a:t>
            </a:r>
            <a:endParaRPr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Wingdings 2" charset="0"/>
              <a:buAutoNum type="arabicPeriod" startAt="4"/>
            </a:pPr>
            <a:r>
              <a:rPr lang="es-MX" sz="2800">
                <a:latin typeface="Arial" charset="0"/>
              </a:rPr>
              <a:t>¿Epístola o carta? </a:t>
            </a:r>
          </a:p>
          <a:p>
            <a:pPr marL="514350" lvl="1" indent="-514350">
              <a:spcBef>
                <a:spcPts val="600"/>
              </a:spcBef>
              <a:buClr>
                <a:schemeClr val="tx1"/>
              </a:buClr>
              <a:buFont typeface="Wingdings 2" charset="0"/>
              <a:buNone/>
            </a:pPr>
            <a:r>
              <a:rPr lang="es-MX">
                <a:latin typeface="Arial" charset="0"/>
              </a:rPr>
              <a:t>	“La epístola es un intento literario consciente, cuyo propósito es su publicación; la carta es de carácter privado y está escrita para una ocasión específica, careciendo del propósito de llegar a la posteridad” (Harrison 252, hablando de la opinión de A. Deissmann).</a:t>
            </a:r>
            <a:endParaRPr lang="en-US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Wingdings 2" charset="0"/>
              <a:buAutoNum type="arabicPeriod" startAt="4"/>
            </a:pPr>
            <a:endParaRPr lang="es-MX" sz="28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Formato de las cartas en la antigüedad </a:t>
            </a:r>
            <a:endParaRPr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Wingdings 2" charset="0"/>
              <a:buAutoNum type="arabicPeriod" startAt="4"/>
            </a:pPr>
            <a:r>
              <a:rPr lang="es-MX" sz="2800">
                <a:latin typeface="Arial" charset="0"/>
              </a:rPr>
              <a:t>¿Epístola o carta? </a:t>
            </a:r>
          </a:p>
          <a:p>
            <a:pPr marL="514350" lvl="1" indent="-514350">
              <a:spcBef>
                <a:spcPts val="600"/>
              </a:spcBef>
              <a:buClr>
                <a:schemeClr val="tx1"/>
              </a:buClr>
              <a:buFont typeface="Wingdings 2" charset="0"/>
              <a:buNone/>
            </a:pPr>
            <a:r>
              <a:rPr lang="es-MX">
                <a:latin typeface="Arial" charset="0"/>
              </a:rPr>
              <a:t>	Aunque las cartas de Pablo son muchas veces de carácter ocasional, Pablo escribe con “autoridad apostólica…que le daba a las cartas…un carácter normativo para otros tiempos y lugares….”  (Harrison 253).</a:t>
            </a:r>
            <a:endParaRPr lang="en-US">
              <a:latin typeface="Arial" charset="0"/>
            </a:endParaRPr>
          </a:p>
          <a:p>
            <a:pPr marL="514350" lvl="1" indent="-514350">
              <a:spcBef>
                <a:spcPts val="600"/>
              </a:spcBef>
              <a:buClr>
                <a:schemeClr val="tx1"/>
              </a:buClr>
              <a:buFont typeface="Wingdings 2" charset="0"/>
              <a:buNone/>
            </a:pPr>
            <a:endParaRPr lang="en-US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Wingdings 2" charset="0"/>
              <a:buAutoNum type="arabicPeriod" startAt="4"/>
            </a:pPr>
            <a:endParaRPr lang="es-MX" sz="28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Formato de las cartas en la antigüedad </a:t>
            </a:r>
            <a:endParaRPr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>
                <a:latin typeface="Arial" charset="0"/>
              </a:rPr>
              <a:t>“Vendrá el día cuando los hombres les llamarán sus perros ‘Nerón’ y les llamarán a sus hijos ‘Pablo.’”</a:t>
            </a:r>
          </a:p>
          <a:p>
            <a:pPr lvl="1">
              <a:buFont typeface="Wingdings 2" charset="0"/>
              <a:buNone/>
            </a:pPr>
            <a:r>
              <a:rPr lang="es-MX" sz="3000">
                <a:latin typeface="Arial" charset="0"/>
              </a:rPr>
              <a:t>	</a:t>
            </a:r>
          </a:p>
          <a:p>
            <a:pPr lvl="1">
              <a:buFont typeface="Wingdings 2" charset="0"/>
              <a:buNone/>
            </a:pPr>
            <a:r>
              <a:rPr lang="es-MX" sz="3000">
                <a:latin typeface="Arial" charset="0"/>
              </a:rPr>
              <a:t>	T. R. Glover, comentando sobre la condenación del apóstol a los gentiles por un Emperador Romano (citado en F. F. Bruce, dedicatoria).</a:t>
            </a:r>
            <a:endParaRPr lang="en-US" sz="30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 importancia de Pablo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De los 27 libros que componen el Nuevo Testamento, 21 son epístolas 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¿Por qué escribieron cartas?</a:t>
            </a:r>
          </a:p>
          <a:p>
            <a:pPr marL="879475" lvl="1" indent="-514350">
              <a:buSzPct val="100000"/>
              <a:buFont typeface="Arial" charset="0"/>
              <a:buChar char="•"/>
            </a:pPr>
            <a:r>
              <a:rPr lang="es-MX" sz="3200">
                <a:latin typeface="Arial" charset="0"/>
              </a:rPr>
              <a:t>	La necesidad de mantenerse en contacto </a:t>
            </a:r>
          </a:p>
          <a:p>
            <a:pPr marL="879475" lvl="1" indent="-514350">
              <a:buSzPct val="100000"/>
              <a:buFont typeface="Arial" charset="0"/>
              <a:buChar char="•"/>
            </a:pPr>
            <a:r>
              <a:rPr lang="es-MX" sz="3200">
                <a:latin typeface="Arial" charset="0"/>
              </a:rPr>
              <a:t>El sentido de inmediación personal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Cartas en el Nuevo Testamento</a:t>
            </a:r>
            <a:endParaRPr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Wingdings 2" charset="0"/>
              <a:buNone/>
            </a:pPr>
            <a:r>
              <a:rPr lang="es-MX" sz="3200">
                <a:latin typeface="Arial" charset="0"/>
              </a:rPr>
              <a:t>3.	Goodspeed nota que “la carta de instrucción cristiana fue…una contribución cristiana casi tan original a los tipos literarios como lo fuera el evangelios escrito” (</a:t>
            </a:r>
            <a:r>
              <a:rPr lang="es-MX" sz="3200" i="1">
                <a:latin typeface="Arial" charset="0"/>
              </a:rPr>
              <a:t>The Formation of the New Testament </a:t>
            </a:r>
            <a:r>
              <a:rPr lang="es-MX" sz="3200">
                <a:latin typeface="Arial" charset="0"/>
              </a:rPr>
              <a:t>25).</a:t>
            </a:r>
            <a:endParaRPr lang="en-US" sz="3200">
              <a:latin typeface="Arial" charset="0"/>
            </a:endParaRP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Wingdings 2" charset="0"/>
              <a:buNone/>
            </a:pPr>
            <a:r>
              <a:rPr lang="es-MX" sz="3200">
                <a:latin typeface="Arial" charset="0"/>
              </a:rPr>
              <a:t>4.	Los secretarios de las cartas en el NT eran cristianos (Romanos 16:22).  Las cartas frecuentemente tienen un tono conversacional.</a:t>
            </a:r>
            <a:endParaRPr lang="en-US" sz="3200">
              <a:latin typeface="Arial" charset="0"/>
            </a:endParaRP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endParaRPr lang="es-MX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Cartas en el Nuevo Testamento</a:t>
            </a:r>
            <a:endParaRPr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Clasificación de las epístolas en la Biblia</a:t>
            </a:r>
            <a:endParaRPr lang="es-MX">
              <a:ea typeface="+mj-ea"/>
            </a:endParaRPr>
          </a:p>
        </p:txBody>
      </p:sp>
      <p:sp>
        <p:nvSpPr>
          <p:cNvPr id="74756" name="Rectangle 2"/>
          <p:cNvSpPr>
            <a:spLocks noChangeArrowheads="1"/>
          </p:cNvSpPr>
          <p:nvPr/>
        </p:nvSpPr>
        <p:spPr bwMode="auto">
          <a:xfrm>
            <a:off x="457200" y="1676400"/>
            <a:ext cx="82296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2800">
                <a:ea typeface="Calibri" charset="0"/>
                <a:cs typeface="Times New Roman" charset="0"/>
              </a:rPr>
              <a:t>Escritos de Pablo</a:t>
            </a:r>
            <a:endParaRPr lang="en-US" sz="2800">
              <a:ea typeface="Calibri" charset="0"/>
              <a:cs typeface="Times New Roman" charset="0"/>
            </a:endParaRPr>
          </a:p>
          <a:p>
            <a:pPr marL="971550" lvl="1" indent="-514350" eaLnBrk="0" hangingPunct="0">
              <a:buClr>
                <a:schemeClr val="tx1"/>
              </a:buClr>
              <a:buFont typeface="Arial" charset="0"/>
              <a:buAutoNum type="alphaLcPeriod"/>
            </a:pPr>
            <a:r>
              <a:rPr lang="es-MX" sz="2800">
                <a:ea typeface="Calibri" charset="0"/>
                <a:cs typeface="Times New Roman" charset="0"/>
              </a:rPr>
              <a:t>Del segundo viaje misionero (1 &amp; 2 Tesalonicenses)</a:t>
            </a:r>
            <a:endParaRPr lang="en-US" sz="2800"/>
          </a:p>
          <a:p>
            <a:pPr marL="971550" lvl="1" indent="-514350" eaLnBrk="0" hangingPunct="0">
              <a:buClr>
                <a:schemeClr val="tx1"/>
              </a:buClr>
              <a:buFont typeface="Arial" charset="0"/>
              <a:buAutoNum type="alphaLcPeriod"/>
            </a:pPr>
            <a:r>
              <a:rPr lang="es-MX" sz="2800">
                <a:cs typeface="Calibri" charset="0"/>
              </a:rPr>
              <a:t>Soteriológicos, escritos durante el tercer viaje misionero (Gálatas, 1 &amp; 2 Corintios, Romanos)</a:t>
            </a:r>
            <a:endParaRPr lang="en-US" sz="2800"/>
          </a:p>
          <a:p>
            <a:pPr marL="971550" lvl="1" indent="-514350" eaLnBrk="0" hangingPunct="0">
              <a:buClr>
                <a:schemeClr val="tx1"/>
              </a:buClr>
              <a:buFont typeface="Arial" charset="0"/>
              <a:buAutoNum type="alphaLcPeriod"/>
            </a:pPr>
            <a:r>
              <a:rPr lang="es-MX" sz="2800">
                <a:cs typeface="Calibri" charset="0"/>
              </a:rPr>
              <a:t>De la prisión en Roma o eclesiológicos (Efesios, Colosenses, Filemón, Filipenses)</a:t>
            </a:r>
            <a:endParaRPr lang="en-US" sz="2800"/>
          </a:p>
          <a:p>
            <a:pPr marL="971550" lvl="1" indent="-514350" eaLnBrk="0" hangingPunct="0">
              <a:buClr>
                <a:schemeClr val="tx1"/>
              </a:buClr>
              <a:buFont typeface="Arial" charset="0"/>
              <a:buAutoNum type="alphaLcPeriod"/>
            </a:pPr>
            <a:r>
              <a:rPr lang="es-MX" sz="2800">
                <a:cs typeface="Calibri" charset="0"/>
              </a:rPr>
              <a:t>Pastorales (¿1 Timoteo, Tito durante libertad y 2 Timoteo durante la segunda prisión romana?).</a:t>
            </a:r>
            <a:endParaRPr lang="es-MX" sz="28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Clasificación de las epístolas en la Biblia</a:t>
            </a:r>
            <a:endParaRPr lang="es-MX">
              <a:ea typeface="+mj-ea"/>
            </a:endParaRPr>
          </a:p>
        </p:txBody>
      </p:sp>
      <p:sp>
        <p:nvSpPr>
          <p:cNvPr id="77828" name="Rectangle 2"/>
          <p:cNvSpPr>
            <a:spLocks noChangeArrowheads="1"/>
          </p:cNvSpPr>
          <p:nvPr/>
        </p:nvSpPr>
        <p:spPr bwMode="auto">
          <a:xfrm>
            <a:off x="457200" y="2057400"/>
            <a:ext cx="8229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MX" sz="2800"/>
              <a:t>2.  Epístolas Generales o Universales</a:t>
            </a:r>
            <a:endParaRPr lang="en-US" sz="2800"/>
          </a:p>
          <a:p>
            <a:pPr marL="971550" lvl="1" indent="-514350">
              <a:buFont typeface="Arial" charset="0"/>
              <a:buAutoNum type="alphaLcPeriod"/>
            </a:pPr>
            <a:r>
              <a:rPr lang="es-MX" sz="2800"/>
              <a:t>Santiago, 1 &amp; 2 Pedro, 1 Juan, Judas</a:t>
            </a:r>
            <a:endParaRPr lang="en-US" sz="2800"/>
          </a:p>
          <a:p>
            <a:pPr marL="971550" lvl="1" indent="-514350">
              <a:buFont typeface="Arial" charset="0"/>
              <a:buAutoNum type="alphaLcPeriod"/>
            </a:pPr>
            <a:r>
              <a:rPr lang="es-MX" sz="2800"/>
              <a:t>Aunque  Hebreos y 2 &amp; 3 Juan tienen un destino determinado</a:t>
            </a:r>
            <a:endParaRPr lang="en-US" sz="28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>
                <a:latin typeface="Arial" charset="0"/>
              </a:rPr>
              <a:t>Lo más probable es que Pablo haya tenido un secretario, pero a veces escribió con su propio puno y letra (p. ej. Gálatas 6:11-18).</a:t>
            </a:r>
            <a:endParaRPr lang="en-US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>
                <a:latin typeface="Arial" charset="0"/>
              </a:rPr>
              <a:t>Pablo usaba mensajeros para entregar sus cartas, y reforzar el mensaje de las cartas con sus propias palabras (Hechos 15:32).</a:t>
            </a:r>
            <a:endParaRPr lang="en-US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>
                <a:latin typeface="Arial" charset="0"/>
              </a:rPr>
              <a:t>Pablo escribió 13 cartas.  </a:t>
            </a:r>
            <a:endParaRPr lang="en-US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endParaRPr lang="es-MX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Las cartas de Pablo</a:t>
            </a:r>
            <a:r>
              <a:rPr smtClean="0">
                <a:ea typeface="+mj-ea"/>
              </a:rPr>
              <a:t/>
            </a:r>
            <a:br>
              <a:rPr smtClean="0">
                <a:ea typeface="+mj-ea"/>
              </a:rPr>
            </a:br>
            <a:endParaRPr lang="es-MX">
              <a:ea typeface="+mj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 startAt="4"/>
            </a:pPr>
            <a:r>
              <a:rPr lang="es-MX" sz="3200">
                <a:latin typeface="Arial" charset="0"/>
              </a:rPr>
              <a:t>La colección de las cartas de Pablo.  Las escribió durante 15 años a personas e iglesias separadas por miles de kilómetros.  ¿Cómo y cuándo se juntaron en una colección?</a:t>
            </a:r>
            <a:endParaRPr lang="en-US" sz="3200">
              <a:latin typeface="Arial" charset="0"/>
            </a:endParaRPr>
          </a:p>
          <a:p>
            <a:pPr marL="1187450" lvl="2" indent="-457200">
              <a:buClr>
                <a:schemeClr val="tx1"/>
              </a:buClr>
              <a:buFont typeface="Arial" charset="0"/>
              <a:buAutoNum type="alphaLcPeriod"/>
            </a:pPr>
            <a:r>
              <a:rPr lang="es-MX" sz="3200">
                <a:latin typeface="Arial" charset="0"/>
              </a:rPr>
              <a:t>Teorías de una colección repentina.  </a:t>
            </a:r>
          </a:p>
          <a:p>
            <a:pPr marL="1187450" lvl="2" indent="-457200">
              <a:buClr>
                <a:schemeClr val="tx1"/>
              </a:buClr>
              <a:buFont typeface="Arial" charset="0"/>
              <a:buAutoNum type="alphaLcPeriod"/>
            </a:pPr>
            <a:r>
              <a:rPr lang="es-MX" sz="3200">
                <a:latin typeface="Arial" charset="0"/>
              </a:rPr>
              <a:t>Teorías de una colección gradual.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Las cartas de Pablo</a:t>
            </a:r>
            <a:r>
              <a:rPr smtClean="0">
                <a:ea typeface="+mj-ea"/>
              </a:rPr>
              <a:t/>
            </a:r>
            <a:br>
              <a:rPr smtClean="0">
                <a:ea typeface="+mj-ea"/>
              </a:rPr>
            </a:br>
            <a:endParaRPr lang="es-MX">
              <a:ea typeface="+mj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3200">
                <a:latin typeface="Arial" charset="0"/>
              </a:rPr>
              <a:t>5.	La estructura de las cartas de Pablo </a:t>
            </a:r>
            <a:r>
              <a:rPr lang="es-EC" sz="3200">
                <a:latin typeface="Arial" charset="0"/>
              </a:rPr>
              <a:t>(Tomada una presentación del Rvdo. David Gifford en el Seminario Teológico Reformado de México)</a:t>
            </a:r>
            <a:endParaRPr lang="en-US" sz="32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endParaRPr lang="es-MX" sz="320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Las cartas de Pablo</a:t>
            </a:r>
            <a:r>
              <a:rPr smtClean="0">
                <a:ea typeface="+mj-ea"/>
              </a:rPr>
              <a:t/>
            </a:r>
            <a:br>
              <a:rPr smtClean="0">
                <a:ea typeface="+mj-ea"/>
              </a:rPr>
            </a:br>
            <a:endParaRPr lang="es-MX">
              <a:ea typeface="+mj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9475" lvl="1" indent="-514350">
              <a:buClr>
                <a:schemeClr val="tx1"/>
              </a:buClr>
              <a:buFont typeface="Arial" charset="0"/>
              <a:buAutoNum type="alphaLcPeriod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 Apertura de la carta</a:t>
            </a:r>
            <a:endParaRPr lang="en-US" sz="3200">
              <a:solidFill>
                <a:schemeClr val="tx1"/>
              </a:solidFill>
              <a:latin typeface="Arial" charset="0"/>
            </a:endParaRPr>
          </a:p>
          <a:p>
            <a:pPr marL="1290638" lvl="2" indent="-51435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Designación del autor</a:t>
            </a:r>
            <a:endParaRPr lang="en-US" sz="3200">
              <a:latin typeface="Arial" charset="0"/>
            </a:endParaRPr>
          </a:p>
          <a:p>
            <a:pPr marL="1290638" lvl="2" indent="-51435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Designación de los destinatarios</a:t>
            </a:r>
            <a:endParaRPr lang="en-US" sz="3200">
              <a:latin typeface="Arial" charset="0"/>
            </a:endParaRPr>
          </a:p>
          <a:p>
            <a:pPr marL="1290638" lvl="2" indent="-51435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Saludo</a:t>
            </a:r>
            <a:endParaRPr lang="en-US" sz="32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lphaLcPeriod"/>
            </a:pPr>
            <a:endParaRPr lang="en-US" sz="32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lphaLcPeriod"/>
            </a:pPr>
            <a:endParaRPr lang="es-MX" sz="320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Las cartas de Pablo</a:t>
            </a:r>
            <a:r>
              <a:rPr smtClean="0">
                <a:ea typeface="+mj-ea"/>
              </a:rPr>
              <a:t/>
            </a:r>
            <a:br>
              <a:rPr smtClean="0">
                <a:ea typeface="+mj-ea"/>
              </a:rPr>
            </a:br>
            <a:endParaRPr lang="es-MX">
              <a:ea typeface="+mj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9475" lvl="1" indent="-514350">
              <a:buClr>
                <a:schemeClr val="tx1"/>
              </a:buClr>
              <a:buFont typeface="Arial" charset="0"/>
              <a:buAutoNum type="alphaLcPeriod" startAt="2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Acción de gracias</a:t>
            </a:r>
            <a:endParaRPr lang="en-US" sz="3200">
              <a:solidFill>
                <a:schemeClr val="tx1"/>
              </a:solidFill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El verbo</a:t>
            </a:r>
            <a:endParaRPr lang="en-US" sz="32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La manera de dar gracias</a:t>
            </a:r>
            <a:endParaRPr lang="en-US" sz="32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La causa por su agradecimiento</a:t>
            </a:r>
            <a:endParaRPr lang="en-US" sz="32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Explicación o expansión</a:t>
            </a:r>
            <a:endParaRPr lang="en-US" sz="32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Contenido de su petición por ellos</a:t>
            </a:r>
            <a:endParaRPr lang="en-US" sz="320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Las cartas de Pablo</a:t>
            </a:r>
            <a:r>
              <a:rPr smtClean="0">
                <a:ea typeface="+mj-ea"/>
              </a:rPr>
              <a:t/>
            </a:r>
            <a:br>
              <a:rPr smtClean="0">
                <a:ea typeface="+mj-ea"/>
              </a:rPr>
            </a:br>
            <a:endParaRPr lang="es-MX">
              <a:ea typeface="+mj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9475" lvl="1" indent="-514350">
              <a:buClr>
                <a:schemeClr val="tx1"/>
              </a:buClr>
              <a:buFont typeface="Arial" charset="0"/>
              <a:buAutoNum type="alphaLcPeriod" startAt="3"/>
            </a:pPr>
            <a:r>
              <a:rPr lang="es-MX" sz="3000">
                <a:solidFill>
                  <a:schemeClr val="tx1"/>
                </a:solidFill>
                <a:latin typeface="Arial" charset="0"/>
              </a:rPr>
              <a:t>Cuatro funciones de la acción de gracias en una carta paulina</a:t>
            </a:r>
            <a:endParaRPr lang="en-US" sz="3000">
              <a:solidFill>
                <a:schemeClr val="tx1"/>
              </a:solidFill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000">
                <a:latin typeface="Arial" charset="0"/>
              </a:rPr>
              <a:t>Es una transición de la apertura al cuerpo de la carta</a:t>
            </a:r>
            <a:endParaRPr lang="en-US" sz="30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000">
                <a:latin typeface="Arial" charset="0"/>
              </a:rPr>
              <a:t>Renueva la relación positiva entre Pablo y los destinatarios</a:t>
            </a:r>
            <a:endParaRPr lang="en-US" sz="30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000">
                <a:latin typeface="Arial" charset="0"/>
              </a:rPr>
              <a:t>Lleva un reto implícito:  ellos deben intentar merecer el cumplid que les da</a:t>
            </a:r>
            <a:endParaRPr lang="en-US" sz="30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000">
                <a:latin typeface="Arial" charset="0"/>
              </a:rPr>
              <a:t>Introduce los temas de la carta</a:t>
            </a:r>
            <a:endParaRPr lang="en-US" sz="300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Las cartas de Pablo</a:t>
            </a:r>
            <a:r>
              <a:rPr smtClean="0">
                <a:ea typeface="+mj-ea"/>
              </a:rPr>
              <a:t/>
            </a:r>
            <a:br>
              <a:rPr smtClean="0">
                <a:ea typeface="+mj-ea"/>
              </a:rPr>
            </a:br>
            <a:endParaRPr lang="es-MX"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Aparte de Jesús, Pablo es tal vez la persona más conocida y más famosa en la Biblia.</a:t>
            </a: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Jugaba un papel muy importante en el crecimiento de la iglesia y en la interpretación de la gracia de Dios en Cristo .</a:t>
            </a: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Pablo tiene que ver con la tercera parte del NT.</a:t>
            </a:r>
            <a:endParaRPr lang="en-US" sz="3200">
              <a:latin typeface="Arial" charset="0"/>
            </a:endParaRP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endParaRPr lang="es-MX" sz="30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 importancia de Pablo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9475" lvl="1" indent="-514350">
              <a:buClr>
                <a:schemeClr val="tx1"/>
              </a:buClr>
              <a:buFont typeface="Arial" charset="0"/>
              <a:buAutoNum type="alphaLcPeriod" startAt="4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El cuerpo</a:t>
            </a:r>
            <a:endParaRPr lang="en-US" sz="3200">
              <a:solidFill>
                <a:schemeClr val="tx1"/>
              </a:solidFill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Generalmente empieza con doctrina</a:t>
            </a:r>
            <a:endParaRPr lang="en-US" sz="32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Y termina con exhortaciones</a:t>
            </a:r>
            <a:endParaRPr lang="en-US" sz="32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Antes de la conclusión, muchas veces utiliza la parusía apostólica</a:t>
            </a:r>
            <a:endParaRPr lang="en-US" sz="3200">
              <a:latin typeface="Arial" charset="0"/>
            </a:endParaRPr>
          </a:p>
          <a:p>
            <a:pPr marL="1508125" lvl="3" indent="-457200">
              <a:buClr>
                <a:schemeClr val="tx1"/>
              </a:buClr>
              <a:buFont typeface="Arial" charset="0"/>
              <a:buAutoNum type="arabicParenR"/>
            </a:pPr>
            <a:r>
              <a:rPr lang="es-MX" sz="2400">
                <a:latin typeface="Arial" charset="0"/>
              </a:rPr>
              <a:t>Menciona la actividad de escribir la carta</a:t>
            </a:r>
            <a:endParaRPr lang="en-US" sz="2400">
              <a:latin typeface="Arial" charset="0"/>
            </a:endParaRPr>
          </a:p>
          <a:p>
            <a:pPr marL="1508125" lvl="3" indent="-457200">
              <a:buClr>
                <a:schemeClr val="tx1"/>
              </a:buClr>
              <a:buFont typeface="Arial" charset="0"/>
              <a:buAutoNum type="arabicParenR"/>
            </a:pPr>
            <a:r>
              <a:rPr lang="es-MX" sz="2400">
                <a:latin typeface="Arial" charset="0"/>
              </a:rPr>
              <a:t>Menciona su relación con los lectores</a:t>
            </a:r>
            <a:endParaRPr lang="en-US" sz="2400">
              <a:latin typeface="Arial" charset="0"/>
            </a:endParaRPr>
          </a:p>
          <a:p>
            <a:pPr marL="1508125" lvl="3" indent="-457200">
              <a:buClr>
                <a:schemeClr val="tx1"/>
              </a:buClr>
              <a:buFont typeface="Arial" charset="0"/>
              <a:buAutoNum type="arabicParenR"/>
            </a:pPr>
            <a:r>
              <a:rPr lang="es-MX" sz="2400">
                <a:latin typeface="Arial" charset="0"/>
              </a:rPr>
              <a:t>Menciona el deseo de visitar a los lectores</a:t>
            </a:r>
            <a:endParaRPr lang="en-US" sz="2400">
              <a:latin typeface="Arial" charset="0"/>
            </a:endParaRPr>
          </a:p>
          <a:p>
            <a:pPr marL="1508125" lvl="3" indent="-457200">
              <a:buClr>
                <a:schemeClr val="tx1"/>
              </a:buClr>
              <a:buFont typeface="Arial" charset="0"/>
              <a:buAutoNum type="arabicParenR"/>
            </a:pPr>
            <a:r>
              <a:rPr lang="es-MX" sz="2400">
                <a:latin typeface="Arial" charset="0"/>
              </a:rPr>
              <a:t>Se refiere al portador de la carta</a:t>
            </a:r>
            <a:endParaRPr lang="en-US" sz="240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Las cartas de Pablo</a:t>
            </a:r>
            <a:r>
              <a:rPr smtClean="0">
                <a:ea typeface="+mj-ea"/>
              </a:rPr>
              <a:t/>
            </a:r>
            <a:br>
              <a:rPr smtClean="0">
                <a:ea typeface="+mj-ea"/>
              </a:rPr>
            </a:br>
            <a:endParaRPr lang="es-MX">
              <a:ea typeface="+mj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9475" lvl="1" indent="-514350">
              <a:buClr>
                <a:schemeClr val="tx1"/>
              </a:buClr>
              <a:buFont typeface="Arial" charset="0"/>
              <a:buAutoNum type="alphaLcPeriod" startAt="5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Conclusión</a:t>
            </a:r>
            <a:endParaRPr lang="en-US" sz="3200">
              <a:solidFill>
                <a:schemeClr val="tx1"/>
              </a:solidFill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La bendición de paz</a:t>
            </a:r>
            <a:endParaRPr lang="en-US" sz="32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Exhortaciones finales</a:t>
            </a:r>
            <a:endParaRPr lang="en-US" sz="32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Saludos</a:t>
            </a:r>
            <a:endParaRPr lang="en-US" sz="32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Firma</a:t>
            </a:r>
            <a:endParaRPr lang="en-US" sz="3200">
              <a:latin typeface="Arial" charset="0"/>
            </a:endParaRPr>
          </a:p>
          <a:p>
            <a:pPr marL="1347788" lvl="2" indent="-571500">
              <a:buClr>
                <a:schemeClr val="tx1"/>
              </a:buClr>
              <a:buFont typeface="Arial" charset="0"/>
              <a:buAutoNum type="romanLcPeriod"/>
            </a:pPr>
            <a:r>
              <a:rPr lang="es-MX" sz="3200">
                <a:latin typeface="Arial" charset="0"/>
              </a:rPr>
              <a:t>La bendición de gracia</a:t>
            </a:r>
            <a:endParaRPr lang="en-US" sz="320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Las cartas de Pablo</a:t>
            </a:r>
            <a:r>
              <a:rPr smtClean="0">
                <a:ea typeface="+mj-ea"/>
              </a:rPr>
              <a:t/>
            </a:r>
            <a:br>
              <a:rPr smtClean="0">
                <a:ea typeface="+mj-ea"/>
              </a:rPr>
            </a:br>
            <a:endParaRPr lang="es-MX">
              <a:ea typeface="+mj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/>
          <a:lstStyle/>
          <a:p>
            <a:pPr marL="879475" lvl="1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Su sentido de vocación divina. </a:t>
            </a:r>
          </a:p>
          <a:p>
            <a:pPr marL="879475" lvl="1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Su autoridad</a:t>
            </a:r>
          </a:p>
          <a:p>
            <a:pPr marL="879475" lvl="1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Su amor por los creyentes y las iglesias.</a:t>
            </a:r>
          </a:p>
          <a:p>
            <a:pPr marL="879475" lvl="1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Sus convicciones</a:t>
            </a:r>
            <a:endParaRPr lang="en-US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Las cualidades de Pablo que aprendemos en sus cartas  (Guthrie 386-391)</a:t>
            </a:r>
            <a:endParaRPr lang="es-MX">
              <a:ea typeface="+mj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/>
          <a:lstStyle/>
          <a:p>
            <a:pPr marL="879475" lvl="1" indent="-514350">
              <a:buClr>
                <a:schemeClr val="tx1"/>
              </a:buClr>
              <a:buFont typeface="Arial" charset="0"/>
              <a:buAutoNum type="arabicPeriod" startAt="5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Su versatilidad</a:t>
            </a:r>
          </a:p>
          <a:p>
            <a:pPr marL="879475" lvl="1" indent="-514350">
              <a:buClr>
                <a:schemeClr val="tx1"/>
              </a:buClr>
              <a:buFont typeface="Arial" charset="0"/>
              <a:buAutoNum type="arabicPeriod" startAt="5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Su lenguaje y su estilo</a:t>
            </a:r>
          </a:p>
          <a:p>
            <a:pPr marL="879475" lvl="1" indent="-514350">
              <a:buClr>
                <a:schemeClr val="tx1"/>
              </a:buClr>
              <a:buFont typeface="Arial" charset="0"/>
              <a:buAutoNum type="arabicPeriod" startAt="5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Su poder físico de perseverar</a:t>
            </a:r>
          </a:p>
          <a:p>
            <a:pPr marL="879475" lvl="1" indent="-514350">
              <a:buClr>
                <a:schemeClr val="tx1"/>
              </a:buClr>
              <a:buFont typeface="Arial" charset="0"/>
              <a:buAutoNum type="arabicPeriod" startAt="5"/>
            </a:pPr>
            <a:r>
              <a:rPr lang="es-MX" sz="3200">
                <a:solidFill>
                  <a:schemeClr val="tx1"/>
                </a:solidFill>
                <a:latin typeface="Arial" charset="0"/>
              </a:rPr>
              <a:t>Sus experiencias espirituales</a:t>
            </a:r>
            <a:endParaRPr lang="en-US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Las cualidades de Pablo que aprendemos en sus cartas  (Guthrie 386-391)</a:t>
            </a:r>
            <a:endParaRPr lang="es-MX"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Nacido en Tarso de Cilicia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El privilegio de su ciudadanía 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Su nombre “Paulos”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Su oficio era hacedor de tiendas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Criado en Jerusalén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Judío “de hueso colorado”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endParaRPr lang="en-US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El trasfondo de Pablo	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3200">
                <a:latin typeface="Arial" charset="0"/>
              </a:rPr>
              <a:t>7.	Recibió instrucción en la ley y era celoso por Dios</a:t>
            </a: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3200">
                <a:latin typeface="Arial" charset="0"/>
              </a:rPr>
              <a:t>8.	Entrenado bajo Gamaliel </a:t>
            </a: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3200">
                <a:latin typeface="Arial" charset="0"/>
              </a:rPr>
              <a:t>9.	Su confrontación en el camino a Damasco por el Jesús resucitado</a:t>
            </a: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3200">
                <a:latin typeface="Arial" charset="0"/>
              </a:rPr>
              <a:t>10.Su llamado a ser un predicador de Cristo</a:t>
            </a:r>
            <a:endParaRPr lang="en-US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El trasfondo de Pablo	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Su conversión dramática le forzó re-examinar todas sus convicciones religiosas anteriores (George Eldon Ladd 399)</a:t>
            </a: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Conscientemente se consideraba un apóstol</a:t>
            </a: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Interpretaba con “libertad soberana” el AT (Carson, Moo y Morris 219)</a:t>
            </a: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endParaRPr lang="en-US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 autoridad de Pablo y las fuentes de su pensamiento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 startAt="4"/>
            </a:pPr>
            <a:r>
              <a:rPr lang="es-MX" sz="3200">
                <a:latin typeface="Arial" charset="0"/>
              </a:rPr>
              <a:t>Recibió su enseñanza en parte de Jesucristo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 startAt="4"/>
            </a:pPr>
            <a:r>
              <a:rPr lang="es-MX" sz="3200">
                <a:latin typeface="Arial" charset="0"/>
              </a:rPr>
              <a:t>A veces da crédito a otros cristianos 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 startAt="4"/>
            </a:pPr>
            <a:r>
              <a:rPr lang="es-MX" sz="3200">
                <a:latin typeface="Arial" charset="0"/>
              </a:rPr>
              <a:t>Pedro era fuente para Pablo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 startAt="4"/>
            </a:pPr>
            <a:r>
              <a:rPr lang="es-MX" sz="3200">
                <a:latin typeface="Arial" charset="0"/>
              </a:rPr>
              <a:t>Otras tradiciones cristianas tempranas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 startAt="4"/>
            </a:pPr>
            <a:endParaRPr lang="en-US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 autoridad de Pablo y las fuentes de su pensamiento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 startAt="8"/>
            </a:pPr>
            <a:r>
              <a:rPr lang="es-MX" sz="3200">
                <a:latin typeface="Arial" charset="0"/>
              </a:rPr>
              <a:t>Tenía conocimiento de las enseñanzas de Jesús durante su ministerio en la tierra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 startAt="8"/>
            </a:pPr>
            <a:r>
              <a:rPr lang="es-MX" sz="3200">
                <a:latin typeface="Arial" charset="0"/>
              </a:rPr>
              <a:t>El Antiguo Testamento 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 startAt="8"/>
            </a:pPr>
            <a:r>
              <a:rPr lang="es-MX" sz="3200">
                <a:latin typeface="Arial" charset="0"/>
              </a:rPr>
              <a:t>¿El mundo griego?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 startAt="8"/>
            </a:pPr>
            <a:r>
              <a:rPr lang="es-MX" sz="3200">
                <a:latin typeface="Arial" charset="0"/>
              </a:rPr>
              <a:t>Judaísmo</a:t>
            </a:r>
            <a:endParaRPr lang="en-US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La autoridad de Pablo y las fuentes de su pensamiento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Proclamaba el Cristo que antes había perseguido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Entendía su misión particular como el llevar el evangelio a los gentiles</a:t>
            </a:r>
            <a:endParaRPr lang="en-US" sz="32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Proclamaba una justificación por fe y no por las obras de la ley</a:t>
            </a:r>
            <a:endParaRPr lang="en-US" sz="32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endParaRPr lang="es-MX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Hechos acerca de su misión apostólica</a:t>
            </a:r>
            <a:endParaRPr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894</TotalTime>
  <Words>1231</Words>
  <Application>Microsoft Macintosh PowerPoint</Application>
  <PresentationFormat>Presentación en pantalla (4:3)</PresentationFormat>
  <Paragraphs>175</Paragraphs>
  <Slides>33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Pptssem</vt:lpstr>
      <vt:lpstr>La vida, el ministerio y las cartas de Pablo</vt:lpstr>
      <vt:lpstr>La importancia de Pablo</vt:lpstr>
      <vt:lpstr>La importancia de Pablo</vt:lpstr>
      <vt:lpstr>El trasfondo de Pablo </vt:lpstr>
      <vt:lpstr>El trasfondo de Pablo </vt:lpstr>
      <vt:lpstr>La autoridad de Pablo y las fuentes de su pensamiento</vt:lpstr>
      <vt:lpstr>La autoridad de Pablo y las fuentes de su pensamiento</vt:lpstr>
      <vt:lpstr>La autoridad de Pablo y las fuentes de su pensamiento</vt:lpstr>
      <vt:lpstr>Hechos acerca de su misión apostólica</vt:lpstr>
      <vt:lpstr>El problema con una cronología de la carrera misionera de Pablo</vt:lpstr>
      <vt:lpstr>La carrera misionera de Pablo (fechas aproximadas) (CMM 224-231)</vt:lpstr>
      <vt:lpstr>La carrera misionera de Pablo (fechas aproximadas) (CMM 224-231)</vt:lpstr>
      <vt:lpstr>La carrera misionera de Pablo (fechas aproximadas) (CMM 224-231)</vt:lpstr>
      <vt:lpstr>La carrera misionera de Pablo (fechas aproximadas) (CMM 224-231)</vt:lpstr>
      <vt:lpstr>Cartas en la antigüedad</vt:lpstr>
      <vt:lpstr>Formato de las cartas en la antigüedad </vt:lpstr>
      <vt:lpstr>Formato de las cartas en la antigüedad </vt:lpstr>
      <vt:lpstr>Formato de las cartas en la antigüedad </vt:lpstr>
      <vt:lpstr>Formato de las cartas en la antigüedad </vt:lpstr>
      <vt:lpstr>Cartas en el Nuevo Testamento</vt:lpstr>
      <vt:lpstr>Cartas en el Nuevo Testamento</vt:lpstr>
      <vt:lpstr>Clasificación de las epístolas en la Biblia</vt:lpstr>
      <vt:lpstr>Clasificación de las epístolas en la Biblia</vt:lpstr>
      <vt:lpstr>Las cartas de Pablo </vt:lpstr>
      <vt:lpstr>Las cartas de Pablo </vt:lpstr>
      <vt:lpstr>Las cartas de Pablo </vt:lpstr>
      <vt:lpstr>Las cartas de Pablo </vt:lpstr>
      <vt:lpstr>Las cartas de Pablo </vt:lpstr>
      <vt:lpstr>Las cartas de Pablo </vt:lpstr>
      <vt:lpstr>Las cartas de Pablo </vt:lpstr>
      <vt:lpstr>Las cartas de Pablo </vt:lpstr>
      <vt:lpstr>Las cualidades de Pablo que aprendemos en sus cartas  (Guthrie 386-391)</vt:lpstr>
      <vt:lpstr>Las cualidades de Pablo que aprendemos en sus cartas  (Guthrie 386-391)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y las cartas de Pablo</dc:title>
  <dc:creator>Administratr</dc:creator>
  <cp:lastModifiedBy>Carla Gallareta</cp:lastModifiedBy>
  <cp:revision>16</cp:revision>
  <dcterms:created xsi:type="dcterms:W3CDTF">2010-03-12T17:58:51Z</dcterms:created>
  <dcterms:modified xsi:type="dcterms:W3CDTF">2012-10-10T02:39:56Z</dcterms:modified>
</cp:coreProperties>
</file>