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notesMasterIdLst>
    <p:notesMasterId r:id="rId61"/>
  </p:notesMasterIdLst>
  <p:handoutMasterIdLst>
    <p:handoutMasterId r:id="rId62"/>
  </p:handoutMasterIdLst>
  <p:sldIdLst>
    <p:sldId id="256" r:id="rId2"/>
    <p:sldId id="812" r:id="rId3"/>
    <p:sldId id="680" r:id="rId4"/>
    <p:sldId id="813" r:id="rId5"/>
    <p:sldId id="688" r:id="rId6"/>
    <p:sldId id="814" r:id="rId7"/>
    <p:sldId id="815" r:id="rId8"/>
    <p:sldId id="690" r:id="rId9"/>
    <p:sldId id="765" r:id="rId10"/>
    <p:sldId id="816" r:id="rId11"/>
    <p:sldId id="817" r:id="rId12"/>
    <p:sldId id="696" r:id="rId13"/>
    <p:sldId id="818" r:id="rId14"/>
    <p:sldId id="819" r:id="rId15"/>
    <p:sldId id="820" r:id="rId16"/>
    <p:sldId id="821" r:id="rId17"/>
    <p:sldId id="822" r:id="rId18"/>
    <p:sldId id="823" r:id="rId19"/>
    <p:sldId id="824" r:id="rId20"/>
    <p:sldId id="825" r:id="rId21"/>
    <p:sldId id="826" r:id="rId22"/>
    <p:sldId id="827" r:id="rId23"/>
    <p:sldId id="828" r:id="rId24"/>
    <p:sldId id="829" r:id="rId25"/>
    <p:sldId id="830" r:id="rId26"/>
    <p:sldId id="831" r:id="rId27"/>
    <p:sldId id="832" r:id="rId28"/>
    <p:sldId id="833" r:id="rId29"/>
    <p:sldId id="834" r:id="rId30"/>
    <p:sldId id="835" r:id="rId31"/>
    <p:sldId id="836" r:id="rId32"/>
    <p:sldId id="837" r:id="rId33"/>
    <p:sldId id="838" r:id="rId34"/>
    <p:sldId id="839" r:id="rId35"/>
    <p:sldId id="840" r:id="rId36"/>
    <p:sldId id="841" r:id="rId37"/>
    <p:sldId id="842" r:id="rId38"/>
    <p:sldId id="843" r:id="rId39"/>
    <p:sldId id="844" r:id="rId40"/>
    <p:sldId id="845" r:id="rId41"/>
    <p:sldId id="846" r:id="rId42"/>
    <p:sldId id="847" r:id="rId43"/>
    <p:sldId id="848" r:id="rId44"/>
    <p:sldId id="849" r:id="rId45"/>
    <p:sldId id="850" r:id="rId46"/>
    <p:sldId id="851" r:id="rId47"/>
    <p:sldId id="852" r:id="rId48"/>
    <p:sldId id="853" r:id="rId49"/>
    <p:sldId id="854" r:id="rId50"/>
    <p:sldId id="855" r:id="rId51"/>
    <p:sldId id="856" r:id="rId52"/>
    <p:sldId id="857" r:id="rId53"/>
    <p:sldId id="858" r:id="rId54"/>
    <p:sldId id="859" r:id="rId55"/>
    <p:sldId id="860" r:id="rId56"/>
    <p:sldId id="861" r:id="rId57"/>
    <p:sldId id="862" r:id="rId58"/>
    <p:sldId id="863" r:id="rId59"/>
    <p:sldId id="864" r:id="rId6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63" autoAdjust="0"/>
  </p:normalViewPr>
  <p:slideViewPr>
    <p:cSldViewPr>
      <p:cViewPr varScale="1">
        <p:scale>
          <a:sx n="94" d="100"/>
          <a:sy n="94" d="100"/>
        </p:scale>
        <p:origin x="-136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7223C01-F120-FD49-AF64-9C73138F9C79}" type="datetimeFigureOut">
              <a:rPr lang="en-US"/>
              <a:pPr/>
              <a:t>10/8/12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CFDF9B8B-A385-F44F-B2F8-AFC7EE47E55A}" type="slidenum">
              <a:rPr lang="es-MX"/>
              <a:pPr/>
              <a:t>‹Nr.›</a:t>
            </a:fld>
            <a:endParaRPr lang="es-MX"/>
          </a:p>
        </p:txBody>
      </p:sp>
    </p:spTree>
    <p:extLst>
      <p:ext uri="{BB962C8B-B14F-4D97-AF65-F5344CB8AC3E}">
        <p14:creationId xmlns:p14="http://schemas.microsoft.com/office/powerpoint/2010/main" val="1321173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887230B-4D9E-474E-B745-CF9C90794BF3}" type="datetimeFigureOut">
              <a:rPr lang="en-US"/>
              <a:pPr/>
              <a:t>10/8/12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5A7BF010-4571-5D42-BB53-7A54FB8BFB0D}" type="slidenum">
              <a:rPr lang="es-MX"/>
              <a:pPr/>
              <a:t>‹Nr.›</a:t>
            </a:fld>
            <a:endParaRPr lang="es-MX"/>
          </a:p>
        </p:txBody>
      </p:sp>
    </p:spTree>
    <p:extLst>
      <p:ext uri="{BB962C8B-B14F-4D97-AF65-F5344CB8AC3E}">
        <p14:creationId xmlns:p14="http://schemas.microsoft.com/office/powerpoint/2010/main" val="42080391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mn-cs"/>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fld id="{8F37F386-3426-7A46-9DD3-29105CBCEBDC}" type="datetimeFigureOut">
              <a:rPr lang="en-US" smtClean="0"/>
              <a:pPr/>
              <a:t>10/8/12</a:t>
            </a:fld>
            <a:endParaRPr lang="en-US"/>
          </a:p>
        </p:txBody>
      </p:sp>
      <p:sp>
        <p:nvSpPr>
          <p:cNvPr id="16" name="Marcador de número de diapositiva 15"/>
          <p:cNvSpPr>
            <a:spLocks noGrp="1"/>
          </p:cNvSpPr>
          <p:nvPr>
            <p:ph type="sldNum" sz="quarter" idx="11"/>
          </p:nvPr>
        </p:nvSpPr>
        <p:spPr/>
        <p:txBody>
          <a:bodyPr/>
          <a:lstStyle/>
          <a:p>
            <a:fld id="{FE4C0EB4-3FC9-CB46-A9DF-0BC99C233849}" type="slidenum">
              <a:rPr lang="en-US" smtClean="0"/>
              <a:pPr/>
              <a:t>‹Nr.›</a:t>
            </a:fld>
            <a:endParaRPr lang="en-US"/>
          </a:p>
        </p:txBody>
      </p:sp>
      <p:sp>
        <p:nvSpPr>
          <p:cNvPr id="17" name="Marcador de pie de página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8F37F386-3426-7A46-9DD3-29105CBCEBDC}" type="datetimeFigureOut">
              <a:rPr lang="en-US" smtClean="0"/>
              <a:pPr/>
              <a:t>10/8/12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FE4C0EB4-3FC9-CB46-A9DF-0BC99C233849}"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8F37F386-3426-7A46-9DD3-29105CBCEBDC}" type="datetimeFigureOut">
              <a:rPr lang="en-US" smtClean="0"/>
              <a:pPr/>
              <a:t>10/8/12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FE4C0EB4-3FC9-CB46-A9DF-0BC99C233849}"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8F37F386-3426-7A46-9DD3-29105CBCEBDC}" type="datetimeFigureOut">
              <a:rPr lang="en-US" smtClean="0"/>
              <a:pPr/>
              <a:t>10/8/12</a:t>
            </a:fld>
            <a:endParaRPr lang="en-US"/>
          </a:p>
        </p:txBody>
      </p:sp>
      <p:sp>
        <p:nvSpPr>
          <p:cNvPr id="15" name="Marcador de número de diapositiva 14"/>
          <p:cNvSpPr>
            <a:spLocks noGrp="1"/>
          </p:cNvSpPr>
          <p:nvPr>
            <p:ph type="sldNum" sz="quarter" idx="15"/>
          </p:nvPr>
        </p:nvSpPr>
        <p:spPr/>
        <p:txBody>
          <a:bodyPr/>
          <a:lstStyle>
            <a:lvl1pPr algn="ctr">
              <a:defRPr/>
            </a:lvl1pPr>
          </a:lstStyle>
          <a:p>
            <a:fld id="{FE4C0EB4-3FC9-CB46-A9DF-0BC99C233849}" type="slidenum">
              <a:rPr lang="en-US" smtClean="0"/>
              <a:pPr/>
              <a:t>‹Nr.›</a:t>
            </a:fld>
            <a:endParaRPr lang="en-US"/>
          </a:p>
        </p:txBody>
      </p:sp>
      <p:sp>
        <p:nvSpPr>
          <p:cNvPr id="16" name="Marcador de pie de página 15"/>
          <p:cNvSpPr>
            <a:spLocks noGrp="1"/>
          </p:cNvSpPr>
          <p:nvPr>
            <p:ph type="ftr" sz="quarter" idx="16"/>
          </p:nvPr>
        </p:nvSpPr>
        <p:spPr/>
        <p:txBody>
          <a:bodyPr/>
          <a:lstStyle/>
          <a:p>
            <a:pPr>
              <a:defRPr/>
            </a:pPr>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8F37F386-3426-7A46-9DD3-29105CBCEBDC}" type="datetimeFigureOut">
              <a:rPr lang="en-US" smtClean="0"/>
              <a:pPr/>
              <a:t>10/8/12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FE4C0EB4-3FC9-CB46-A9DF-0BC99C233849}"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8F37F386-3426-7A46-9DD3-29105CBCEBDC}" type="datetimeFigureOut">
              <a:rPr lang="en-US" smtClean="0"/>
              <a:pPr/>
              <a:t>10/8/12</a:t>
            </a:fld>
            <a:endParaRPr lang="en-US"/>
          </a:p>
        </p:txBody>
      </p:sp>
      <p:sp>
        <p:nvSpPr>
          <p:cNvPr id="6" name="Marcador de pie de página 5"/>
          <p:cNvSpPr>
            <a:spLocks noGrp="1"/>
          </p:cNvSpPr>
          <p:nvPr>
            <p:ph type="ftr" sz="quarter" idx="11"/>
          </p:nvPr>
        </p:nvSpPr>
        <p:spPr/>
        <p:txBody>
          <a:bodyPr/>
          <a:lstStyle/>
          <a:p>
            <a:pPr>
              <a:defRPr/>
            </a:pPr>
            <a:endParaRPr lang="en-US"/>
          </a:p>
        </p:txBody>
      </p:sp>
      <p:sp>
        <p:nvSpPr>
          <p:cNvPr id="7" name="Marcador de número de diapositiva 6"/>
          <p:cNvSpPr>
            <a:spLocks noGrp="1"/>
          </p:cNvSpPr>
          <p:nvPr>
            <p:ph type="sldNum" sz="quarter" idx="12"/>
          </p:nvPr>
        </p:nvSpPr>
        <p:spPr/>
        <p:txBody>
          <a:bodyPr/>
          <a:lstStyle/>
          <a:p>
            <a:fld id="{FE4C0EB4-3FC9-CB46-A9DF-0BC99C233849}"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FE4C0EB4-3FC9-CB46-A9DF-0BC99C233849}" type="slidenum">
              <a:rPr lang="en-US" smtClean="0"/>
              <a:pPr/>
              <a:t>‹Nr.›</a:t>
            </a:fld>
            <a:endParaRPr lang="en-US"/>
          </a:p>
        </p:txBody>
      </p:sp>
      <p:sp>
        <p:nvSpPr>
          <p:cNvPr id="8" name="Marcador de pie de página 7"/>
          <p:cNvSpPr>
            <a:spLocks noGrp="1"/>
          </p:cNvSpPr>
          <p:nvPr>
            <p:ph type="ftr" sz="quarter" idx="11"/>
          </p:nvPr>
        </p:nvSpPr>
        <p:spPr/>
        <p:txBody>
          <a:bodyPr/>
          <a:lstStyle/>
          <a:p>
            <a:pPr>
              <a:defRPr/>
            </a:pPr>
            <a:endParaRPr lang="en-US"/>
          </a:p>
        </p:txBody>
      </p:sp>
      <p:sp>
        <p:nvSpPr>
          <p:cNvPr id="7" name="Marcador de fecha 6"/>
          <p:cNvSpPr>
            <a:spLocks noGrp="1"/>
          </p:cNvSpPr>
          <p:nvPr>
            <p:ph type="dt" sz="half" idx="10"/>
          </p:nvPr>
        </p:nvSpPr>
        <p:spPr/>
        <p:txBody>
          <a:bodyPr/>
          <a:lstStyle/>
          <a:p>
            <a:fld id="{8F37F386-3426-7A46-9DD3-29105CBCEBDC}" type="datetimeFigureOut">
              <a:rPr lang="en-US" smtClean="0"/>
              <a:pPr/>
              <a:t>10/8/12</a:t>
            </a:fld>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8F37F386-3426-7A46-9DD3-29105CBCEBDC}" type="datetimeFigureOut">
              <a:rPr lang="en-US" smtClean="0"/>
              <a:pPr/>
              <a:t>10/8/12</a:t>
            </a:fld>
            <a:endParaRPr lang="en-US"/>
          </a:p>
        </p:txBody>
      </p:sp>
      <p:sp>
        <p:nvSpPr>
          <p:cNvPr id="4" name="Marcador de pie de página 3"/>
          <p:cNvSpPr>
            <a:spLocks noGrp="1"/>
          </p:cNvSpPr>
          <p:nvPr>
            <p:ph type="ftr" sz="quarter"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fld id="{FE4C0EB4-3FC9-CB46-A9DF-0BC99C233849}"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F37F386-3426-7A46-9DD3-29105CBCEBDC}" type="datetimeFigureOut">
              <a:rPr lang="en-US" smtClean="0"/>
              <a:pPr/>
              <a:t>10/8/12</a:t>
            </a:fld>
            <a:endParaRPr lang="en-US"/>
          </a:p>
        </p:txBody>
      </p:sp>
      <p:sp>
        <p:nvSpPr>
          <p:cNvPr id="3" name="Marcador de pie de página 2"/>
          <p:cNvSpPr>
            <a:spLocks noGrp="1"/>
          </p:cNvSpPr>
          <p:nvPr>
            <p:ph type="ftr" sz="quarter" idx="11"/>
          </p:nvPr>
        </p:nvSpPr>
        <p:spPr/>
        <p:txBody>
          <a:bodyPr/>
          <a:lstStyle/>
          <a:p>
            <a:pPr>
              <a:defRPr/>
            </a:pPr>
            <a:endParaRPr lang="en-US"/>
          </a:p>
        </p:txBody>
      </p:sp>
      <p:sp>
        <p:nvSpPr>
          <p:cNvPr id="4" name="Marcador de número de diapositiva 3"/>
          <p:cNvSpPr>
            <a:spLocks noGrp="1"/>
          </p:cNvSpPr>
          <p:nvPr>
            <p:ph type="sldNum" sz="quarter" idx="12"/>
          </p:nvPr>
        </p:nvSpPr>
        <p:spPr/>
        <p:txBody>
          <a:bodyPr/>
          <a:lstStyle/>
          <a:p>
            <a:fld id="{FE4C0EB4-3FC9-CB46-A9DF-0BC99C233849}"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fld id="{8F37F386-3426-7A46-9DD3-29105CBCEBDC}" type="datetimeFigureOut">
              <a:rPr lang="en-US" smtClean="0"/>
              <a:pPr/>
              <a:t>10/8/12</a:t>
            </a:fld>
            <a:endParaRPr lang="en-US"/>
          </a:p>
        </p:txBody>
      </p:sp>
      <p:sp>
        <p:nvSpPr>
          <p:cNvPr id="9" name="Marcador de número de diapositiva 8"/>
          <p:cNvSpPr>
            <a:spLocks noGrp="1"/>
          </p:cNvSpPr>
          <p:nvPr>
            <p:ph type="sldNum" sz="quarter" idx="15"/>
          </p:nvPr>
        </p:nvSpPr>
        <p:spPr/>
        <p:txBody>
          <a:bodyPr/>
          <a:lstStyle/>
          <a:p>
            <a:fld id="{FE4C0EB4-3FC9-CB46-A9DF-0BC99C233849}" type="slidenum">
              <a:rPr lang="en-US" smtClean="0"/>
              <a:pPr/>
              <a:t>‹Nr.›</a:t>
            </a:fld>
            <a:endParaRPr lang="en-US"/>
          </a:p>
        </p:txBody>
      </p:sp>
      <p:sp>
        <p:nvSpPr>
          <p:cNvPr id="10" name="Marcador de pie de página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8F37F386-3426-7A46-9DD3-29105CBCEBDC}" type="datetimeFigureOut">
              <a:rPr lang="en-US" smtClean="0"/>
              <a:pPr/>
              <a:t>10/8/12</a:t>
            </a:fld>
            <a:endParaRPr lang="en-US"/>
          </a:p>
        </p:txBody>
      </p:sp>
      <p:sp>
        <p:nvSpPr>
          <p:cNvPr id="9" name="Marcador de número de diapositiva 8"/>
          <p:cNvSpPr>
            <a:spLocks noGrp="1"/>
          </p:cNvSpPr>
          <p:nvPr>
            <p:ph type="sldNum" sz="quarter" idx="11"/>
          </p:nvPr>
        </p:nvSpPr>
        <p:spPr/>
        <p:txBody>
          <a:bodyPr/>
          <a:lstStyle/>
          <a:p>
            <a:fld id="{FE4C0EB4-3FC9-CB46-A9DF-0BC99C233849}" type="slidenum">
              <a:rPr lang="en-US" smtClean="0"/>
              <a:pPr/>
              <a:t>‹Nr.›</a:t>
            </a:fld>
            <a:endParaRPr lang="en-US"/>
          </a:p>
        </p:txBody>
      </p:sp>
      <p:sp>
        <p:nvSpPr>
          <p:cNvPr id="10" name="Marcador de pie de página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F37F386-3426-7A46-9DD3-29105CBCEBDC}" type="datetimeFigureOut">
              <a:rPr lang="en-US" smtClean="0"/>
              <a:pPr/>
              <a:t>10/8/12</a:t>
            </a:fld>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E4C0EB4-3FC9-CB46-A9DF-0BC99C233849}"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pPr fontAlgn="auto">
              <a:spcAft>
                <a:spcPts val="0"/>
              </a:spcAft>
              <a:buFont typeface="Wingdings 2"/>
              <a:buNone/>
              <a:defRPr/>
            </a:pPr>
            <a:r>
              <a:rPr lang="es-MX" sz="3200" dirty="0" smtClean="0">
                <a:ea typeface="+mn-ea"/>
              </a:rPr>
              <a:t>Prof</a:t>
            </a:r>
            <a:r>
              <a:rPr lang="es-MX" sz="3200" dirty="0" smtClean="0">
                <a:ea typeface="+mn-ea"/>
              </a:rPr>
              <a:t>. </a:t>
            </a:r>
            <a:r>
              <a:rPr lang="es-MX" sz="3200" dirty="0" smtClean="0">
                <a:ea typeface="+mn-ea"/>
              </a:rPr>
              <a:t>Rvdo. </a:t>
            </a:r>
            <a:r>
              <a:rPr lang="es-MX" sz="3200" dirty="0" err="1" smtClean="0">
                <a:ea typeface="+mn-ea"/>
              </a:rPr>
              <a:t>Benjamin</a:t>
            </a:r>
            <a:r>
              <a:rPr lang="es-MX" sz="3200" dirty="0" smtClean="0">
                <a:ea typeface="+mn-ea"/>
              </a:rPr>
              <a:t> Meyer</a:t>
            </a:r>
          </a:p>
          <a:p>
            <a:pPr fontAlgn="auto">
              <a:spcAft>
                <a:spcPts val="0"/>
              </a:spcAft>
              <a:buFont typeface="Wingdings 2"/>
              <a:buNone/>
              <a:defRPr/>
            </a:pPr>
            <a:r>
              <a:rPr lang="es-MX" sz="3200" dirty="0" smtClean="0">
                <a:ea typeface="+mn-ea"/>
              </a:rPr>
              <a:t>1 de mayo de 2010</a:t>
            </a:r>
            <a:endParaRPr lang="es-MX" sz="3200" dirty="0">
              <a:ea typeface="+mn-ea"/>
            </a:endParaRPr>
          </a:p>
        </p:txBody>
      </p:sp>
      <p:sp>
        <p:nvSpPr>
          <p:cNvPr id="4" name="Title 3"/>
          <p:cNvSpPr>
            <a:spLocks noGrp="1"/>
          </p:cNvSpPr>
          <p:nvPr>
            <p:ph type="ctrTitle"/>
          </p:nvPr>
        </p:nvSpPr>
        <p:spPr>
          <a:xfrm>
            <a:off x="457200" y="1143000"/>
            <a:ext cx="8305800" cy="1981200"/>
          </a:xfrm>
        </p:spPr>
        <p:txBody>
          <a:bodyPr/>
          <a:lstStyle/>
          <a:p>
            <a:pPr fontAlgn="auto">
              <a:spcAft>
                <a:spcPts val="0"/>
              </a:spcAft>
              <a:defRPr/>
            </a:pPr>
            <a:r>
              <a:rPr lang="es-MX" sz="5000" dirty="0" smtClean="0">
                <a:latin typeface="AveriaSerif-Bold"/>
                <a:ea typeface="+mj-ea"/>
                <a:cs typeface="AveriaSerif-Bold"/>
              </a:rPr>
              <a:t>Colosenses y Filemón</a:t>
            </a:r>
            <a:endParaRPr lang="es-MX" sz="5000" dirty="0">
              <a:latin typeface="AveriaSerif-Bold"/>
              <a:ea typeface="+mj-ea"/>
              <a:cs typeface="AveriaSerif-Bold"/>
            </a:endParaRPr>
          </a:p>
        </p:txBody>
      </p:sp>
      <p:pic>
        <p:nvPicPr>
          <p:cNvPr id="6" name="Imagen 5"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620688"/>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2286000"/>
            <a:ext cx="8229600" cy="3810000"/>
          </a:xfrm>
        </p:spPr>
        <p:txBody>
          <a:bodyPr>
            <a:noAutofit/>
          </a:bodyPr>
          <a:lstStyle/>
          <a:p>
            <a:endParaRPr lang="en-US">
              <a:latin typeface="Arial" charset="0"/>
            </a:endParaRPr>
          </a:p>
          <a:p>
            <a:pPr lvl="1"/>
            <a:r>
              <a:rPr lang="es-MX">
                <a:latin typeface="Arial" charset="0"/>
              </a:rPr>
              <a:t>Un ascetismo equivocado.   “No tomes en tus manos, no pruebes, no toques.”  (2:20-23).</a:t>
            </a:r>
            <a:endParaRPr lang="en-US" sz="2000">
              <a:latin typeface="Arial" charset="0"/>
            </a:endParaRPr>
          </a:p>
          <a:p>
            <a:pPr lvl="1"/>
            <a:r>
              <a:rPr lang="es-MX">
                <a:latin typeface="Arial" charset="0"/>
              </a:rPr>
              <a:t>La adoración de ángeles (2:18, ver también 1:16, 2:15)</a:t>
            </a:r>
            <a:endParaRPr lang="en-US" sz="2000">
              <a:latin typeface="Arial" charset="0"/>
            </a:endParaRPr>
          </a:p>
          <a:p>
            <a:pPr lvl="1"/>
            <a:r>
              <a:rPr lang="es-MX">
                <a:latin typeface="Arial" charset="0"/>
              </a:rPr>
              <a:t>Una devaluación o un desprecio de Cristo.  Es algo implicado por el énfasis de Pablo en la supremacía de Cristo, o una alta Cristología (1:13-20; 2:2-3; 2:9-10; 2:17; 3:1).</a:t>
            </a:r>
            <a:endParaRPr lang="en-US" sz="2000">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838200"/>
            <a:ext cx="8229600" cy="1219200"/>
          </a:xfrm>
        </p:spPr>
        <p:txBody>
          <a:bodyPr>
            <a:normAutofit fontScale="90000"/>
          </a:bodyPr>
          <a:lstStyle/>
          <a:p>
            <a:pPr fontAlgn="auto">
              <a:spcAft>
                <a:spcPts val="0"/>
              </a:spcAft>
              <a:defRPr/>
            </a:pPr>
            <a:r>
              <a:rPr lang="es-MX" smtClean="0">
                <a:ea typeface="+mj-ea"/>
              </a:rPr>
              <a:t>La herejía colosense (NVI Biblia de Estudio, </a:t>
            </a:r>
            <a:r>
              <a:rPr lang="es-MX" err="1" smtClean="0">
                <a:ea typeface="+mj-ea"/>
              </a:rPr>
              <a:t>Gifford</a:t>
            </a:r>
            <a:r>
              <a:rPr lang="es-MX" smtClean="0">
                <a:ea typeface="+mj-ea"/>
              </a:rPr>
              <a:t>, </a:t>
            </a:r>
            <a:r>
              <a:rPr lang="es-MX" err="1" smtClean="0">
                <a:ea typeface="+mj-ea"/>
              </a:rPr>
              <a:t>Hendriksen</a:t>
            </a:r>
            <a:r>
              <a:rPr lang="es-MX" smtClean="0">
                <a:ea typeface="+mj-ea"/>
              </a:rPr>
              <a:t>, Carson </a:t>
            </a:r>
            <a:r>
              <a:rPr lang="es-MX" err="1" smtClean="0">
                <a:ea typeface="+mj-ea"/>
              </a:rPr>
              <a:t>Moo</a:t>
            </a:r>
            <a:r>
              <a:rPr lang="es-MX" smtClean="0">
                <a:ea typeface="+mj-ea"/>
              </a:rPr>
              <a:t> y Morris)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2362200"/>
            <a:ext cx="8229600" cy="3733800"/>
          </a:xfrm>
        </p:spPr>
        <p:txBody>
          <a:bodyPr>
            <a:noAutofit/>
          </a:bodyPr>
          <a:lstStyle/>
          <a:p>
            <a:endParaRPr lang="en-US">
              <a:latin typeface="Arial" charset="0"/>
            </a:endParaRPr>
          </a:p>
          <a:p>
            <a:pPr lvl="1"/>
            <a:r>
              <a:rPr lang="es-MX">
                <a:latin typeface="Arial" charset="0"/>
              </a:rPr>
              <a:t>Conocimiento secreto.  Fue una jactancia de los gnósticos (ver 2:18 y 2:2-3).</a:t>
            </a:r>
            <a:endParaRPr lang="en-US" sz="2000">
              <a:latin typeface="Arial" charset="0"/>
            </a:endParaRPr>
          </a:p>
          <a:p>
            <a:pPr lvl="1"/>
            <a:r>
              <a:rPr lang="es-MX">
                <a:latin typeface="Arial" charset="0"/>
              </a:rPr>
              <a:t>Confianza en la sabiduría humana y la tradición (1:9-10; 2:2-4; 2:8; 2:18; 2:23).</a:t>
            </a:r>
            <a:endParaRPr lang="en-US" sz="2000">
              <a:latin typeface="Arial" charset="0"/>
            </a:endParaRPr>
          </a:p>
          <a:p>
            <a:r>
              <a:rPr lang="es-MX" sz="2800">
                <a:latin typeface="Arial" charset="0"/>
              </a:rPr>
              <a:t>Estos elementos son de dos categorías: judaísmo y gnosticismo.  Entonces la herejía era una mezcla de un judaísmo extremo y el gnosticismo temprano.</a:t>
            </a:r>
            <a:endParaRPr lang="en-US" sz="2400">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838200"/>
            <a:ext cx="8229600" cy="1219200"/>
          </a:xfrm>
        </p:spPr>
        <p:txBody>
          <a:bodyPr>
            <a:normAutofit fontScale="90000"/>
          </a:bodyPr>
          <a:lstStyle/>
          <a:p>
            <a:pPr fontAlgn="auto">
              <a:spcAft>
                <a:spcPts val="0"/>
              </a:spcAft>
              <a:defRPr/>
            </a:pPr>
            <a:r>
              <a:rPr lang="es-MX" smtClean="0">
                <a:ea typeface="+mj-ea"/>
              </a:rPr>
              <a:t>La herejía colosense (NVI Biblia de Estudio, </a:t>
            </a:r>
            <a:r>
              <a:rPr lang="es-MX" err="1" smtClean="0">
                <a:ea typeface="+mj-ea"/>
              </a:rPr>
              <a:t>Gifford</a:t>
            </a:r>
            <a:r>
              <a:rPr lang="es-MX" smtClean="0">
                <a:ea typeface="+mj-ea"/>
              </a:rPr>
              <a:t>, </a:t>
            </a:r>
            <a:r>
              <a:rPr lang="es-MX" err="1" smtClean="0">
                <a:ea typeface="+mj-ea"/>
              </a:rPr>
              <a:t>Hendriksen</a:t>
            </a:r>
            <a:r>
              <a:rPr lang="es-MX" smtClean="0">
                <a:ea typeface="+mj-ea"/>
              </a:rPr>
              <a:t>, Carson </a:t>
            </a:r>
            <a:r>
              <a:rPr lang="es-MX" err="1" smtClean="0">
                <a:ea typeface="+mj-ea"/>
              </a:rPr>
              <a:t>Moo</a:t>
            </a:r>
            <a:r>
              <a:rPr lang="es-MX" smtClean="0">
                <a:ea typeface="+mj-ea"/>
              </a:rPr>
              <a:t> y Morris)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4"/>
          <p:cNvSpPr>
            <a:spLocks noGrp="1"/>
          </p:cNvSpPr>
          <p:nvPr>
            <p:ph idx="1"/>
          </p:nvPr>
        </p:nvSpPr>
        <p:spPr>
          <a:xfrm>
            <a:off x="457200" y="1752600"/>
            <a:ext cx="8229600" cy="4343400"/>
          </a:xfrm>
        </p:spPr>
        <p:txBody>
          <a:bodyPr/>
          <a:lstStyle/>
          <a:p>
            <a:pPr marL="514350" indent="-514350">
              <a:buClr>
                <a:schemeClr val="tx1"/>
              </a:buClr>
              <a:buFont typeface="Arial" charset="0"/>
              <a:buAutoNum type="arabicPeriod"/>
            </a:pPr>
            <a:r>
              <a:rPr lang="es-MX">
                <a:latin typeface="Arial" charset="0"/>
              </a:rPr>
              <a:t>Refutar la herejía colosense.  Para hacer esto, Pablo exalta a Cristo.  Colosenses tiene una Cristología muy elevada. Lo que sigue es una lista de afirmaciones cristológicas en Colosenses. Empezamos con los dos textos más Cristológicos, 1.15-22 y 2.9-10.</a:t>
            </a:r>
            <a:endParaRPr lang="en-US">
              <a:latin typeface="Arial" charset="0"/>
            </a:endParaRPr>
          </a:p>
          <a:p>
            <a:pPr marL="514350" indent="-514350">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Propósito y temas</a:t>
            </a:r>
            <a:br>
              <a:rPr lang="es-MX" smtClean="0">
                <a:ea typeface="+mj-ea"/>
              </a:rPr>
            </a:br>
            <a:r>
              <a:rPr lang="es-MX" smtClean="0">
                <a:ea typeface="+mj-ea"/>
              </a:rPr>
              <a:t>(Biblia NVI de Estudio,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4"/>
          <p:cNvSpPr>
            <a:spLocks noGrp="1"/>
          </p:cNvSpPr>
          <p:nvPr>
            <p:ph idx="1"/>
          </p:nvPr>
        </p:nvSpPr>
        <p:spPr>
          <a:xfrm>
            <a:off x="457200" y="1752600"/>
            <a:ext cx="8229600" cy="4343400"/>
          </a:xfrm>
        </p:spPr>
        <p:txBody>
          <a:bodyPr/>
          <a:lstStyle/>
          <a:p>
            <a:pPr lvl="2"/>
            <a:r>
              <a:rPr lang="es-MX" sz="2400">
                <a:latin typeface="Arial" charset="0"/>
              </a:rPr>
              <a:t>Cristo es la imagen del Dios invisible</a:t>
            </a:r>
            <a:endParaRPr lang="en-US" sz="2000">
              <a:latin typeface="Arial" charset="0"/>
            </a:endParaRPr>
          </a:p>
          <a:p>
            <a:pPr lvl="2"/>
            <a:r>
              <a:rPr lang="es-MX" sz="2400">
                <a:latin typeface="Arial" charset="0"/>
              </a:rPr>
              <a:t>Es el primogénito sobre toda la creación</a:t>
            </a:r>
            <a:endParaRPr lang="en-US" sz="2000">
              <a:latin typeface="Arial" charset="0"/>
            </a:endParaRPr>
          </a:p>
          <a:p>
            <a:pPr lvl="2"/>
            <a:r>
              <a:rPr lang="es-MX" sz="2400">
                <a:latin typeface="Arial" charset="0"/>
              </a:rPr>
              <a:t>Todas las cosas fueron creadas por él y para él</a:t>
            </a:r>
            <a:endParaRPr lang="en-US" sz="2000">
              <a:latin typeface="Arial" charset="0"/>
            </a:endParaRPr>
          </a:p>
          <a:p>
            <a:pPr lvl="2"/>
            <a:r>
              <a:rPr lang="es-MX" sz="2400">
                <a:latin typeface="Arial" charset="0"/>
              </a:rPr>
              <a:t>Existió antes de todas las cosas</a:t>
            </a:r>
            <a:endParaRPr lang="en-US" sz="2000">
              <a:latin typeface="Arial" charset="0"/>
            </a:endParaRPr>
          </a:p>
          <a:p>
            <a:pPr lvl="2"/>
            <a:r>
              <a:rPr lang="es-MX" sz="2400">
                <a:latin typeface="Arial" charset="0"/>
              </a:rPr>
              <a:t>En él todas las cosas se sostienen</a:t>
            </a:r>
            <a:endParaRPr lang="en-US" sz="2000">
              <a:latin typeface="Arial" charset="0"/>
            </a:endParaRPr>
          </a:p>
          <a:p>
            <a:pPr lvl="2"/>
            <a:r>
              <a:rPr lang="es-MX" sz="2400">
                <a:latin typeface="Arial" charset="0"/>
              </a:rPr>
              <a:t>Es la cabeza de la iglesia, que es su cuerpo (v. t. 1.24, 2.19)</a:t>
            </a:r>
            <a:endParaRPr lang="en-US" sz="2000">
              <a:latin typeface="Arial" charset="0"/>
            </a:endParaRPr>
          </a:p>
          <a:p>
            <a:pPr marL="514350" indent="-514350">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914400"/>
          </a:xfrm>
        </p:spPr>
        <p:txBody>
          <a:bodyPr/>
          <a:lstStyle/>
          <a:p>
            <a:pPr fontAlgn="auto">
              <a:spcAft>
                <a:spcPts val="0"/>
              </a:spcAft>
              <a:defRPr/>
            </a:pPr>
            <a:r>
              <a:rPr lang="es-MX" smtClean="0">
                <a:ea typeface="+mj-ea"/>
              </a:rPr>
              <a:t>Colosenses 1:15-22</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4"/>
          <p:cNvSpPr>
            <a:spLocks noGrp="1"/>
          </p:cNvSpPr>
          <p:nvPr>
            <p:ph idx="1"/>
          </p:nvPr>
        </p:nvSpPr>
        <p:spPr>
          <a:xfrm>
            <a:off x="457200" y="1752600"/>
            <a:ext cx="8229600" cy="4343400"/>
          </a:xfrm>
        </p:spPr>
        <p:txBody>
          <a:bodyPr/>
          <a:lstStyle/>
          <a:p>
            <a:pPr lvl="2"/>
            <a:r>
              <a:rPr lang="es-MX" sz="2400">
                <a:latin typeface="Arial" charset="0"/>
              </a:rPr>
              <a:t>Es el principio y primogénito de entre los muertes</a:t>
            </a:r>
            <a:endParaRPr lang="en-US" sz="2000">
              <a:latin typeface="Arial" charset="0"/>
            </a:endParaRPr>
          </a:p>
          <a:p>
            <a:pPr lvl="2"/>
            <a:r>
              <a:rPr lang="en-US" sz="2400">
                <a:latin typeface="Arial" charset="0"/>
              </a:rPr>
              <a:t>Es supremo</a:t>
            </a:r>
            <a:endParaRPr lang="en-US" sz="2000">
              <a:latin typeface="Arial" charset="0"/>
            </a:endParaRPr>
          </a:p>
          <a:p>
            <a:pPr lvl="2"/>
            <a:r>
              <a:rPr lang="es-MX" sz="2400">
                <a:latin typeface="Arial" charset="0"/>
              </a:rPr>
              <a:t>Toda la plenitud de Dios mora en él</a:t>
            </a:r>
            <a:endParaRPr lang="en-US" sz="2000">
              <a:latin typeface="Arial" charset="0"/>
            </a:endParaRPr>
          </a:p>
          <a:p>
            <a:pPr lvl="2"/>
            <a:r>
              <a:rPr lang="es-MX" sz="2400">
                <a:latin typeface="Arial" charset="0"/>
              </a:rPr>
              <a:t>En él Dios está reconciliando todas las cosas consigo mismo</a:t>
            </a:r>
            <a:endParaRPr lang="en-US" sz="2000">
              <a:latin typeface="Arial" charset="0"/>
            </a:endParaRPr>
          </a:p>
          <a:p>
            <a:pPr lvl="2"/>
            <a:r>
              <a:rPr lang="es-MX" sz="2400">
                <a:latin typeface="Arial" charset="0"/>
              </a:rPr>
              <a:t>Su sangre, su cruz efectúan la paz</a:t>
            </a:r>
            <a:endParaRPr lang="en-US" sz="2000">
              <a:latin typeface="Arial" charset="0"/>
            </a:endParaRPr>
          </a:p>
          <a:p>
            <a:pPr lvl="2"/>
            <a:r>
              <a:rPr lang="es-MX" sz="2400">
                <a:latin typeface="Arial" charset="0"/>
              </a:rPr>
              <a:t>Los destinatarios son reconciliados por medio de la muerte del cuerpo de Cristo</a:t>
            </a:r>
            <a:endParaRPr lang="en-US" sz="2000">
              <a:latin typeface="Arial" charset="0"/>
            </a:endParaRPr>
          </a:p>
          <a:p>
            <a:pPr marL="514350" indent="-514350">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914400"/>
          </a:xfrm>
        </p:spPr>
        <p:txBody>
          <a:bodyPr/>
          <a:lstStyle/>
          <a:p>
            <a:pPr fontAlgn="auto">
              <a:spcAft>
                <a:spcPts val="0"/>
              </a:spcAft>
              <a:defRPr/>
            </a:pPr>
            <a:r>
              <a:rPr lang="es-MX" smtClean="0">
                <a:ea typeface="+mj-ea"/>
              </a:rPr>
              <a:t>Colosenses 1:15-22</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4"/>
          <p:cNvSpPr>
            <a:spLocks noGrp="1"/>
          </p:cNvSpPr>
          <p:nvPr>
            <p:ph idx="1"/>
          </p:nvPr>
        </p:nvSpPr>
        <p:spPr>
          <a:xfrm>
            <a:off x="457200" y="1752600"/>
            <a:ext cx="8229600" cy="4343400"/>
          </a:xfrm>
        </p:spPr>
        <p:txBody>
          <a:bodyPr/>
          <a:lstStyle/>
          <a:p>
            <a:pPr lvl="2"/>
            <a:r>
              <a:rPr lang="es-MX" sz="2400">
                <a:latin typeface="Arial" charset="0"/>
              </a:rPr>
              <a:t>En él vive toda la plenitud de Dios en forma corporal</a:t>
            </a:r>
            <a:endParaRPr lang="en-US" sz="2000">
              <a:latin typeface="Arial" charset="0"/>
            </a:endParaRPr>
          </a:p>
          <a:p>
            <a:pPr lvl="2"/>
            <a:r>
              <a:rPr lang="es-MX" sz="2400">
                <a:latin typeface="Arial" charset="0"/>
              </a:rPr>
              <a:t>Es cabeza sobre todo principado y autoridad</a:t>
            </a:r>
            <a:endParaRPr lang="en-US" sz="2000">
              <a:latin typeface="Arial" charset="0"/>
            </a:endParaRPr>
          </a:p>
          <a:p>
            <a:pPr marL="514350" indent="-514350">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914400"/>
          </a:xfrm>
        </p:spPr>
        <p:txBody>
          <a:bodyPr/>
          <a:lstStyle/>
          <a:p>
            <a:pPr fontAlgn="auto">
              <a:spcAft>
                <a:spcPts val="0"/>
              </a:spcAft>
              <a:defRPr/>
            </a:pPr>
            <a:r>
              <a:rPr lang="es-MX" smtClean="0">
                <a:ea typeface="+mj-ea"/>
              </a:rPr>
              <a:t>Colosenses 2:9-10</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4"/>
          <p:cNvSpPr>
            <a:spLocks noGrp="1"/>
          </p:cNvSpPr>
          <p:nvPr>
            <p:ph idx="1"/>
          </p:nvPr>
        </p:nvSpPr>
        <p:spPr>
          <a:xfrm>
            <a:off x="457200" y="1752600"/>
            <a:ext cx="8229600" cy="4343400"/>
          </a:xfrm>
        </p:spPr>
        <p:txBody>
          <a:bodyPr/>
          <a:lstStyle/>
          <a:p>
            <a:pPr lvl="2"/>
            <a:r>
              <a:rPr lang="es-MX" sz="2400">
                <a:latin typeface="Arial" charset="0"/>
              </a:rPr>
              <a:t>Es el Hijo de Dios, Dios lo ama (1.13-14)</a:t>
            </a:r>
            <a:endParaRPr lang="en-US" sz="2000">
              <a:latin typeface="Arial" charset="0"/>
            </a:endParaRPr>
          </a:p>
          <a:p>
            <a:pPr lvl="2"/>
            <a:r>
              <a:rPr lang="es-MX" sz="2400">
                <a:latin typeface="Arial" charset="0"/>
              </a:rPr>
              <a:t>En él tenemos redención y perdón (1.13-14, cf. 3.13)</a:t>
            </a:r>
            <a:endParaRPr lang="en-US" sz="2000">
              <a:latin typeface="Arial" charset="0"/>
            </a:endParaRPr>
          </a:p>
          <a:p>
            <a:pPr lvl="2"/>
            <a:r>
              <a:rPr lang="es-MX" sz="2400">
                <a:latin typeface="Arial" charset="0"/>
              </a:rPr>
              <a:t>Cristo es la esperanza, gloria y vida de los destinatarios (1.27, 3.4)</a:t>
            </a:r>
            <a:endParaRPr lang="en-US" sz="2000">
              <a:latin typeface="Arial" charset="0"/>
            </a:endParaRPr>
          </a:p>
          <a:p>
            <a:pPr lvl="2"/>
            <a:r>
              <a:rPr lang="es-MX" sz="2400">
                <a:latin typeface="Arial" charset="0"/>
              </a:rPr>
              <a:t>En Cristo están escondidas todas las riquezas de sabiduría y conocimiento (2.2-3)</a:t>
            </a:r>
            <a:endParaRPr lang="en-US" sz="2000">
              <a:latin typeface="Arial" charset="0"/>
            </a:endParaRPr>
          </a:p>
          <a:p>
            <a:pPr lvl="2"/>
            <a:r>
              <a:rPr lang="es-MX" sz="2400">
                <a:latin typeface="Arial" charset="0"/>
              </a:rPr>
              <a:t>Los destinatarios fueron circuncidados espiritualmente por Cristo (2.11-12)</a:t>
            </a:r>
            <a:endParaRPr lang="en-US" sz="2000">
              <a:latin typeface="Arial" charset="0"/>
            </a:endParaRPr>
          </a:p>
          <a:p>
            <a:pPr lvl="2"/>
            <a:r>
              <a:rPr lang="es-MX" sz="2400">
                <a:latin typeface="Arial" charset="0"/>
              </a:rPr>
              <a:t>Dios lo levantó de los muertos (2.11-12)</a:t>
            </a:r>
            <a:endParaRPr lang="en-US" sz="2000">
              <a:latin typeface="Arial" charset="0"/>
            </a:endParaRPr>
          </a:p>
          <a:p>
            <a:pPr marL="514350" indent="-514350">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914400"/>
          </a:xfrm>
        </p:spPr>
        <p:txBody>
          <a:bodyPr/>
          <a:lstStyle/>
          <a:p>
            <a:pPr fontAlgn="auto">
              <a:spcAft>
                <a:spcPts val="0"/>
              </a:spcAft>
              <a:defRPr/>
            </a:pPr>
            <a:r>
              <a:rPr lang="es-MX" smtClean="0">
                <a:ea typeface="+mj-ea"/>
              </a:rPr>
              <a:t>Otras afirmaciones cristológicas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4"/>
          <p:cNvSpPr>
            <a:spLocks noGrp="1"/>
          </p:cNvSpPr>
          <p:nvPr>
            <p:ph idx="1"/>
          </p:nvPr>
        </p:nvSpPr>
        <p:spPr>
          <a:xfrm>
            <a:off x="457200" y="1752600"/>
            <a:ext cx="8229600" cy="4343400"/>
          </a:xfrm>
        </p:spPr>
        <p:txBody>
          <a:bodyPr/>
          <a:lstStyle/>
          <a:p>
            <a:pPr lvl="2"/>
            <a:r>
              <a:rPr lang="es-MX" sz="2400">
                <a:latin typeface="Arial" charset="0"/>
              </a:rPr>
              <a:t>Cristo es la realidad al cual las sombras del AT indicaban (2.17)</a:t>
            </a:r>
            <a:endParaRPr lang="en-US" sz="2000">
              <a:latin typeface="Arial" charset="0"/>
            </a:endParaRPr>
          </a:p>
          <a:p>
            <a:pPr lvl="2"/>
            <a:r>
              <a:rPr lang="es-MX" sz="2400">
                <a:latin typeface="Arial" charset="0"/>
              </a:rPr>
              <a:t>Los destinatarios murieron con Cristo (2.20), fueron vivificados con Cristo (2.13), fueron resucitados con Cristo y sentados con Cristo a la diestra de Dios (3.1, 3)</a:t>
            </a:r>
            <a:endParaRPr lang="en-US" sz="2000">
              <a:latin typeface="Arial" charset="0"/>
            </a:endParaRPr>
          </a:p>
          <a:p>
            <a:pPr lvl="2"/>
            <a:r>
              <a:rPr lang="es-MX" sz="2400">
                <a:latin typeface="Arial" charset="0"/>
              </a:rPr>
              <a:t>Cristo aparecerá rodeado por gloria (3.4)</a:t>
            </a:r>
            <a:endParaRPr lang="en-US" sz="2000">
              <a:latin typeface="Arial" charset="0"/>
            </a:endParaRPr>
          </a:p>
          <a:p>
            <a:pPr lvl="2"/>
            <a:r>
              <a:rPr lang="es-MX" sz="2400">
                <a:latin typeface="Arial" charset="0"/>
              </a:rPr>
              <a:t>Cristo es todo y está en todo (3.11)</a:t>
            </a:r>
            <a:endParaRPr lang="en-US" sz="2000">
              <a:latin typeface="Arial" charset="0"/>
            </a:endParaRPr>
          </a:p>
          <a:p>
            <a:pPr lvl="2"/>
            <a:r>
              <a:rPr lang="en-US" sz="2400">
                <a:latin typeface="Arial" charset="0"/>
              </a:rPr>
              <a:t>La paz de Cristo (3.15)</a:t>
            </a:r>
            <a:endParaRPr lang="en-US" sz="2000">
              <a:latin typeface="Arial" charset="0"/>
            </a:endParaRPr>
          </a:p>
          <a:p>
            <a:pPr lvl="2"/>
            <a:r>
              <a:rPr lang="en-US" sz="2400">
                <a:latin typeface="Arial" charset="0"/>
              </a:rPr>
              <a:t>La palabra de Cristo (3.16)</a:t>
            </a:r>
            <a:endParaRPr lang="en-US" sz="2000">
              <a:latin typeface="Arial" charset="0"/>
            </a:endParaRPr>
          </a:p>
          <a:p>
            <a:pPr marL="514350" indent="-514350">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914400"/>
          </a:xfrm>
        </p:spPr>
        <p:txBody>
          <a:bodyPr/>
          <a:lstStyle/>
          <a:p>
            <a:pPr fontAlgn="auto">
              <a:spcAft>
                <a:spcPts val="0"/>
              </a:spcAft>
              <a:defRPr/>
            </a:pPr>
            <a:r>
              <a:rPr lang="es-MX" smtClean="0">
                <a:ea typeface="+mj-ea"/>
              </a:rPr>
              <a:t>Otras afirmaciones cristológicas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4"/>
          <p:cNvSpPr>
            <a:spLocks noGrp="1"/>
          </p:cNvSpPr>
          <p:nvPr>
            <p:ph idx="1"/>
          </p:nvPr>
        </p:nvSpPr>
        <p:spPr>
          <a:xfrm>
            <a:off x="457200" y="1752600"/>
            <a:ext cx="8229600" cy="4343400"/>
          </a:xfrm>
        </p:spPr>
        <p:txBody>
          <a:bodyPr/>
          <a:lstStyle/>
          <a:p>
            <a:pPr lvl="2"/>
            <a:r>
              <a:rPr lang="en-US" sz="2400">
                <a:latin typeface="Arial" charset="0"/>
              </a:rPr>
              <a:t>Cristo da una herencia (3.24)</a:t>
            </a:r>
            <a:endParaRPr lang="en-US" sz="2000">
              <a:latin typeface="Arial" charset="0"/>
            </a:endParaRPr>
          </a:p>
          <a:p>
            <a:pPr lvl="2"/>
            <a:r>
              <a:rPr lang="es-MX" sz="2400">
                <a:latin typeface="Arial" charset="0"/>
              </a:rPr>
              <a:t>Cristo es nuestro Amo celestial (4.1)</a:t>
            </a:r>
            <a:endParaRPr lang="en-US" sz="2000">
              <a:latin typeface="Arial" charset="0"/>
            </a:endParaRPr>
          </a:p>
          <a:p>
            <a:pPr lvl="2"/>
            <a:r>
              <a:rPr lang="en-US" sz="2400">
                <a:latin typeface="Arial" charset="0"/>
              </a:rPr>
              <a:t>El misterio de Cristo (4.3)</a:t>
            </a:r>
            <a:endParaRPr lang="en-US" sz="2000">
              <a:latin typeface="Arial" charset="0"/>
            </a:endParaRPr>
          </a:p>
          <a:p>
            <a:pPr lvl="2"/>
            <a:r>
              <a:rPr lang="es-MX" sz="2400">
                <a:latin typeface="Arial" charset="0"/>
              </a:rPr>
              <a:t>Misceláneas actividades que se realizan para agradar a Cristo (3.17, 3.20, 3.22)</a:t>
            </a:r>
            <a:endParaRPr lang="en-US" sz="2000">
              <a:latin typeface="Arial" charset="0"/>
            </a:endParaRPr>
          </a:p>
          <a:p>
            <a:pPr lvl="2"/>
            <a:r>
              <a:rPr lang="es-MX" sz="2400">
                <a:latin typeface="Arial" charset="0"/>
              </a:rPr>
              <a:t>Misceláneas actividades y títulos "en el Señor": 1.2, 3.18, 4.7, 4.17</a:t>
            </a:r>
            <a:endParaRPr lang="en-US" sz="2000">
              <a:latin typeface="Arial" charset="0"/>
            </a:endParaRPr>
          </a:p>
          <a:p>
            <a:pPr lvl="2"/>
            <a:r>
              <a:rPr lang="es-MX" sz="2400">
                <a:latin typeface="Arial" charset="0"/>
              </a:rPr>
              <a:t>Misceláneos títulos "de Cristo Jesús" (1.1, 4.12)</a:t>
            </a:r>
            <a:endParaRPr lang="en-US" sz="2000">
              <a:latin typeface="Arial" charset="0"/>
            </a:endParaRPr>
          </a:p>
          <a:p>
            <a:pPr marL="514350" indent="-514350">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914400"/>
          </a:xfrm>
        </p:spPr>
        <p:txBody>
          <a:bodyPr/>
          <a:lstStyle/>
          <a:p>
            <a:pPr fontAlgn="auto">
              <a:spcAft>
                <a:spcPts val="0"/>
              </a:spcAft>
              <a:defRPr/>
            </a:pPr>
            <a:r>
              <a:rPr lang="es-MX" smtClean="0">
                <a:ea typeface="+mj-ea"/>
              </a:rPr>
              <a:t>Otras afirmaciones cristológicas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Autofit/>
          </a:bodyPr>
          <a:lstStyle/>
          <a:p>
            <a:r>
              <a:rPr lang="es-MX">
                <a:latin typeface="Arial" charset="0"/>
              </a:rPr>
              <a:t>Resumen: Cristo es completamente adecuado.  En él hemos recibido esa plenitud (2:10).</a:t>
            </a:r>
            <a:endParaRPr lang="en-US">
              <a:latin typeface="Arial" charset="0"/>
            </a:endParaRPr>
          </a:p>
          <a:p>
            <a:r>
              <a:rPr lang="es-MX">
                <a:latin typeface="Arial" charset="0"/>
              </a:rPr>
              <a:t>Por otro lado, la herejía colosense es completamente inadecuada.  Es una “vana y engañosa filosofía” (2:8) pero “de nada sirve frente a los apetitos de la naturaleza pecaminosa” (2:23).</a:t>
            </a:r>
            <a:endParaRPr lang="en-US">
              <a:latin typeface="Arial" charset="0"/>
            </a:endParaRPr>
          </a:p>
          <a:p>
            <a:r>
              <a:rPr lang="es-MX">
                <a:latin typeface="Arial" charset="0"/>
              </a:rPr>
              <a:t>El tema de Colosenses es la competencia completa de Cristo contrastada con el vacío de la filosofía meramente humana.</a:t>
            </a:r>
            <a:endParaRPr lang="en-US">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Propósito y temas</a:t>
            </a:r>
            <a:br>
              <a:rPr lang="es-MX" smtClean="0">
                <a:ea typeface="+mj-ea"/>
              </a:rPr>
            </a:br>
            <a:r>
              <a:rPr lang="es-MX" smtClean="0">
                <a:ea typeface="+mj-ea"/>
              </a:rPr>
              <a:t>(Biblia NVI de Estudio,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es-MX">
                <a:latin typeface="Arial" charset="0"/>
              </a:rPr>
              <a:t>Siglos antes de Pablo Colosas era una ciudad importante en Asia Menor (hoy Turquía).</a:t>
            </a:r>
            <a:endParaRPr lang="en-US">
              <a:latin typeface="Arial" charset="0"/>
            </a:endParaRPr>
          </a:p>
          <a:p>
            <a:pPr>
              <a:lnSpc>
                <a:spcPct val="90000"/>
              </a:lnSpc>
            </a:pPr>
            <a:r>
              <a:rPr lang="es-MX">
                <a:latin typeface="Arial" charset="0"/>
              </a:rPr>
              <a:t>Ubicada sobre una ruta de comercio entre Efesios y el Mar Ageo en el oeste y el río Éufrates en el este, en el primer siglo d.C. ya no tenía mucha importancia.  Eran más importantes las ciudades de Laodicea y Hierapolis (ver 4:13).</a:t>
            </a:r>
            <a:endParaRPr lang="en-US">
              <a:latin typeface="Arial" charset="0"/>
            </a:endParaRPr>
          </a:p>
          <a:p>
            <a:pPr>
              <a:lnSpc>
                <a:spcPct val="90000"/>
              </a:lnSpc>
            </a:pPr>
            <a:r>
              <a:rPr lang="es-MX">
                <a:latin typeface="Arial" charset="0"/>
              </a:rPr>
              <a:t>Durante el ministerio de Pablo de tres años en Efesios (aprox. 52-57 d.C.), se convirtió Epafras.  Epafras luego llevó el evangelio a Colosas (1:7-8 y Hechos 19:10).  </a:t>
            </a:r>
            <a:endParaRPr lang="en-US">
              <a:latin typeface="Arial" charset="0"/>
            </a:endParaRPr>
          </a:p>
          <a:p>
            <a:pPr>
              <a:lnSpc>
                <a:spcPct val="90000"/>
              </a:lnSpc>
            </a:pPr>
            <a:endParaRPr lang="es-MX">
              <a:latin typeface="Arial" charset="0"/>
            </a:endParaRPr>
          </a:p>
        </p:txBody>
      </p:sp>
      <p:sp>
        <p:nvSpPr>
          <p:cNvPr id="3" name="Title 2"/>
          <p:cNvSpPr>
            <a:spLocks noGrp="1"/>
          </p:cNvSpPr>
          <p:nvPr>
            <p:ph type="title"/>
          </p:nvPr>
        </p:nvSpPr>
        <p:spPr/>
        <p:txBody>
          <a:bodyPr>
            <a:normAutofit fontScale="90000"/>
          </a:bodyPr>
          <a:lstStyle/>
          <a:p>
            <a:pPr fontAlgn="auto">
              <a:spcAft>
                <a:spcPts val="0"/>
              </a:spcAft>
              <a:defRPr/>
            </a:pPr>
            <a:r>
              <a:rPr lang="es-MX" err="1" smtClean="0">
                <a:ea typeface="+mj-ea"/>
              </a:rPr>
              <a:t>Colosas</a:t>
            </a:r>
            <a:r>
              <a:rPr lang="es-MX" smtClean="0">
                <a:ea typeface="+mj-ea"/>
              </a:rPr>
              <a:t>: la ciudad y la iglesia</a:t>
            </a:r>
            <a:br>
              <a:rPr lang="es-MX" smtClean="0">
                <a:ea typeface="+mj-ea"/>
              </a:rPr>
            </a:br>
            <a:r>
              <a:rPr lang="es-MX" smtClean="0">
                <a:ea typeface="+mj-ea"/>
              </a:rPr>
              <a:t>(NIV </a:t>
            </a:r>
            <a:r>
              <a:rPr lang="es-MX" err="1" smtClean="0">
                <a:ea typeface="+mj-ea"/>
              </a:rPr>
              <a:t>Study</a:t>
            </a:r>
            <a:r>
              <a:rPr lang="es-MX" smtClean="0">
                <a:ea typeface="+mj-ea"/>
              </a:rPr>
              <a:t> </a:t>
            </a:r>
            <a:r>
              <a:rPr lang="es-MX" err="1" smtClean="0">
                <a:ea typeface="+mj-ea"/>
              </a:rPr>
              <a:t>Bible</a:t>
            </a:r>
            <a:r>
              <a:rPr lang="es-MX" smtClean="0">
                <a:ea typeface="+mj-ea"/>
              </a:rPr>
              <a:t>)	</a:t>
            </a:r>
            <a:endParaRPr lang="es-MX">
              <a:ea typeface="+mj-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Autofit/>
          </a:bodyPr>
          <a:lstStyle/>
          <a:p>
            <a:r>
              <a:rPr lang="es-MX" sz="2800">
                <a:latin typeface="Arial" charset="0"/>
              </a:rPr>
              <a:t>Un tema teológico es la “plenitud.”</a:t>
            </a:r>
            <a:endParaRPr lang="en-US" sz="2400">
              <a:latin typeface="Arial" charset="0"/>
            </a:endParaRPr>
          </a:p>
          <a:p>
            <a:pPr lvl="1"/>
            <a:r>
              <a:rPr lang="es-MX">
                <a:latin typeface="Arial" charset="0"/>
              </a:rPr>
              <a:t>1:19  Le agradó a Dios que su plenitud morara en Cristo</a:t>
            </a:r>
            <a:endParaRPr lang="en-US" sz="2000">
              <a:latin typeface="Arial" charset="0"/>
            </a:endParaRPr>
          </a:p>
          <a:p>
            <a:pPr lvl="1"/>
            <a:r>
              <a:rPr lang="es-MX">
                <a:latin typeface="Arial" charset="0"/>
              </a:rPr>
              <a:t>1:25  La palabra de Dios en toda su plenitud</a:t>
            </a:r>
            <a:endParaRPr lang="en-US" sz="2000">
              <a:latin typeface="Arial" charset="0"/>
            </a:endParaRPr>
          </a:p>
          <a:p>
            <a:pPr lvl="1"/>
            <a:r>
              <a:rPr lang="es-MX">
                <a:latin typeface="Arial" charset="0"/>
              </a:rPr>
              <a:t>2:2  </a:t>
            </a:r>
            <a:r>
              <a:rPr lang="en-US">
                <a:latin typeface="Arial" charset="0"/>
              </a:rPr>
              <a:t>Riquezas de 'pleno' entendimiento</a:t>
            </a:r>
            <a:endParaRPr lang="en-US" sz="2000">
              <a:latin typeface="Arial" charset="0"/>
            </a:endParaRPr>
          </a:p>
          <a:p>
            <a:pPr lvl="1"/>
            <a:r>
              <a:rPr lang="es-MX">
                <a:latin typeface="Arial" charset="0"/>
              </a:rPr>
              <a:t>2:9  En Cristo mora toda la plenitud de Dios en forma corporal</a:t>
            </a:r>
            <a:endParaRPr lang="en-US" sz="2000">
              <a:latin typeface="Arial" charset="0"/>
            </a:endParaRPr>
          </a:p>
          <a:p>
            <a:pPr lvl="1"/>
            <a:r>
              <a:rPr lang="es-MX">
                <a:latin typeface="Arial" charset="0"/>
              </a:rPr>
              <a:t>2:10  En Cristo los destinatarios han recibido plenitud</a:t>
            </a:r>
            <a:endParaRPr lang="en-US" sz="2000">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Propósito y temas</a:t>
            </a:r>
            <a:br>
              <a:rPr lang="es-MX" smtClean="0">
                <a:ea typeface="+mj-ea"/>
              </a:rPr>
            </a:br>
            <a:r>
              <a:rPr lang="es-MX" smtClean="0">
                <a:ea typeface="+mj-ea"/>
              </a:rPr>
              <a:t>(Biblia NVI de Estudio,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Autofit/>
          </a:bodyPr>
          <a:lstStyle/>
          <a:p>
            <a:r>
              <a:rPr lang="es-MX" sz="2800">
                <a:latin typeface="Arial" charset="0"/>
              </a:rPr>
              <a:t>Otro tema teológico es “las riquezas”</a:t>
            </a:r>
            <a:endParaRPr lang="en-US" sz="2400">
              <a:latin typeface="Arial" charset="0"/>
            </a:endParaRPr>
          </a:p>
          <a:p>
            <a:pPr lvl="1"/>
            <a:r>
              <a:rPr lang="es-MX">
                <a:latin typeface="Arial" charset="0"/>
              </a:rPr>
              <a:t>1:12  Herencia</a:t>
            </a:r>
            <a:endParaRPr lang="en-US" sz="2000">
              <a:latin typeface="Arial" charset="0"/>
            </a:endParaRPr>
          </a:p>
          <a:p>
            <a:pPr lvl="1"/>
            <a:r>
              <a:rPr lang="es-MX">
                <a:latin typeface="Arial" charset="0"/>
              </a:rPr>
              <a:t>1:27  Riquezas gloriosas</a:t>
            </a:r>
            <a:endParaRPr lang="en-US" sz="2000">
              <a:latin typeface="Arial" charset="0"/>
            </a:endParaRPr>
          </a:p>
          <a:p>
            <a:pPr lvl="1"/>
            <a:r>
              <a:rPr lang="es-MX">
                <a:latin typeface="Arial" charset="0"/>
              </a:rPr>
              <a:t>2:2   Riquezas</a:t>
            </a:r>
            <a:endParaRPr lang="en-US" sz="2000">
              <a:latin typeface="Arial" charset="0"/>
            </a:endParaRPr>
          </a:p>
          <a:p>
            <a:pPr lvl="1"/>
            <a:r>
              <a:rPr lang="es-MX">
                <a:latin typeface="Arial" charset="0"/>
              </a:rPr>
              <a:t>2:3  Tesoros</a:t>
            </a:r>
            <a:endParaRPr lang="en-US" sz="2000">
              <a:latin typeface="Arial" charset="0"/>
            </a:endParaRPr>
          </a:p>
          <a:p>
            <a:pPr lvl="1"/>
            <a:r>
              <a:rPr lang="es-MX">
                <a:latin typeface="Arial" charset="0"/>
              </a:rPr>
              <a:t>3:24  Herencia, galardón</a:t>
            </a:r>
            <a:endParaRPr lang="en-US" sz="2000">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Propósito y temas</a:t>
            </a:r>
            <a:br>
              <a:rPr lang="es-MX" smtClean="0">
                <a:ea typeface="+mj-ea"/>
              </a:rPr>
            </a:br>
            <a:r>
              <a:rPr lang="es-MX" smtClean="0">
                <a:ea typeface="+mj-ea"/>
              </a:rPr>
              <a:t>(Biblia NVI de Estudio,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Autofit/>
          </a:bodyPr>
          <a:lstStyle/>
          <a:p>
            <a:pPr marL="274320" indent="-274320" fontAlgn="auto">
              <a:spcAft>
                <a:spcPts val="0"/>
              </a:spcAft>
              <a:buFont typeface="Wingdings 2"/>
              <a:buChar char=""/>
              <a:defRPr/>
            </a:pPr>
            <a:r>
              <a:rPr lang="es-MX" dirty="0" smtClean="0">
                <a:ea typeface="+mn-ea"/>
              </a:rPr>
              <a:t>Aunque no hay citas directas del AT, hay varias alusiones:</a:t>
            </a:r>
            <a:endParaRPr lang="en-US" dirty="0" smtClean="0">
              <a:ea typeface="+mn-ea"/>
            </a:endParaRPr>
          </a:p>
          <a:p>
            <a:pPr marL="640080" lvl="1" indent="-274320" fontAlgn="auto">
              <a:spcAft>
                <a:spcPts val="0"/>
              </a:spcAft>
              <a:buClr>
                <a:schemeClr val="accent2">
                  <a:shade val="75000"/>
                </a:schemeClr>
              </a:buClr>
              <a:buFont typeface="Wingdings 2"/>
              <a:buChar char=""/>
              <a:defRPr/>
            </a:pPr>
            <a:r>
              <a:rPr lang="en-US" b="1" dirty="0" err="1" smtClean="0">
                <a:ea typeface="+mn-ea"/>
              </a:rPr>
              <a:t>Colosenses</a:t>
            </a:r>
            <a:r>
              <a:rPr lang="en-US" b="1" dirty="0" smtClean="0">
                <a:ea typeface="+mn-ea"/>
              </a:rPr>
              <a:t>  		AT</a:t>
            </a:r>
            <a:endParaRPr lang="en-US" dirty="0" smtClean="0">
              <a:ea typeface="+mn-ea"/>
            </a:endParaRPr>
          </a:p>
          <a:p>
            <a:pPr marL="640080" lvl="1" indent="-274320" fontAlgn="auto">
              <a:spcAft>
                <a:spcPts val="0"/>
              </a:spcAft>
              <a:buClr>
                <a:schemeClr val="accent2">
                  <a:shade val="75000"/>
                </a:schemeClr>
              </a:buClr>
              <a:buFont typeface="Wingdings 2"/>
              <a:buChar char=""/>
              <a:defRPr/>
            </a:pPr>
            <a:r>
              <a:rPr lang="en-US" dirty="0" smtClean="0">
                <a:ea typeface="+mn-ea"/>
              </a:rPr>
              <a:t>2.3			Prov. 2.3-4, Isa. 45.3</a:t>
            </a:r>
          </a:p>
          <a:p>
            <a:pPr marL="640080" lvl="1" indent="-274320" fontAlgn="auto">
              <a:spcAft>
                <a:spcPts val="0"/>
              </a:spcAft>
              <a:buClr>
                <a:schemeClr val="accent2">
                  <a:shade val="75000"/>
                </a:schemeClr>
              </a:buClr>
              <a:buFont typeface="Wingdings 2"/>
              <a:buChar char=""/>
              <a:defRPr/>
            </a:pPr>
            <a:r>
              <a:rPr lang="en-US" dirty="0" smtClean="0">
                <a:ea typeface="+mn-ea"/>
              </a:rPr>
              <a:t>2.22			Isa. 29.13</a:t>
            </a:r>
          </a:p>
          <a:p>
            <a:pPr marL="640080" lvl="1" indent="-274320" fontAlgn="auto">
              <a:spcAft>
                <a:spcPts val="0"/>
              </a:spcAft>
              <a:buClr>
                <a:schemeClr val="accent2">
                  <a:shade val="75000"/>
                </a:schemeClr>
              </a:buClr>
              <a:buFont typeface="Wingdings 2"/>
              <a:buChar char=""/>
              <a:defRPr/>
            </a:pPr>
            <a:r>
              <a:rPr lang="en-US" dirty="0" smtClean="0">
                <a:ea typeface="+mn-ea"/>
              </a:rPr>
              <a:t>3.1			Sal. 110.1</a:t>
            </a:r>
          </a:p>
          <a:p>
            <a:pPr marL="640080" lvl="1" indent="-274320" fontAlgn="auto">
              <a:spcAft>
                <a:spcPts val="0"/>
              </a:spcAft>
              <a:buClr>
                <a:schemeClr val="accent2">
                  <a:shade val="75000"/>
                </a:schemeClr>
              </a:buClr>
              <a:buFont typeface="Wingdings 2"/>
              <a:buChar char=""/>
              <a:defRPr/>
            </a:pPr>
            <a:r>
              <a:rPr lang="en-US" dirty="0" smtClean="0">
                <a:ea typeface="+mn-ea"/>
              </a:rPr>
              <a:t>3.10			Gen. 1.26-27</a:t>
            </a:r>
          </a:p>
          <a:p>
            <a:pPr marL="640080" lvl="1" indent="-274320" fontAlgn="auto">
              <a:spcAft>
                <a:spcPts val="0"/>
              </a:spcAft>
              <a:buClr>
                <a:schemeClr val="accent2">
                  <a:shade val="75000"/>
                </a:schemeClr>
              </a:buClr>
              <a:buFont typeface="Wingdings 2"/>
              <a:buChar char=""/>
              <a:defRPr/>
            </a:pPr>
            <a:r>
              <a:rPr lang="en-US" dirty="0" smtClean="0">
                <a:ea typeface="+mn-ea"/>
              </a:rPr>
              <a:t>3.18			Gen. 3.16</a:t>
            </a:r>
          </a:p>
          <a:p>
            <a:pPr marL="640080" lvl="1" indent="-274320" fontAlgn="auto">
              <a:spcAft>
                <a:spcPts val="0"/>
              </a:spcAft>
              <a:buClr>
                <a:schemeClr val="accent2">
                  <a:shade val="75000"/>
                </a:schemeClr>
              </a:buClr>
              <a:buFont typeface="Wingdings 2"/>
              <a:buChar char=""/>
              <a:defRPr/>
            </a:pPr>
            <a:r>
              <a:rPr lang="en-US" dirty="0" smtClean="0">
                <a:ea typeface="+mn-ea"/>
              </a:rPr>
              <a:t>3.25			Dt. 10.17, 2 </a:t>
            </a:r>
            <a:r>
              <a:rPr lang="en-US" dirty="0" err="1" smtClean="0">
                <a:ea typeface="+mn-ea"/>
              </a:rPr>
              <a:t>Cron</a:t>
            </a:r>
            <a:r>
              <a:rPr lang="en-US" dirty="0" smtClean="0">
                <a:ea typeface="+mn-ea"/>
              </a:rPr>
              <a:t>. 19.17</a:t>
            </a:r>
          </a:p>
          <a:p>
            <a:pPr marL="640080" lvl="1" indent="-274320" fontAlgn="auto">
              <a:spcAft>
                <a:spcPts val="0"/>
              </a:spcAft>
              <a:buClr>
                <a:schemeClr val="accent2">
                  <a:shade val="75000"/>
                </a:schemeClr>
              </a:buClr>
              <a:buFont typeface="Wingdings 2"/>
              <a:buChar char=""/>
              <a:defRPr/>
            </a:pPr>
            <a:r>
              <a:rPr lang="en-US" dirty="0" smtClean="0">
                <a:ea typeface="+mn-ea"/>
              </a:rPr>
              <a:t>4.1			Lev. 25.43, 53</a:t>
            </a:r>
          </a:p>
          <a:p>
            <a:pPr marL="514350" indent="-514350" fontAlgn="auto">
              <a:spcAft>
                <a:spcPts val="0"/>
              </a:spcAft>
              <a:buClr>
                <a:schemeClr val="tx1"/>
              </a:buClr>
              <a:buFont typeface="+mj-lt"/>
              <a:buAutoNum type="arabicPeriod"/>
              <a:defRPr/>
            </a:pPr>
            <a:endParaRPr lang="en-US" dirty="0" smtClean="0">
              <a:ea typeface="+mn-ea"/>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Contexto canónico</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Autofit/>
          </a:bodyPr>
          <a:lstStyle/>
          <a:p>
            <a:r>
              <a:rPr lang="es-MX">
                <a:latin typeface="Arial" charset="0"/>
              </a:rPr>
              <a:t>Hay varios paralelos entre Colosenses y Efesios aparte de la introducción, la acción de gracias y la conclusión:</a:t>
            </a:r>
            <a:endParaRPr lang="en-US">
              <a:latin typeface="Arial" charset="0"/>
            </a:endParaRPr>
          </a:p>
          <a:p>
            <a:pPr lvl="1"/>
            <a:r>
              <a:rPr lang="en-US" b="1">
                <a:latin typeface="Arial" charset="0"/>
              </a:rPr>
              <a:t>Efesios 	Colosenses	Punto de comparación</a:t>
            </a:r>
            <a:endParaRPr lang="en-US">
              <a:latin typeface="Arial" charset="0"/>
            </a:endParaRPr>
          </a:p>
          <a:p>
            <a:pPr lvl="1"/>
            <a:r>
              <a:rPr lang="en-US">
                <a:latin typeface="Arial" charset="0"/>
              </a:rPr>
              <a:t>2.1ff	1.21-23	</a:t>
            </a:r>
            <a:r>
              <a:rPr lang="es-MX">
                <a:latin typeface="Arial" charset="0"/>
              </a:rPr>
              <a:t>Extraños y enemigos que han 				sido reconciliados</a:t>
            </a:r>
            <a:endParaRPr lang="en-US">
              <a:latin typeface="Arial" charset="0"/>
            </a:endParaRPr>
          </a:p>
          <a:p>
            <a:pPr lvl="1"/>
            <a:r>
              <a:rPr lang="en-US">
                <a:latin typeface="Arial" charset="0"/>
              </a:rPr>
              <a:t>3.1-13	1.24-29	</a:t>
            </a:r>
            <a:r>
              <a:rPr lang="es-MX">
                <a:latin typeface="Arial" charset="0"/>
              </a:rPr>
              <a:t>Pablo, el ministro del misterio</a:t>
            </a:r>
            <a:endParaRPr lang="en-US">
              <a:latin typeface="Arial" charset="0"/>
            </a:endParaRPr>
          </a:p>
          <a:p>
            <a:pPr lvl="1"/>
            <a:r>
              <a:rPr lang="en-US">
                <a:latin typeface="Arial" charset="0"/>
              </a:rPr>
              <a:t>4.15-16	2.19		</a:t>
            </a:r>
            <a:r>
              <a:rPr lang="es-MX">
                <a:latin typeface="Arial" charset="0"/>
              </a:rPr>
              <a:t>Cristo la Cabeza, la iglesia su 				cuerpo que crece en él</a:t>
            </a:r>
            <a:endParaRPr lang="en-US">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Contexto canónico</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4"/>
          <p:cNvSpPr>
            <a:spLocks noGrp="1"/>
          </p:cNvSpPr>
          <p:nvPr>
            <p:ph idx="1"/>
          </p:nvPr>
        </p:nvSpPr>
        <p:spPr>
          <a:xfrm>
            <a:off x="457200" y="1752600"/>
            <a:ext cx="8229600" cy="4343400"/>
          </a:xfrm>
        </p:spPr>
        <p:txBody>
          <a:bodyPr>
            <a:normAutofit lnSpcReduction="10000"/>
          </a:bodyPr>
          <a:lstStyle/>
          <a:p>
            <a:r>
              <a:rPr lang="es-MX">
                <a:latin typeface="Arial" charset="0"/>
              </a:rPr>
              <a:t>Hay varios paralelos entre Colosenses y Efesios aparte de la introducción, la acción de gracias y la conclusión:</a:t>
            </a:r>
            <a:endParaRPr lang="en-US">
              <a:latin typeface="Arial" charset="0"/>
            </a:endParaRPr>
          </a:p>
          <a:p>
            <a:pPr lvl="1"/>
            <a:r>
              <a:rPr lang="en-US" b="1">
                <a:latin typeface="Arial" charset="0"/>
              </a:rPr>
              <a:t>Efesios 		Colosenses	Punto de comparación</a:t>
            </a:r>
            <a:endParaRPr lang="en-US">
              <a:latin typeface="Arial" charset="0"/>
            </a:endParaRPr>
          </a:p>
          <a:p>
            <a:pPr lvl="1"/>
            <a:r>
              <a:rPr lang="en-US">
                <a:latin typeface="Arial" charset="0"/>
              </a:rPr>
              <a:t>4.17-5.20	3.5-17		</a:t>
            </a:r>
            <a:r>
              <a:rPr lang="es-MX">
                <a:latin typeface="Arial" charset="0"/>
              </a:rPr>
              <a:t>Despojar el viejo hombre 					y revestirse del nuevo 					hombre con sus 						actitudes</a:t>
            </a:r>
          </a:p>
          <a:p>
            <a:pPr lvl="1"/>
            <a:r>
              <a:rPr lang="en-US">
                <a:latin typeface="Arial" charset="0"/>
              </a:rPr>
              <a:t>5.21-6.9		3.18-4.1	</a:t>
            </a:r>
            <a:r>
              <a:rPr lang="es-MX">
                <a:latin typeface="Arial" charset="0"/>
              </a:rPr>
              <a:t>Código de hogar: 						Maridos y mujeres, 						padres e hijos, amos y 					esclavos</a:t>
            </a: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Contexto canónico</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4"/>
          <p:cNvSpPr>
            <a:spLocks noGrp="1"/>
          </p:cNvSpPr>
          <p:nvPr>
            <p:ph idx="1"/>
          </p:nvPr>
        </p:nvSpPr>
        <p:spPr>
          <a:xfrm>
            <a:off x="457200" y="1752600"/>
            <a:ext cx="8229600" cy="4343400"/>
          </a:xfrm>
        </p:spPr>
        <p:txBody>
          <a:bodyPr/>
          <a:lstStyle/>
          <a:p>
            <a:r>
              <a:rPr lang="es-MX">
                <a:latin typeface="Arial" charset="0"/>
              </a:rPr>
              <a:t>Hay varios paralelos entre Colosenses y Efesios aparte de la introducción, la acción de gracias y la conclusión:</a:t>
            </a:r>
            <a:endParaRPr lang="en-US">
              <a:latin typeface="Arial" charset="0"/>
            </a:endParaRPr>
          </a:p>
          <a:p>
            <a:pPr lvl="1"/>
            <a:r>
              <a:rPr lang="en-US" b="1">
                <a:latin typeface="Arial" charset="0"/>
              </a:rPr>
              <a:t>Efesios 		Colosenses	Punto de comparación</a:t>
            </a:r>
          </a:p>
          <a:p>
            <a:pPr lvl="1"/>
            <a:r>
              <a:rPr lang="en-US">
                <a:latin typeface="Arial" charset="0"/>
              </a:rPr>
              <a:t>6.18-20		</a:t>
            </a:r>
            <a:r>
              <a:rPr lang="en-US" sz="2800">
                <a:latin typeface="Arial" charset="0"/>
              </a:rPr>
              <a:t>4.2-4		Exhortación a la 						oración</a:t>
            </a:r>
          </a:p>
          <a:p>
            <a:pPr lvl="1"/>
            <a:r>
              <a:rPr lang="en-US">
                <a:latin typeface="Arial" charset="0"/>
              </a:rPr>
              <a:t>6.21, 22		</a:t>
            </a:r>
            <a:r>
              <a:rPr lang="en-US" sz="2800">
                <a:latin typeface="Arial" charset="0"/>
              </a:rPr>
              <a:t>4.7-9		</a:t>
            </a:r>
            <a:r>
              <a:rPr lang="es-MX" sz="2800">
                <a:latin typeface="Arial" charset="0"/>
              </a:rPr>
              <a:t>Comendación de 					Tíquico el portador</a:t>
            </a:r>
            <a:endParaRPr lang="en-US">
              <a:latin typeface="Arial" charset="0"/>
            </a:endParaRPr>
          </a:p>
          <a:p>
            <a:pPr lvl="1"/>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Contexto canónico</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4"/>
          <p:cNvSpPr>
            <a:spLocks noGrp="1"/>
          </p:cNvSpPr>
          <p:nvPr>
            <p:ph idx="1"/>
          </p:nvPr>
        </p:nvSpPr>
        <p:spPr>
          <a:xfrm>
            <a:off x="457200" y="1752600"/>
            <a:ext cx="8229600" cy="4343400"/>
          </a:xfrm>
        </p:spPr>
        <p:txBody>
          <a:bodyPr/>
          <a:lstStyle/>
          <a:p>
            <a:r>
              <a:rPr lang="es-MX" sz="2800">
                <a:latin typeface="Arial" charset="0"/>
              </a:rPr>
              <a:t>Similitudes y diferencias entre Colosenses y Filemón.</a:t>
            </a:r>
            <a:endParaRPr lang="en-US" sz="2400">
              <a:latin typeface="Arial" charset="0"/>
            </a:endParaRPr>
          </a:p>
          <a:p>
            <a:pPr lvl="1"/>
            <a:r>
              <a:rPr lang="es-MX">
                <a:latin typeface="Arial" charset="0"/>
              </a:rPr>
              <a:t>Las cartas paulinas de Colosenses y Filemón fueron enviadas a los mismos destinatarios al mismo tiempo. </a:t>
            </a:r>
            <a:endParaRPr lang="en-US" sz="2000">
              <a:latin typeface="Arial" charset="0"/>
            </a:endParaRPr>
          </a:p>
          <a:p>
            <a:pPr lvl="1"/>
            <a:r>
              <a:rPr lang="es-MX">
                <a:latin typeface="Arial" charset="0"/>
              </a:rPr>
              <a:t>Colosenses es una carta general a todas las iglesias en Colosas, y Filemón es una carta personal a Filemón, un miembro de una iglesia en Colosas. </a:t>
            </a:r>
            <a:endParaRPr lang="en-US" sz="2000">
              <a:latin typeface="Arial" charset="0"/>
            </a:endParaRPr>
          </a:p>
          <a:p>
            <a:pPr lvl="1"/>
            <a:r>
              <a:rPr lang="es-MX">
                <a:latin typeface="Arial" charset="0"/>
              </a:rPr>
              <a:t>Es interesante leer Colosenses a la luz de la situación que encontramos en Filemón, para ver conexiones entre las dos cartas.</a:t>
            </a:r>
            <a:endParaRPr lang="en-US" sz="2000">
              <a:latin typeface="Arial" charset="0"/>
            </a:endParaRPr>
          </a:p>
          <a:p>
            <a:pPr lvl="1"/>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Contexto canónico</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4"/>
          <p:cNvSpPr>
            <a:spLocks noGrp="1"/>
          </p:cNvSpPr>
          <p:nvPr>
            <p:ph idx="1"/>
          </p:nvPr>
        </p:nvSpPr>
        <p:spPr>
          <a:xfrm>
            <a:off x="457200" y="1752600"/>
            <a:ext cx="8229600" cy="4343400"/>
          </a:xfrm>
        </p:spPr>
        <p:txBody>
          <a:bodyPr>
            <a:normAutofit lnSpcReduction="10000"/>
          </a:bodyPr>
          <a:lstStyle/>
          <a:p>
            <a:r>
              <a:rPr lang="es-MX" sz="2200">
                <a:latin typeface="Arial" charset="0"/>
              </a:rPr>
              <a:t>En </a:t>
            </a:r>
            <a:r>
              <a:rPr lang="es-MX" sz="2200" b="1">
                <a:latin typeface="Arial" charset="0"/>
              </a:rPr>
              <a:t>1.21</a:t>
            </a:r>
            <a:r>
              <a:rPr lang="es-MX" sz="2200">
                <a:latin typeface="Arial" charset="0"/>
              </a:rPr>
              <a:t> Pablo dice que los Colosenses eran enemigos pero Dios los ha reconciliado.   Pablo espera ver la reconciliación entre Filemón y Onésimo.</a:t>
            </a:r>
            <a:endParaRPr lang="en-US" sz="2200">
              <a:latin typeface="Arial" charset="0"/>
            </a:endParaRPr>
          </a:p>
          <a:p>
            <a:r>
              <a:rPr lang="es-MX" sz="2200">
                <a:latin typeface="Arial" charset="0"/>
              </a:rPr>
              <a:t>En </a:t>
            </a:r>
            <a:r>
              <a:rPr lang="es-MX" sz="2200" b="1">
                <a:latin typeface="Arial" charset="0"/>
              </a:rPr>
              <a:t>2.2</a:t>
            </a:r>
            <a:r>
              <a:rPr lang="es-MX" sz="2200">
                <a:latin typeface="Arial" charset="0"/>
              </a:rPr>
              <a:t> el propósito de Pablo es que los destinatarios y otros en su región geográfica sean ‘unidos en amor. La unidad y el amor es lo que Pablo quiere en la relación entre Filemón y Onésimo.</a:t>
            </a:r>
            <a:endParaRPr lang="en-US" sz="2200">
              <a:latin typeface="Arial" charset="0"/>
            </a:endParaRPr>
          </a:p>
          <a:p>
            <a:r>
              <a:rPr lang="es-MX" sz="2200">
                <a:latin typeface="Arial" charset="0"/>
              </a:rPr>
              <a:t>En </a:t>
            </a:r>
            <a:r>
              <a:rPr lang="es-MX" sz="2200" b="1">
                <a:latin typeface="Arial" charset="0"/>
              </a:rPr>
              <a:t>3.11-15</a:t>
            </a:r>
            <a:r>
              <a:rPr lang="es-MX" sz="2200">
                <a:latin typeface="Arial" charset="0"/>
              </a:rPr>
              <a:t> vemos que en Cristo no hay ni esclavo ni libre. Dios ve a todas las personas como iguales. Onésimo, aunque era el esclavo de Filemón, ya era su hermano en Cristo. Además, en estos versículos vemos las cualidades que estos dos necesitan mostrarse mutuamente: compasión, bondad, paciencia, perdón, amor, y paz.</a:t>
            </a:r>
            <a:endParaRPr lang="en-US" sz="2200">
              <a:latin typeface="Arial" charset="0"/>
            </a:endParaRPr>
          </a:p>
          <a:p>
            <a:pPr lvl="1"/>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Conexiones entre Colosenses y Filemón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4"/>
          <p:cNvSpPr>
            <a:spLocks noGrp="1"/>
          </p:cNvSpPr>
          <p:nvPr>
            <p:ph idx="1"/>
          </p:nvPr>
        </p:nvSpPr>
        <p:spPr>
          <a:xfrm>
            <a:off x="457200" y="1752600"/>
            <a:ext cx="8229600" cy="4343400"/>
          </a:xfrm>
        </p:spPr>
        <p:txBody>
          <a:bodyPr/>
          <a:lstStyle/>
          <a:p>
            <a:r>
              <a:rPr lang="es-MX" sz="2200" b="1">
                <a:latin typeface="Arial" charset="0"/>
              </a:rPr>
              <a:t>3.22-25</a:t>
            </a:r>
            <a:r>
              <a:rPr lang="es-MX" sz="2200">
                <a:latin typeface="Arial" charset="0"/>
              </a:rPr>
              <a:t> es parte de un “código de hogar”.  Es notable que las secciones en este código de hogar dirigidas a las esposas, los maridos, los niños y los padres son nada más que una línea de texto, pero las secciones a los amos y a los esclavos son más largas, especialmente la sección a los esclavos (incluyendo a Onésimo).</a:t>
            </a:r>
            <a:endParaRPr lang="en-US" sz="2200">
              <a:latin typeface="Arial" charset="0"/>
            </a:endParaRPr>
          </a:p>
          <a:p>
            <a:r>
              <a:rPr lang="es-MX" sz="2200" b="1">
                <a:latin typeface="Arial" charset="0"/>
              </a:rPr>
              <a:t>4.9</a:t>
            </a:r>
            <a:r>
              <a:rPr lang="es-MX" sz="2200">
                <a:latin typeface="Arial" charset="0"/>
              </a:rPr>
              <a:t> menciona a Onésimo (uno de los portadores de estas dos cartas) como un amado y fiel hermano.</a:t>
            </a:r>
            <a:endParaRPr lang="en-US" sz="2200">
              <a:latin typeface="Arial" charset="0"/>
            </a:endParaRPr>
          </a:p>
          <a:p>
            <a:r>
              <a:rPr lang="es-MX" sz="2200">
                <a:latin typeface="Arial" charset="0"/>
              </a:rPr>
              <a:t>En </a:t>
            </a:r>
            <a:r>
              <a:rPr lang="es-MX" sz="2200" b="1">
                <a:latin typeface="Arial" charset="0"/>
              </a:rPr>
              <a:t>4.17</a:t>
            </a:r>
            <a:r>
              <a:rPr lang="es-MX" sz="2200">
                <a:latin typeface="Arial" charset="0"/>
              </a:rPr>
              <a:t> Pablo saluda a Arquipo (mencionado en Filemón 2), y menciona una labor que Arquipo tiene que cumplir. Algunos han especulado que esta labor tiene algo que ver con Onésimo, aunque sea poco probable.</a:t>
            </a:r>
            <a:endParaRPr lang="en-US" sz="22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Conexiones entre Colosenses y Filemón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4"/>
          <p:cNvSpPr>
            <a:spLocks noGrp="1"/>
          </p:cNvSpPr>
          <p:nvPr>
            <p:ph idx="1"/>
          </p:nvPr>
        </p:nvSpPr>
        <p:spPr>
          <a:xfrm>
            <a:off x="457200" y="1752600"/>
            <a:ext cx="8229600" cy="4343400"/>
          </a:xfrm>
        </p:spPr>
        <p:txBody>
          <a:bodyPr/>
          <a:lstStyle/>
          <a:p>
            <a:r>
              <a:rPr lang="es-MX" sz="2800">
                <a:latin typeface="Arial" charset="0"/>
              </a:rPr>
              <a:t>Introducción (1:1-14)</a:t>
            </a:r>
            <a:endParaRPr lang="en-US" sz="2400">
              <a:latin typeface="Arial" charset="0"/>
            </a:endParaRPr>
          </a:p>
          <a:p>
            <a:pPr lvl="1"/>
            <a:r>
              <a:rPr lang="es-MX">
                <a:latin typeface="Arial" charset="0"/>
              </a:rPr>
              <a:t>Saludo (1:1-2)</a:t>
            </a:r>
            <a:endParaRPr lang="en-US" sz="2000">
              <a:latin typeface="Arial" charset="0"/>
            </a:endParaRPr>
          </a:p>
          <a:p>
            <a:pPr lvl="1"/>
            <a:r>
              <a:rPr lang="es-MX">
                <a:latin typeface="Arial" charset="0"/>
              </a:rPr>
              <a:t>Acción de gracias (1:3-8)</a:t>
            </a:r>
            <a:endParaRPr lang="en-US" sz="2000">
              <a:latin typeface="Arial" charset="0"/>
            </a:endParaRPr>
          </a:p>
          <a:p>
            <a:pPr lvl="2"/>
            <a:r>
              <a:rPr lang="es-MX" sz="2400">
                <a:latin typeface="Arial" charset="0"/>
              </a:rPr>
              <a:t>1:3 Reporte propio de sus oraciones</a:t>
            </a:r>
            <a:endParaRPr lang="en-US" sz="2000">
              <a:latin typeface="Arial" charset="0"/>
            </a:endParaRPr>
          </a:p>
          <a:p>
            <a:pPr lvl="2"/>
            <a:r>
              <a:rPr lang="es-MX" sz="2400">
                <a:latin typeface="Arial" charset="0"/>
              </a:rPr>
              <a:t>1:4-8 Los motivos de su acción de gracias: la fe y el amor de ellos</a:t>
            </a:r>
            <a:endParaRPr lang="en-US" sz="2000">
              <a:latin typeface="Arial" charset="0"/>
            </a:endParaRPr>
          </a:p>
          <a:p>
            <a:pPr lvl="1"/>
            <a:r>
              <a:rPr lang="es-MX">
                <a:latin typeface="Arial" charset="0"/>
              </a:rPr>
              <a:t>Oración por su crecimiento (1:9-14)</a:t>
            </a:r>
            <a:endParaRPr lang="en-US" sz="20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Bosquejo (Biblia de Estudio NVI,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endParaRPr lang="es-MX">
              <a:latin typeface="Arial" charset="0"/>
            </a:endParaRPr>
          </a:p>
        </p:txBody>
      </p:sp>
      <p:sp>
        <p:nvSpPr>
          <p:cNvPr id="2" name="Title 1"/>
          <p:cNvSpPr>
            <a:spLocks noGrp="1"/>
          </p:cNvSpPr>
          <p:nvPr>
            <p:ph type="title"/>
          </p:nvPr>
        </p:nvSpPr>
        <p:spPr/>
        <p:txBody>
          <a:bodyPr/>
          <a:lstStyle/>
          <a:p>
            <a:pPr fontAlgn="auto">
              <a:spcAft>
                <a:spcPts val="0"/>
              </a:spcAft>
              <a:defRPr/>
            </a:pPr>
            <a:endParaRPr lang="es-MX">
              <a:ea typeface="+mj-ea"/>
            </a:endParaRPr>
          </a:p>
        </p:txBody>
      </p:sp>
      <p:pic>
        <p:nvPicPr>
          <p:cNvPr id="9220" name="Picture 2" descr="http://scriptures.lds.org/en/biblemaps/map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4"/>
          <p:cNvSpPr>
            <a:spLocks noGrp="1"/>
          </p:cNvSpPr>
          <p:nvPr>
            <p:ph idx="1"/>
          </p:nvPr>
        </p:nvSpPr>
        <p:spPr>
          <a:xfrm>
            <a:off x="457200" y="1752600"/>
            <a:ext cx="8229600" cy="4343400"/>
          </a:xfrm>
        </p:spPr>
        <p:txBody>
          <a:bodyPr/>
          <a:lstStyle/>
          <a:p>
            <a:r>
              <a:rPr lang="es-MX" sz="2800">
                <a:latin typeface="Arial" charset="0"/>
              </a:rPr>
              <a:t>La supremacía de Cristo (1:15-23)</a:t>
            </a:r>
            <a:endParaRPr lang="en-US" sz="2400">
              <a:latin typeface="Arial" charset="0"/>
            </a:endParaRPr>
          </a:p>
          <a:p>
            <a:pPr lvl="1"/>
            <a:r>
              <a:rPr lang="es-MX">
                <a:latin typeface="Arial" charset="0"/>
              </a:rPr>
              <a:t>1.13-14: La transferencia realizada por Dios en su Hijo</a:t>
            </a:r>
            <a:endParaRPr lang="en-US" sz="2000">
              <a:latin typeface="Arial" charset="0"/>
            </a:endParaRPr>
          </a:p>
          <a:p>
            <a:pPr lvl="1"/>
            <a:r>
              <a:rPr lang="es-MX">
                <a:latin typeface="Arial" charset="0"/>
              </a:rPr>
              <a:t>1.15-20: Una descripción exaltada de su Hijo, el reconciliador de todas las cosas</a:t>
            </a:r>
            <a:endParaRPr lang="en-US" sz="2000">
              <a:latin typeface="Arial" charset="0"/>
            </a:endParaRPr>
          </a:p>
          <a:p>
            <a:pPr lvl="1"/>
            <a:r>
              <a:rPr lang="es-MX">
                <a:latin typeface="Arial" charset="0"/>
              </a:rPr>
              <a:t>1.21-23: La inclusión de los Colosenses en esta reconciliación</a:t>
            </a:r>
            <a:endParaRPr lang="en-US" sz="20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Bosquejo (Biblia de Estudio NVI,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4"/>
          <p:cNvSpPr>
            <a:spLocks noGrp="1"/>
          </p:cNvSpPr>
          <p:nvPr>
            <p:ph idx="1"/>
          </p:nvPr>
        </p:nvSpPr>
        <p:spPr>
          <a:xfrm>
            <a:off x="457200" y="1752600"/>
            <a:ext cx="8229600" cy="4343400"/>
          </a:xfrm>
        </p:spPr>
        <p:txBody>
          <a:bodyPr/>
          <a:lstStyle/>
          <a:p>
            <a:r>
              <a:rPr lang="es-MX" sz="2800">
                <a:latin typeface="Arial" charset="0"/>
              </a:rPr>
              <a:t>El labor de Pablo por la iglesia (1:24-2:7)</a:t>
            </a:r>
            <a:endParaRPr lang="en-US" sz="2400">
              <a:latin typeface="Arial" charset="0"/>
            </a:endParaRPr>
          </a:p>
          <a:p>
            <a:pPr lvl="1"/>
            <a:r>
              <a:rPr lang="es-MX">
                <a:latin typeface="Arial" charset="0"/>
              </a:rPr>
              <a:t>Un ministerio por el bien de la iglesia (1:24-29)</a:t>
            </a:r>
            <a:endParaRPr lang="en-US" sz="2000">
              <a:latin typeface="Arial" charset="0"/>
            </a:endParaRPr>
          </a:p>
          <a:p>
            <a:pPr lvl="1"/>
            <a:r>
              <a:rPr lang="es-MX">
                <a:latin typeface="Arial" charset="0"/>
              </a:rPr>
              <a:t>Una preocupación por el bien espiritual de sus lectores (2:1-7)</a:t>
            </a:r>
            <a:endParaRPr lang="en-US" sz="2000">
              <a:latin typeface="Arial" charset="0"/>
            </a:endParaRPr>
          </a:p>
          <a:p>
            <a:r>
              <a:rPr lang="es-MX" sz="2800">
                <a:latin typeface="Arial" charset="0"/>
              </a:rPr>
              <a:t>La libertad de las regulaciones humanas a través de la vida con Cristo (2:8-23)</a:t>
            </a:r>
            <a:endParaRPr lang="en-US" sz="2400">
              <a:latin typeface="Arial" charset="0"/>
            </a:endParaRPr>
          </a:p>
          <a:p>
            <a:pPr lvl="1"/>
            <a:r>
              <a:rPr lang="es-MX">
                <a:latin typeface="Arial" charset="0"/>
              </a:rPr>
              <a:t>Advertencia de evitar los maestros falsos (2:8-15)</a:t>
            </a:r>
            <a:endParaRPr lang="en-US" sz="2000">
              <a:latin typeface="Arial" charset="0"/>
            </a:endParaRPr>
          </a:p>
          <a:p>
            <a:pPr lvl="1"/>
            <a:r>
              <a:rPr lang="es-MX">
                <a:latin typeface="Arial" charset="0"/>
              </a:rPr>
              <a:t>Ruegos para rechazar a los maestros falsos (2:16-19)</a:t>
            </a:r>
            <a:endParaRPr lang="en-US" sz="2000">
              <a:latin typeface="Arial" charset="0"/>
            </a:endParaRPr>
          </a:p>
          <a:p>
            <a:pPr lvl="1"/>
            <a:r>
              <a:rPr lang="es-MX">
                <a:latin typeface="Arial" charset="0"/>
              </a:rPr>
              <a:t>Un análisis de la herejía (2:20-23)</a:t>
            </a:r>
            <a:endParaRPr lang="en-US" sz="20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Bosquejo (Biblia de Estudio NVI,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Placeholder 4"/>
          <p:cNvSpPr>
            <a:spLocks noGrp="1"/>
          </p:cNvSpPr>
          <p:nvPr>
            <p:ph idx="1"/>
          </p:nvPr>
        </p:nvSpPr>
        <p:spPr>
          <a:xfrm>
            <a:off x="457200" y="1752600"/>
            <a:ext cx="8229600" cy="4343400"/>
          </a:xfrm>
        </p:spPr>
        <p:txBody>
          <a:bodyPr/>
          <a:lstStyle/>
          <a:p>
            <a:r>
              <a:rPr lang="es-MX" sz="2800">
                <a:latin typeface="Arial" charset="0"/>
              </a:rPr>
              <a:t>Unas reglas para la vida santa (3:1-4:6)</a:t>
            </a:r>
            <a:endParaRPr lang="en-US" sz="2400">
              <a:latin typeface="Arial" charset="0"/>
            </a:endParaRPr>
          </a:p>
          <a:p>
            <a:pPr lvl="1"/>
            <a:r>
              <a:rPr lang="es-MX">
                <a:latin typeface="Arial" charset="0"/>
              </a:rPr>
              <a:t>El hombre viejo y el hombre nuevo (3:1-17)</a:t>
            </a:r>
            <a:endParaRPr lang="en-US" sz="2000">
              <a:latin typeface="Arial" charset="0"/>
            </a:endParaRPr>
          </a:p>
          <a:p>
            <a:pPr lvl="2"/>
            <a:r>
              <a:rPr lang="es-MX" sz="2400">
                <a:latin typeface="Arial" charset="0"/>
              </a:rPr>
              <a:t>3.1-4: Exhortación a que pongan su mirada en cosas celestiales</a:t>
            </a:r>
            <a:endParaRPr lang="en-US" sz="2000">
              <a:latin typeface="Arial" charset="0"/>
            </a:endParaRPr>
          </a:p>
          <a:p>
            <a:pPr lvl="2"/>
            <a:r>
              <a:rPr lang="es-MX" sz="2400">
                <a:latin typeface="Arial" charset="0"/>
              </a:rPr>
              <a:t>3.5-11: Exhortaciones a que quiten la ropa mundana</a:t>
            </a:r>
            <a:endParaRPr lang="en-US" sz="2000">
              <a:latin typeface="Arial" charset="0"/>
            </a:endParaRPr>
          </a:p>
          <a:p>
            <a:pPr lvl="2"/>
            <a:r>
              <a:rPr lang="es-MX" sz="2400">
                <a:latin typeface="Arial" charset="0"/>
              </a:rPr>
              <a:t>3.12-17: Exhortaciones a que se vistan de las virtudes de Cristo</a:t>
            </a:r>
            <a:endParaRPr lang="en-US" sz="20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Bosquejo (Biblia de Estudio NVI,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4"/>
          <p:cNvSpPr>
            <a:spLocks noGrp="1"/>
          </p:cNvSpPr>
          <p:nvPr>
            <p:ph idx="1"/>
          </p:nvPr>
        </p:nvSpPr>
        <p:spPr>
          <a:xfrm>
            <a:off x="457200" y="1752600"/>
            <a:ext cx="8229600" cy="4343400"/>
          </a:xfrm>
        </p:spPr>
        <p:txBody>
          <a:bodyPr/>
          <a:lstStyle/>
          <a:p>
            <a:r>
              <a:rPr lang="es-MX" sz="2800">
                <a:latin typeface="Arial" charset="0"/>
              </a:rPr>
              <a:t>Unas reglas para la vida santa (3:1-4:6)</a:t>
            </a:r>
            <a:endParaRPr lang="en-US" sz="2400">
              <a:latin typeface="Arial" charset="0"/>
            </a:endParaRPr>
          </a:p>
          <a:p>
            <a:pPr lvl="1"/>
            <a:r>
              <a:rPr lang="es-MX">
                <a:latin typeface="Arial" charset="0"/>
              </a:rPr>
              <a:t>Reglas para el hogar cristiano (3:18-4:1)</a:t>
            </a:r>
            <a:endParaRPr lang="en-US" sz="2000">
              <a:latin typeface="Arial" charset="0"/>
            </a:endParaRPr>
          </a:p>
          <a:p>
            <a:pPr lvl="2"/>
            <a:r>
              <a:rPr lang="es-MX" sz="2400">
                <a:latin typeface="Arial" charset="0"/>
              </a:rPr>
              <a:t>3.18: Exhortación a las esposas</a:t>
            </a:r>
            <a:endParaRPr lang="en-US" sz="2000">
              <a:latin typeface="Arial" charset="0"/>
            </a:endParaRPr>
          </a:p>
          <a:p>
            <a:pPr lvl="2"/>
            <a:r>
              <a:rPr lang="es-MX" sz="2400">
                <a:latin typeface="Arial" charset="0"/>
              </a:rPr>
              <a:t>3.19: Exhortación a los esposos</a:t>
            </a:r>
            <a:endParaRPr lang="en-US" sz="2000">
              <a:latin typeface="Arial" charset="0"/>
            </a:endParaRPr>
          </a:p>
          <a:p>
            <a:pPr lvl="2"/>
            <a:r>
              <a:rPr lang="es-MX" sz="2400">
                <a:latin typeface="Arial" charset="0"/>
              </a:rPr>
              <a:t>3.20: Exhortación a los hijos</a:t>
            </a:r>
            <a:endParaRPr lang="en-US" sz="2000">
              <a:latin typeface="Arial" charset="0"/>
            </a:endParaRPr>
          </a:p>
          <a:p>
            <a:pPr lvl="2"/>
            <a:r>
              <a:rPr lang="es-MX" sz="2400">
                <a:latin typeface="Arial" charset="0"/>
              </a:rPr>
              <a:t>3.21: Exhortación a los padres</a:t>
            </a:r>
            <a:endParaRPr lang="en-US" sz="2000">
              <a:latin typeface="Arial" charset="0"/>
            </a:endParaRPr>
          </a:p>
          <a:p>
            <a:pPr lvl="2"/>
            <a:r>
              <a:rPr lang="es-MX" sz="2400">
                <a:latin typeface="Arial" charset="0"/>
              </a:rPr>
              <a:t>3.22-25: Exhortación a los esclavos</a:t>
            </a:r>
            <a:endParaRPr lang="en-US" sz="2000">
              <a:latin typeface="Arial" charset="0"/>
            </a:endParaRPr>
          </a:p>
          <a:p>
            <a:pPr lvl="2"/>
            <a:r>
              <a:rPr lang="es-MX" sz="2400">
                <a:latin typeface="Arial" charset="0"/>
              </a:rPr>
              <a:t>4.1: Exhortación a los amos</a:t>
            </a:r>
            <a:endParaRPr lang="en-US" sz="20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Bosquejo (Biblia de Estudio NVI,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4"/>
          <p:cNvSpPr>
            <a:spLocks noGrp="1"/>
          </p:cNvSpPr>
          <p:nvPr>
            <p:ph idx="1"/>
          </p:nvPr>
        </p:nvSpPr>
        <p:spPr>
          <a:xfrm>
            <a:off x="457200" y="1752600"/>
            <a:ext cx="8229600" cy="4343400"/>
          </a:xfrm>
        </p:spPr>
        <p:txBody>
          <a:bodyPr/>
          <a:lstStyle/>
          <a:p>
            <a:r>
              <a:rPr lang="es-MX" sz="2800">
                <a:latin typeface="Arial" charset="0"/>
              </a:rPr>
              <a:t>Unas reglas para la vida santa (3:1-4:6)</a:t>
            </a:r>
            <a:endParaRPr lang="en-US" sz="2400">
              <a:latin typeface="Arial" charset="0"/>
            </a:endParaRPr>
          </a:p>
          <a:p>
            <a:pPr lvl="1"/>
            <a:r>
              <a:rPr lang="es-MX">
                <a:latin typeface="Arial" charset="0"/>
              </a:rPr>
              <a:t>Instrucciones adicionales (4:2-6)</a:t>
            </a:r>
            <a:endParaRPr lang="en-US" sz="2000">
              <a:latin typeface="Arial" charset="0"/>
            </a:endParaRPr>
          </a:p>
          <a:p>
            <a:pPr lvl="2"/>
            <a:r>
              <a:rPr lang="es-MX" sz="2400">
                <a:latin typeface="Arial" charset="0"/>
              </a:rPr>
              <a:t>4.2: Exhortación a la oración</a:t>
            </a:r>
            <a:endParaRPr lang="en-US" sz="2000">
              <a:latin typeface="Arial" charset="0"/>
            </a:endParaRPr>
          </a:p>
          <a:p>
            <a:pPr lvl="2"/>
            <a:r>
              <a:rPr lang="es-MX" sz="2400">
                <a:latin typeface="Arial" charset="0"/>
              </a:rPr>
              <a:t>4.3-4: Petición que oren por Pablo</a:t>
            </a:r>
            <a:endParaRPr lang="en-US" sz="2000">
              <a:latin typeface="Arial" charset="0"/>
            </a:endParaRPr>
          </a:p>
          <a:p>
            <a:pPr lvl="2"/>
            <a:r>
              <a:rPr lang="es-MX" sz="2400">
                <a:latin typeface="Arial" charset="0"/>
              </a:rPr>
              <a:t>4.5-6: Exhortación acerca de su comportamiento y conversación ante los de afuera</a:t>
            </a:r>
            <a:endParaRPr lang="en-US" sz="2000">
              <a:latin typeface="Arial" charset="0"/>
            </a:endParaRPr>
          </a:p>
          <a:p>
            <a:pPr lvl="1"/>
            <a:endParaRPr lang="en-US" sz="20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Bosquejo (Biblia de Estudio NVI,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Placeholder 4"/>
          <p:cNvSpPr>
            <a:spLocks noGrp="1"/>
          </p:cNvSpPr>
          <p:nvPr>
            <p:ph idx="1"/>
          </p:nvPr>
        </p:nvSpPr>
        <p:spPr>
          <a:xfrm>
            <a:off x="457200" y="1752600"/>
            <a:ext cx="8229600" cy="4343400"/>
          </a:xfrm>
        </p:spPr>
        <p:txBody>
          <a:bodyPr>
            <a:normAutofit lnSpcReduction="10000"/>
          </a:bodyPr>
          <a:lstStyle/>
          <a:p>
            <a:r>
              <a:rPr lang="es-MX" sz="2800">
                <a:latin typeface="Arial" charset="0"/>
              </a:rPr>
              <a:t>Saludos finales (4:7-18)</a:t>
            </a:r>
            <a:endParaRPr lang="en-US" sz="2400">
              <a:latin typeface="Arial" charset="0"/>
            </a:endParaRPr>
          </a:p>
          <a:p>
            <a:pPr lvl="1"/>
            <a:r>
              <a:rPr lang="es-MX" sz="2000">
                <a:latin typeface="Arial" charset="0"/>
              </a:rPr>
              <a:t>4.7-9: Recomendación de los portadores, Tíquico y Onésimo</a:t>
            </a:r>
            <a:endParaRPr lang="en-US" sz="2000">
              <a:latin typeface="Arial" charset="0"/>
            </a:endParaRPr>
          </a:p>
          <a:p>
            <a:pPr lvl="1"/>
            <a:r>
              <a:rPr lang="es-MX" sz="2000">
                <a:latin typeface="Arial" charset="0"/>
              </a:rPr>
              <a:t>4.10-15: Saludos de Pablo y sus compañeros</a:t>
            </a:r>
            <a:endParaRPr lang="en-US" sz="2000">
              <a:latin typeface="Arial" charset="0"/>
            </a:endParaRPr>
          </a:p>
          <a:p>
            <a:pPr lvl="1"/>
            <a:r>
              <a:rPr lang="es-MX" sz="2000">
                <a:latin typeface="Arial" charset="0"/>
              </a:rPr>
              <a:t>4.10: Aristarco y Marcos</a:t>
            </a:r>
            <a:endParaRPr lang="en-US" sz="2000">
              <a:latin typeface="Arial" charset="0"/>
            </a:endParaRPr>
          </a:p>
          <a:p>
            <a:pPr lvl="1"/>
            <a:r>
              <a:rPr lang="es-MX" sz="2000">
                <a:latin typeface="Arial" charset="0"/>
              </a:rPr>
              <a:t>4.11: Jesús el justo</a:t>
            </a:r>
            <a:endParaRPr lang="en-US" sz="2000">
              <a:latin typeface="Arial" charset="0"/>
            </a:endParaRPr>
          </a:p>
          <a:p>
            <a:pPr lvl="1"/>
            <a:r>
              <a:rPr lang="es-MX" sz="2000">
                <a:latin typeface="Arial" charset="0"/>
              </a:rPr>
              <a:t>4.12-13: Epafras</a:t>
            </a:r>
            <a:endParaRPr lang="en-US" sz="2000">
              <a:latin typeface="Arial" charset="0"/>
            </a:endParaRPr>
          </a:p>
          <a:p>
            <a:pPr lvl="1"/>
            <a:r>
              <a:rPr lang="es-MX" sz="2000">
                <a:latin typeface="Arial" charset="0"/>
              </a:rPr>
              <a:t>4.14: Lucas y Demas</a:t>
            </a:r>
            <a:endParaRPr lang="en-US" sz="2000">
              <a:latin typeface="Arial" charset="0"/>
            </a:endParaRPr>
          </a:p>
          <a:p>
            <a:pPr lvl="1"/>
            <a:r>
              <a:rPr lang="es-MX" sz="2000">
                <a:latin typeface="Arial" charset="0"/>
              </a:rPr>
              <a:t>4.15: Pablo</a:t>
            </a:r>
            <a:endParaRPr lang="en-US" sz="2000">
              <a:latin typeface="Arial" charset="0"/>
            </a:endParaRPr>
          </a:p>
          <a:p>
            <a:pPr lvl="1"/>
            <a:r>
              <a:rPr lang="es-MX" sz="2000">
                <a:latin typeface="Arial" charset="0"/>
              </a:rPr>
              <a:t>4.16: Instrucción acerca de la lectura de la carta</a:t>
            </a:r>
            <a:endParaRPr lang="en-US" sz="2000">
              <a:latin typeface="Arial" charset="0"/>
            </a:endParaRPr>
          </a:p>
          <a:p>
            <a:pPr lvl="1"/>
            <a:r>
              <a:rPr lang="es-MX" sz="2000">
                <a:latin typeface="Arial" charset="0"/>
              </a:rPr>
              <a:t>4.17: Instrucción especial para Arquipo</a:t>
            </a:r>
            <a:endParaRPr lang="en-US" sz="2000">
              <a:latin typeface="Arial" charset="0"/>
            </a:endParaRPr>
          </a:p>
          <a:p>
            <a:pPr lvl="1"/>
            <a:r>
              <a:rPr lang="es-MX" sz="2000">
                <a:latin typeface="Arial" charset="0"/>
              </a:rPr>
              <a:t>4.18a: Firma de Pablo</a:t>
            </a:r>
            <a:endParaRPr lang="en-US" sz="2000">
              <a:latin typeface="Arial" charset="0"/>
            </a:endParaRPr>
          </a:p>
          <a:p>
            <a:pPr lvl="1"/>
            <a:r>
              <a:rPr lang="es-MX" sz="2000">
                <a:latin typeface="Arial" charset="0"/>
              </a:rPr>
              <a:t>4.18b: Exhortación final</a:t>
            </a:r>
            <a:endParaRPr lang="en-US" sz="2000">
              <a:latin typeface="Arial" charset="0"/>
            </a:endParaRPr>
          </a:p>
          <a:p>
            <a:pPr lvl="1"/>
            <a:r>
              <a:rPr lang="es-MX" sz="2000">
                <a:latin typeface="Arial" charset="0"/>
              </a:rPr>
              <a:t>4.18c: Bendición de gracia</a:t>
            </a:r>
            <a:endParaRPr lang="en-US" sz="2000">
              <a:latin typeface="Arial" charset="0"/>
            </a:endParaRPr>
          </a:p>
          <a:p>
            <a:pPr lvl="1"/>
            <a:endParaRPr lang="en-US" sz="22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Bosquejo (Biblia de Estudio NVI,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es-MX" sz="2400" b="1">
                <a:latin typeface="Arial" charset="0"/>
              </a:rPr>
              <a:t>Colosenses 2.11-13: El bautismo como un tipo de circuncisión</a:t>
            </a:r>
            <a:endParaRPr lang="en-US" sz="2400">
              <a:latin typeface="Arial" charset="0"/>
            </a:endParaRPr>
          </a:p>
          <a:p>
            <a:pPr lvl="1">
              <a:lnSpc>
                <a:spcPct val="80000"/>
              </a:lnSpc>
            </a:pPr>
            <a:r>
              <a:rPr lang="es-MX" sz="2200">
                <a:latin typeface="Arial" charset="0"/>
              </a:rPr>
              <a:t>Igual como la circuncisión física remueve carne, también nuestro proceso de morir y resucitar con Cristo que celebramos en el bautismo (Rom. 6) es una circuncisión por Cristo que remueve la “carne” de nosotros (RV95 “naturaleza pecaminosa = griego “el cuerpo de la carne”). </a:t>
            </a:r>
            <a:endParaRPr lang="en-US" sz="2200">
              <a:latin typeface="Arial" charset="0"/>
            </a:endParaRPr>
          </a:p>
          <a:p>
            <a:pPr lvl="1">
              <a:lnSpc>
                <a:spcPct val="80000"/>
              </a:lnSpc>
            </a:pPr>
            <a:r>
              <a:rPr lang="es-MX" sz="2200">
                <a:latin typeface="Arial" charset="0"/>
              </a:rPr>
              <a:t>Este pasaje es una base para nuestra práctica de bautizar a los niños. La circuncisión era un rito para los infantes como señal de su inclusión en el pacto de Israel. Pero ahora la circuncisión no es nada, y el rito de bautismo es la señal de nuestra inclusión en el nuevo pacto. El bautismo reemplaza a la circuncisión tanto como el hecho de estar en Cristo y bajo su autoridad reemplaza nuestra posición de estar bajo la Ley.</a:t>
            </a:r>
            <a:endParaRPr lang="en-US" sz="2200">
              <a:latin typeface="Arial" charset="0"/>
            </a:endParaRPr>
          </a:p>
          <a:p>
            <a:pPr>
              <a:lnSpc>
                <a:spcPct val="80000"/>
              </a:lnSpc>
            </a:pPr>
            <a:endParaRPr lang="es-MX" sz="2400">
              <a:latin typeface="Arial" charset="0"/>
            </a:endParaRPr>
          </a:p>
        </p:txBody>
      </p:sp>
      <p:sp>
        <p:nvSpPr>
          <p:cNvPr id="3" name="Title 2"/>
          <p:cNvSpPr>
            <a:spLocks noGrp="1"/>
          </p:cNvSpPr>
          <p:nvPr>
            <p:ph type="title"/>
          </p:nvPr>
        </p:nvSpPr>
        <p:spPr/>
        <p:txBody>
          <a:bodyPr>
            <a:normAutofit fontScale="90000"/>
          </a:bodyPr>
          <a:lstStyle/>
          <a:p>
            <a:pPr fontAlgn="auto">
              <a:spcAft>
                <a:spcPts val="0"/>
              </a:spcAft>
              <a:defRPr/>
            </a:pPr>
            <a:r>
              <a:rPr lang="es-MX" smtClean="0">
                <a:ea typeface="+mj-ea"/>
              </a:rPr>
              <a:t>Nota exegética sobre Col. 2:11-13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lvl="1"/>
            <a:r>
              <a:rPr lang="es-MX">
                <a:latin typeface="Arial" charset="0"/>
              </a:rPr>
              <a:t>Cristo es supremo y no se puede agregar algo a su obra salvadora.</a:t>
            </a:r>
            <a:endParaRPr lang="en-US" sz="2000">
              <a:latin typeface="Arial" charset="0"/>
            </a:endParaRPr>
          </a:p>
          <a:p>
            <a:pPr lvl="1"/>
            <a:r>
              <a:rPr lang="es-MX">
                <a:latin typeface="Arial" charset="0"/>
              </a:rPr>
              <a:t>No es necesario ningún otro intermediario.</a:t>
            </a:r>
            <a:endParaRPr lang="en-US" sz="2000">
              <a:latin typeface="Arial" charset="0"/>
            </a:endParaRPr>
          </a:p>
          <a:p>
            <a:pPr lvl="1"/>
            <a:r>
              <a:rPr lang="es-MX">
                <a:latin typeface="Arial" charset="0"/>
              </a:rPr>
              <a:t>No es necesario el ascetismo.</a:t>
            </a:r>
            <a:endParaRPr lang="en-US" sz="2000">
              <a:latin typeface="Arial" charset="0"/>
            </a:endParaRPr>
          </a:p>
          <a:p>
            <a:pPr lvl="1"/>
            <a:r>
              <a:rPr lang="es-MX">
                <a:latin typeface="Arial" charset="0"/>
              </a:rPr>
              <a:t>La exaltación y la magnificencia de la salvación.</a:t>
            </a:r>
            <a:endParaRPr lang="en-US" sz="2000">
              <a:latin typeface="Arial" charset="0"/>
            </a:endParaRPr>
          </a:p>
          <a:p>
            <a:pPr lvl="1"/>
            <a:r>
              <a:rPr lang="es-MX">
                <a:latin typeface="Arial" charset="0"/>
              </a:rPr>
              <a:t>Podemos superar los poderes que nos tienen encadenados.  Cristo los ha desarmado en la cruz.</a:t>
            </a:r>
            <a:endParaRPr lang="en-US" sz="2000">
              <a:latin typeface="Arial" charset="0"/>
            </a:endParaRPr>
          </a:p>
          <a:p>
            <a:pPr lvl="1"/>
            <a:r>
              <a:rPr lang="es-MX">
                <a:latin typeface="Arial" charset="0"/>
              </a:rPr>
              <a:t>La unidad del cuerpo sin negar las diferencias en las relaciones.</a:t>
            </a:r>
            <a:endParaRPr lang="en-US" sz="2000">
              <a:latin typeface="Arial" charset="0"/>
            </a:endParaRPr>
          </a:p>
          <a:p>
            <a:endParaRPr lang="es-MX">
              <a:latin typeface="Arial" charset="0"/>
            </a:endParaRPr>
          </a:p>
        </p:txBody>
      </p:sp>
      <p:sp>
        <p:nvSpPr>
          <p:cNvPr id="3" name="Title 2"/>
          <p:cNvSpPr>
            <a:spLocks noGrp="1"/>
          </p:cNvSpPr>
          <p:nvPr>
            <p:ph type="title"/>
          </p:nvPr>
        </p:nvSpPr>
        <p:spPr/>
        <p:txBody>
          <a:bodyPr>
            <a:normAutofit fontScale="90000"/>
          </a:bodyPr>
          <a:lstStyle/>
          <a:p>
            <a:pPr fontAlgn="auto">
              <a:spcAft>
                <a:spcPts val="0"/>
              </a:spcAft>
              <a:defRPr/>
            </a:pPr>
            <a:r>
              <a:rPr lang="es-MX" smtClean="0">
                <a:ea typeface="+mj-ea"/>
              </a:rPr>
              <a:t>Mensaje de Colosenses para la iglesia hoy</a:t>
            </a:r>
            <a:endParaRPr lang="es-MX">
              <a:ea typeface="+mj-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s-MX" smtClean="0">
                <a:ea typeface="+mj-ea"/>
              </a:rPr>
              <a:t>Filemón</a:t>
            </a:r>
            <a:endParaRPr lang="es-MX">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457200" y="1905000"/>
            <a:ext cx="8229600" cy="4191000"/>
          </a:xfrm>
        </p:spPr>
        <p:txBody>
          <a:bodyPr/>
          <a:lstStyle/>
          <a:p>
            <a:r>
              <a:rPr lang="es-MX">
                <a:latin typeface="Arial" charset="0"/>
              </a:rPr>
              <a:t>Según los versículos 1, 9 y 19, esta carta fue escrita por el apóstol Pablo.</a:t>
            </a:r>
            <a:endParaRPr lang="en-US">
              <a:latin typeface="Arial" charset="0"/>
            </a:endParaRPr>
          </a:p>
          <a:p>
            <a:r>
              <a:rPr lang="es-MX">
                <a:latin typeface="Arial" charset="0"/>
              </a:rPr>
              <a:t>Esta es una de las pocas cartas de Pablo de la cual no hay duda entre los eruditos que Pablo fue el autor.</a:t>
            </a:r>
            <a:endParaRPr lang="en-US">
              <a:latin typeface="Arial" charset="0"/>
            </a:endParaRPr>
          </a:p>
          <a:p>
            <a:r>
              <a:rPr lang="es-MX">
                <a:latin typeface="Arial" charset="0"/>
              </a:rPr>
              <a:t>Pablo escribió esta carta cortita probablemente en el mismo momento que Colosenses (60 d.C.), desde la prisión en Roma.</a:t>
            </a:r>
            <a:endParaRPr lang="en-US">
              <a:latin typeface="Arial" charset="0"/>
            </a:endParaRPr>
          </a:p>
          <a:p>
            <a:endParaRPr lang="es-MX">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Autor, fecha y lugar (Biblia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r>
              <a:rPr lang="es-MX">
                <a:latin typeface="Arial" charset="0"/>
              </a:rPr>
              <a:t>La iglesia luego fue atacada por herejía y por eso Epafras visitó a Pablo en Roma.  </a:t>
            </a:r>
            <a:endParaRPr lang="en-US">
              <a:latin typeface="Arial" charset="0"/>
            </a:endParaRPr>
          </a:p>
          <a:p>
            <a:r>
              <a:rPr lang="es-MX">
                <a:latin typeface="Arial" charset="0"/>
              </a:rPr>
              <a:t>Como resultado de la visita de Epafras, Pablo escribió esta carta.</a:t>
            </a:r>
            <a:endParaRPr lang="en-US">
              <a:latin typeface="Arial" charset="0"/>
            </a:endParaRPr>
          </a:p>
          <a:p>
            <a:r>
              <a:rPr lang="es-MX">
                <a:latin typeface="Arial" charset="0"/>
              </a:rPr>
              <a:t>Como resultado de Epafras y otros se establecieron iglesias también en Laodicea y Hierapolis.  Probablemente todas las iglesias eran de gentiles primeramente.</a:t>
            </a:r>
            <a:endParaRPr lang="en-US">
              <a:latin typeface="Arial" charset="0"/>
            </a:endParaRPr>
          </a:p>
          <a:p>
            <a:endParaRPr lang="es-MX">
              <a:latin typeface="Arial" charset="0"/>
            </a:endParaRPr>
          </a:p>
        </p:txBody>
      </p:sp>
      <p:sp>
        <p:nvSpPr>
          <p:cNvPr id="3" name="Title 2"/>
          <p:cNvSpPr>
            <a:spLocks noGrp="1"/>
          </p:cNvSpPr>
          <p:nvPr>
            <p:ph type="title"/>
          </p:nvPr>
        </p:nvSpPr>
        <p:spPr/>
        <p:txBody>
          <a:bodyPr>
            <a:normAutofit fontScale="90000"/>
          </a:bodyPr>
          <a:lstStyle/>
          <a:p>
            <a:pPr fontAlgn="auto">
              <a:spcAft>
                <a:spcPts val="0"/>
              </a:spcAft>
              <a:defRPr/>
            </a:pPr>
            <a:r>
              <a:rPr lang="es-MX" err="1" smtClean="0">
                <a:ea typeface="+mj-ea"/>
              </a:rPr>
              <a:t>Colosas</a:t>
            </a:r>
            <a:r>
              <a:rPr lang="es-MX" smtClean="0">
                <a:ea typeface="+mj-ea"/>
              </a:rPr>
              <a:t>: la ciudad y la iglesia</a:t>
            </a:r>
            <a:br>
              <a:rPr lang="es-MX" smtClean="0">
                <a:ea typeface="+mj-ea"/>
              </a:rPr>
            </a:br>
            <a:r>
              <a:rPr lang="es-MX" smtClean="0">
                <a:ea typeface="+mj-ea"/>
              </a:rPr>
              <a:t>(NIV </a:t>
            </a:r>
            <a:r>
              <a:rPr lang="es-MX" err="1" smtClean="0">
                <a:ea typeface="+mj-ea"/>
              </a:rPr>
              <a:t>Study</a:t>
            </a:r>
            <a:r>
              <a:rPr lang="es-MX" smtClean="0">
                <a:ea typeface="+mj-ea"/>
              </a:rPr>
              <a:t> </a:t>
            </a:r>
            <a:r>
              <a:rPr lang="es-MX" err="1" smtClean="0">
                <a:ea typeface="+mj-ea"/>
              </a:rPr>
              <a:t>Bible</a:t>
            </a:r>
            <a:r>
              <a:rPr lang="es-MX" smtClean="0">
                <a:ea typeface="+mj-ea"/>
              </a:rPr>
              <a:t>)	</a:t>
            </a:r>
            <a:endParaRPr lang="es-MX">
              <a:ea typeface="+mj-e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457200" y="1905000"/>
            <a:ext cx="8229600" cy="4191000"/>
          </a:xfrm>
        </p:spPr>
        <p:txBody>
          <a:bodyPr/>
          <a:lstStyle/>
          <a:p>
            <a:r>
              <a:rPr lang="es-MX">
                <a:latin typeface="Arial" charset="0"/>
              </a:rPr>
              <a:t>La mandó a Colosas con los mismos viajeros y portadores (Onésimo y Tíquico).</a:t>
            </a:r>
            <a:endParaRPr lang="en-US">
              <a:latin typeface="Arial" charset="0"/>
            </a:endParaRPr>
          </a:p>
          <a:p>
            <a:r>
              <a:rPr lang="es-MX">
                <a:latin typeface="Arial" charset="0"/>
              </a:rPr>
              <a:t>Vale notarse que esta carta muestra el lado compasivo de Pablo, un lado que por lo general no sale a la vista en sus otras cartas, la mayoría de las cuales fueron escritas en la pasión de controversias con varios adversarios.</a:t>
            </a:r>
            <a:endParaRPr lang="en-US">
              <a:latin typeface="Arial" charset="0"/>
            </a:endParaRPr>
          </a:p>
          <a:p>
            <a:endParaRPr lang="es-MX">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Autor, fecha y lugar (Biblia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90000"/>
              </a:lnSpc>
            </a:pPr>
            <a:r>
              <a:rPr lang="es-MX" sz="2400">
                <a:latin typeface="Arial" charset="0"/>
              </a:rPr>
              <a:t>El destinatario principal es Filemón, un creyente en Colosas quien, juntamente con otros, era dueño de esclavos (ver Col. 4:1).  </a:t>
            </a:r>
            <a:endParaRPr lang="en-US" sz="2400">
              <a:latin typeface="Arial" charset="0"/>
            </a:endParaRPr>
          </a:p>
          <a:p>
            <a:pPr>
              <a:lnSpc>
                <a:spcPct val="90000"/>
              </a:lnSpc>
            </a:pPr>
            <a:r>
              <a:rPr lang="es-MX" sz="2400">
                <a:latin typeface="Arial" charset="0"/>
              </a:rPr>
              <a:t>También menciona en vv. 1b-2 a Apia, Arquipo, y la iglesia que se reunía en su casa.  </a:t>
            </a:r>
            <a:endParaRPr lang="en-US" sz="2400">
              <a:latin typeface="Arial" charset="0"/>
            </a:endParaRPr>
          </a:p>
          <a:p>
            <a:pPr>
              <a:lnSpc>
                <a:spcPct val="90000"/>
              </a:lnSpc>
            </a:pPr>
            <a:r>
              <a:rPr lang="es-MX" sz="2400">
                <a:latin typeface="Arial" charset="0"/>
              </a:rPr>
              <a:t>Filemón y su familia vivía en la ciudad de Colosas. Sabemos esto porque hay instrucciones a Arquipo en Colosenses 4.13, y Colosenses 4.9 dice que Onésimo era el portador de la esa carta. En ese versículo Pablo dice a los Colosenses que Onésimo era "uno de ustedes." </a:t>
            </a:r>
            <a:endParaRPr lang="en-US" sz="2400">
              <a:latin typeface="Arial" charset="0"/>
            </a:endParaRPr>
          </a:p>
          <a:p>
            <a:pPr>
              <a:lnSpc>
                <a:spcPct val="90000"/>
              </a:lnSpc>
            </a:pPr>
            <a:endParaRPr lang="es-MX" sz="24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Destinatarios y circunstancias</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80000"/>
              </a:lnSpc>
            </a:pPr>
            <a:r>
              <a:rPr lang="es-MX" sz="2400">
                <a:latin typeface="Arial" charset="0"/>
              </a:rPr>
              <a:t>Además, las personas que mandan saludos en Filemón 23-24 (Epafras, Marcos, Aristarco, Demas y Lucas) también mandan saludos en Colosenses 4.10-14.  Con estos datos podemos llegar a la conclusión que Pablo envió las dos cartas (Colosenses y Filemón) juntas a la iglesia en Colosas al mismo tiempo. Onésimo era el portador de ambas cartas.</a:t>
            </a:r>
            <a:endParaRPr lang="en-US" sz="2400">
              <a:latin typeface="Arial" charset="0"/>
            </a:endParaRPr>
          </a:p>
          <a:p>
            <a:pPr>
              <a:lnSpc>
                <a:spcPct val="80000"/>
              </a:lnSpc>
            </a:pPr>
            <a:r>
              <a:rPr lang="es-MX" sz="2400">
                <a:latin typeface="Arial" charset="0"/>
              </a:rPr>
              <a:t>Seguramente Filemón era un hombre adinerado, porque tuvo esclavos y porque tuvo una casa suficientemente grande para efectuar cultos cristianos.</a:t>
            </a:r>
            <a:endParaRPr lang="en-US" sz="2400">
              <a:latin typeface="Arial" charset="0"/>
            </a:endParaRPr>
          </a:p>
          <a:p>
            <a:pPr>
              <a:lnSpc>
                <a:spcPct val="80000"/>
              </a:lnSpc>
            </a:pPr>
            <a:r>
              <a:rPr lang="es-MX" sz="2400">
                <a:latin typeface="Arial" charset="0"/>
              </a:rPr>
              <a:t>Aparentemente uno de sus esclavos, Onésimo, le había robado algo (v. 18) y luego se huyó.  Este crimen podía ser castigado con la muerte bajo la ley romana.</a:t>
            </a:r>
            <a:endParaRPr lang="en-US" sz="2400">
              <a:latin typeface="Arial" charset="0"/>
            </a:endParaRPr>
          </a:p>
          <a:p>
            <a:pPr>
              <a:lnSpc>
                <a:spcPct val="80000"/>
              </a:lnSpc>
            </a:pPr>
            <a:endParaRPr lang="es-MX" sz="24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Destinatarios y circunstancias</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a:xfrm>
            <a:off x="457200" y="1905000"/>
            <a:ext cx="8229600" cy="4191000"/>
          </a:xfrm>
        </p:spPr>
        <p:txBody>
          <a:bodyPr/>
          <a:lstStyle/>
          <a:p>
            <a:r>
              <a:rPr lang="es-MX">
                <a:latin typeface="Arial" charset="0"/>
              </a:rPr>
              <a:t>Sin embargo, Onésimo conoció a Pablo en la cárcel y, a través de su ministerio, llegó a ser cristiano (v. 10).  </a:t>
            </a:r>
            <a:endParaRPr lang="en-US">
              <a:latin typeface="Arial" charset="0"/>
            </a:endParaRPr>
          </a:p>
          <a:p>
            <a:r>
              <a:rPr lang="es-MX">
                <a:latin typeface="Arial" charset="0"/>
              </a:rPr>
              <a:t>Onésimo, cuyo nombre significa "útil", resultó útil para Pablo en su encarcelamiento (11). </a:t>
            </a:r>
            <a:endParaRPr lang="en-US">
              <a:latin typeface="Arial" charset="0"/>
            </a:endParaRPr>
          </a:p>
          <a:p>
            <a:r>
              <a:rPr lang="es-MX">
                <a:latin typeface="Arial" charset="0"/>
              </a:rPr>
              <a:t>Ahora está dispuesto regresar a su amo, y Pablo escribe esta súplica para pedir que sea aceptado como un hermano cristiano (v. 16).</a:t>
            </a:r>
            <a:endParaRPr lang="en-US">
              <a:latin typeface="Arial" charset="0"/>
            </a:endParaRPr>
          </a:p>
          <a:p>
            <a:endParaRPr lang="es-MX">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Destinatarios y circunstancias</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90000"/>
              </a:lnSpc>
            </a:pPr>
            <a:r>
              <a:rPr lang="es-MX" sz="2200">
                <a:latin typeface="Arial" charset="0"/>
              </a:rPr>
              <a:t>Algunos detalles no son ciertas:</a:t>
            </a:r>
            <a:endParaRPr lang="en-US" sz="2200">
              <a:latin typeface="Arial" charset="0"/>
            </a:endParaRPr>
          </a:p>
          <a:p>
            <a:pPr lvl="1">
              <a:lnSpc>
                <a:spcPct val="90000"/>
              </a:lnSpc>
            </a:pPr>
            <a:r>
              <a:rPr lang="es-MX" sz="2000">
                <a:latin typeface="Arial" charset="0"/>
              </a:rPr>
              <a:t>Puede ser que Onésimo huyó de la casa hasta la ciudad de donde Pablo escribe, o puede ser que fue un mayordomo enviado a hacer un negocio en esa ciudad, pero gastó todo su dinero o decidió no volver a su amo.</a:t>
            </a:r>
            <a:endParaRPr lang="en-US" sz="2000">
              <a:latin typeface="Arial" charset="0"/>
            </a:endParaRPr>
          </a:p>
          <a:p>
            <a:pPr lvl="1">
              <a:lnSpc>
                <a:spcPct val="90000"/>
              </a:lnSpc>
            </a:pPr>
            <a:r>
              <a:rPr lang="es-MX" sz="2000">
                <a:latin typeface="Arial" charset="0"/>
              </a:rPr>
              <a:t>Pablo menciona posibles deudas en vv. 18-19. Puede ser que Onésimo robó dinero, o puede ser que Onésimo gastó más dinero de lo que debiera en un viaje de negocios para su amo, o puede ser que Pablo se refiere al dinero que se pierde cuando un esclavo no está presente para hacer su trabajo. </a:t>
            </a:r>
            <a:endParaRPr lang="en-US" sz="2000">
              <a:latin typeface="Arial" charset="0"/>
            </a:endParaRPr>
          </a:p>
          <a:p>
            <a:pPr lvl="1">
              <a:lnSpc>
                <a:spcPct val="90000"/>
              </a:lnSpc>
            </a:pPr>
            <a:r>
              <a:rPr lang="es-MX" sz="2000">
                <a:latin typeface="Arial" charset="0"/>
              </a:rPr>
              <a:t>Puede ser que Onésimo fue preso y por eso conoció a Pablo. O puede ser que se acordó de la amistad entre Pablo y Filemón, y buscó a Pablo en la cárcel para pedir su ayuda con su amo.</a:t>
            </a:r>
            <a:endParaRPr lang="en-US" sz="2000">
              <a:latin typeface="Arial" charset="0"/>
            </a:endParaRPr>
          </a:p>
          <a:p>
            <a:pPr>
              <a:lnSpc>
                <a:spcPct val="90000"/>
              </a:lnSpc>
            </a:pPr>
            <a:endParaRPr lang="es-MX" sz="22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Destinatarios y circunstancias</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457200" y="1905000"/>
            <a:ext cx="8229600" cy="4191000"/>
          </a:xfrm>
        </p:spPr>
        <p:txBody>
          <a:bodyPr/>
          <a:lstStyle/>
          <a:p>
            <a:r>
              <a:rPr lang="es-MX">
                <a:latin typeface="Arial" charset="0"/>
              </a:rPr>
              <a:t>Pablo decide que es necesario enviar a Onésimo de vuelta a Filemón. Pero la situación era delicada. Un esclavo fugitivo podría ser golpeado, mutilado o hasta matado por su amo si este lo encontrara. </a:t>
            </a:r>
            <a:endParaRPr lang="en-US">
              <a:latin typeface="Arial" charset="0"/>
            </a:endParaRPr>
          </a:p>
          <a:p>
            <a:r>
              <a:rPr lang="es-MX">
                <a:latin typeface="Arial" charset="0"/>
              </a:rPr>
              <a:t>Así que Pablo usa una serie de varias técnicas persuasivas para convencer a Filemón a recibir nuevamente a su esclavo:</a:t>
            </a:r>
            <a:endParaRPr lang="en-US">
              <a:latin typeface="Arial" charset="0"/>
            </a:endParaRPr>
          </a:p>
          <a:p>
            <a:endParaRPr lang="es-MX">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Propósito</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80000"/>
              </a:lnSpc>
            </a:pPr>
            <a:r>
              <a:rPr lang="es-MX" sz="2400">
                <a:latin typeface="Arial" charset="0"/>
              </a:rPr>
              <a:t> "Haz lo que te pido...porque soy un prisionero encarcelado y debes tener compasión conmigo." (1, 9, 10, 13, 23)</a:t>
            </a:r>
            <a:endParaRPr lang="en-US" sz="2400">
              <a:latin typeface="Arial" charset="0"/>
            </a:endParaRPr>
          </a:p>
          <a:p>
            <a:pPr>
              <a:lnSpc>
                <a:spcPct val="80000"/>
              </a:lnSpc>
            </a:pPr>
            <a:r>
              <a:rPr lang="es-MX" sz="2400">
                <a:latin typeface="Arial" charset="0"/>
              </a:rPr>
              <a:t>"Haz lo que te pido...porque tú eres un "amado" "colaborador." </a:t>
            </a:r>
            <a:r>
              <a:rPr lang="en-US" sz="2400">
                <a:latin typeface="Arial" charset="0"/>
              </a:rPr>
              <a:t>(vv. 1b-2)</a:t>
            </a:r>
          </a:p>
          <a:p>
            <a:pPr>
              <a:lnSpc>
                <a:spcPct val="80000"/>
              </a:lnSpc>
            </a:pPr>
            <a:r>
              <a:rPr lang="es-MX" sz="2400">
                <a:latin typeface="Arial" charset="0"/>
              </a:rPr>
              <a:t>"Haz lo que te pido...porque esta carta es para tu familia y tu iglesia también. Ellos conocerán mi petición, y te amonestarán si no la concedes." </a:t>
            </a:r>
            <a:r>
              <a:rPr lang="en-US" sz="2400">
                <a:latin typeface="Arial" charset="0"/>
              </a:rPr>
              <a:t>(v. 2)</a:t>
            </a:r>
          </a:p>
          <a:p>
            <a:pPr>
              <a:lnSpc>
                <a:spcPct val="80000"/>
              </a:lnSpc>
            </a:pPr>
            <a:r>
              <a:rPr lang="es-MX" sz="2400">
                <a:latin typeface="Arial" charset="0"/>
              </a:rPr>
              <a:t>"Haz lo que te pido...porque tienes una reputación de amor y compañerismo, refrescando a otros (vv. 4-7). Ahora muestra tu amor para mí (v. 9), sé un buen compañero (v. 17), y refresca mi corazón también (20)."</a:t>
            </a:r>
            <a:endParaRPr lang="en-US" sz="2400">
              <a:latin typeface="Arial" charset="0"/>
            </a:endParaRPr>
          </a:p>
          <a:p>
            <a:pPr>
              <a:lnSpc>
                <a:spcPct val="80000"/>
              </a:lnSpc>
            </a:pPr>
            <a:endParaRPr lang="es-MX" sz="24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Técnicas persuasivas</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90000"/>
              </a:lnSpc>
            </a:pPr>
            <a:r>
              <a:rPr lang="es-MX">
                <a:latin typeface="Arial" charset="0"/>
              </a:rPr>
              <a:t>"Haz lo que te pido...porque tengo la autoridad de un apóstol. Lo que te pido es "necesario." </a:t>
            </a:r>
            <a:r>
              <a:rPr lang="en-US">
                <a:latin typeface="Arial" charset="0"/>
              </a:rPr>
              <a:t>(v. 8)</a:t>
            </a:r>
          </a:p>
          <a:p>
            <a:pPr>
              <a:lnSpc>
                <a:spcPct val="90000"/>
              </a:lnSpc>
            </a:pPr>
            <a:r>
              <a:rPr lang="es-MX">
                <a:latin typeface="Arial" charset="0"/>
              </a:rPr>
              <a:t>"Haz lo que te pido...porque repito mi formula de petición dos veces." </a:t>
            </a:r>
            <a:r>
              <a:rPr lang="en-US">
                <a:latin typeface="Arial" charset="0"/>
              </a:rPr>
              <a:t>(vv. 9, 10)</a:t>
            </a:r>
          </a:p>
          <a:p>
            <a:pPr>
              <a:lnSpc>
                <a:spcPct val="90000"/>
              </a:lnSpc>
            </a:pPr>
            <a:r>
              <a:rPr lang="es-MX">
                <a:latin typeface="Arial" charset="0"/>
              </a:rPr>
              <a:t>"Haz lo que te pido...porque soy un anciano." (v. 9. No es claro si Pablo está refiriéndose a su edad o su autoridad eclesiástica)</a:t>
            </a:r>
            <a:endParaRPr lang="en-US">
              <a:latin typeface="Arial" charset="0"/>
            </a:endParaRPr>
          </a:p>
          <a:p>
            <a:pPr>
              <a:lnSpc>
                <a:spcPct val="90000"/>
              </a:lnSpc>
            </a:pPr>
            <a:r>
              <a:rPr lang="es-MX">
                <a:latin typeface="Arial" charset="0"/>
              </a:rPr>
              <a:t>"Haz lo que te pido...porque tu siervo Onésimo, cuyo nombre significa 'útil,' verdaderamente ha llegado a ser útil para mí y para tí. </a:t>
            </a:r>
            <a:r>
              <a:rPr lang="en-US">
                <a:latin typeface="Arial" charset="0"/>
              </a:rPr>
              <a:t>(vv. 11, 20a)</a:t>
            </a:r>
          </a:p>
          <a:p>
            <a:pPr>
              <a:lnSpc>
                <a:spcPct val="90000"/>
              </a:lnSpc>
            </a:pPr>
            <a:endParaRPr lang="es-MX">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Técnicas persuasivas</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r>
              <a:rPr lang="es-MX" sz="2400">
                <a:latin typeface="Arial" charset="0"/>
              </a:rPr>
              <a:t>"Haz lo que te pido...porque parece que este asunto era parte del plan divino." (v. 15. Pablo invoca lo que comentaristas llaman el 'vocativo pasivo', que implica la intervención de Dios)</a:t>
            </a:r>
            <a:endParaRPr lang="en-US" sz="2400">
              <a:latin typeface="Arial" charset="0"/>
            </a:endParaRPr>
          </a:p>
          <a:p>
            <a:r>
              <a:rPr lang="es-MX" sz="2400">
                <a:latin typeface="Arial" charset="0"/>
              </a:rPr>
              <a:t>"Haz lo que te pido...porque somos amigos, y debes ser fiel a nuestra amistad." (v. 17. Nótese que Pablo retrasa su petición propia hasta ahora)</a:t>
            </a:r>
            <a:endParaRPr lang="en-US" sz="2400">
              <a:latin typeface="Arial" charset="0"/>
            </a:endParaRPr>
          </a:p>
          <a:p>
            <a:r>
              <a:rPr lang="es-MX" sz="2400">
                <a:latin typeface="Arial" charset="0"/>
              </a:rPr>
              <a:t>"Haz lo que te pido...porque estoy ofreciendo reembolsarte por tus gastos." </a:t>
            </a:r>
            <a:r>
              <a:rPr lang="en-US" sz="2400">
                <a:latin typeface="Arial" charset="0"/>
              </a:rPr>
              <a:t>(v. 19a)</a:t>
            </a:r>
          </a:p>
          <a:p>
            <a:r>
              <a:rPr lang="es-MX" sz="2400">
                <a:latin typeface="Arial" charset="0"/>
              </a:rPr>
              <a:t>"Haz lo que te pido...porque me debes un favor." </a:t>
            </a:r>
            <a:r>
              <a:rPr lang="en-US" sz="2400">
                <a:latin typeface="Arial" charset="0"/>
              </a:rPr>
              <a:t>(v. 19b)</a:t>
            </a:r>
          </a:p>
          <a:p>
            <a:endParaRPr lang="es-MX" sz="24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Técnicas persuasivas</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90000"/>
              </a:lnSpc>
            </a:pPr>
            <a:r>
              <a:rPr lang="es-MX" sz="2400">
                <a:latin typeface="Arial" charset="0"/>
              </a:rPr>
              <a:t>"Haz lo que te pido...porque estoy expresando mi confianza en tí, así que te sentirás mal por haberme decepcionado si no lo haces." </a:t>
            </a:r>
            <a:r>
              <a:rPr lang="en-US" sz="2400">
                <a:latin typeface="Arial" charset="0"/>
              </a:rPr>
              <a:t>(v. 21)</a:t>
            </a:r>
          </a:p>
          <a:p>
            <a:pPr>
              <a:lnSpc>
                <a:spcPct val="90000"/>
              </a:lnSpc>
            </a:pPr>
            <a:r>
              <a:rPr lang="es-MX" sz="2400">
                <a:latin typeface="Arial" charset="0"/>
              </a:rPr>
              <a:t>"Haz lo que te pido...porque espero visitarte pronto, y ¿cómo te sentirás si te visito y no has hecho este favor?" </a:t>
            </a:r>
            <a:r>
              <a:rPr lang="en-US" sz="2400">
                <a:latin typeface="Arial" charset="0"/>
              </a:rPr>
              <a:t>(v. 22)</a:t>
            </a:r>
          </a:p>
          <a:p>
            <a:pPr>
              <a:lnSpc>
                <a:spcPct val="90000"/>
              </a:lnSpc>
            </a:pPr>
            <a:r>
              <a:rPr lang="es-MX" sz="2400">
                <a:latin typeface="Arial" charset="0"/>
              </a:rPr>
              <a:t>"Haz lo que te pido...porque estos hermanos conmigo también saben mi petición." </a:t>
            </a:r>
            <a:r>
              <a:rPr lang="en-US" sz="2400">
                <a:latin typeface="Arial" charset="0"/>
              </a:rPr>
              <a:t>(vv. 23-24)</a:t>
            </a:r>
          </a:p>
          <a:p>
            <a:pPr>
              <a:lnSpc>
                <a:spcPct val="90000"/>
              </a:lnSpc>
            </a:pPr>
            <a:r>
              <a:rPr lang="es-MX" sz="2400">
                <a:latin typeface="Arial" charset="0"/>
              </a:rPr>
              <a:t>	Fuente: Adaptado de notas personales de un curso 	de Jeffrey A. D. Weima, Calvin Theological 	Seminary, Grand Rapids, MI.</a:t>
            </a:r>
            <a:endParaRPr lang="en-US" sz="2400">
              <a:latin typeface="Arial" charset="0"/>
            </a:endParaRPr>
          </a:p>
          <a:p>
            <a:pPr>
              <a:lnSpc>
                <a:spcPct val="90000"/>
              </a:lnSpc>
            </a:pPr>
            <a:endParaRPr lang="es-MX" sz="24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Técnicas persuasivas</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4"/>
          <p:cNvSpPr>
            <a:spLocks noGrp="1"/>
          </p:cNvSpPr>
          <p:nvPr>
            <p:ph idx="1"/>
          </p:nvPr>
        </p:nvSpPr>
        <p:spPr>
          <a:xfrm>
            <a:off x="457200" y="2286000"/>
            <a:ext cx="8229600" cy="3810000"/>
          </a:xfrm>
        </p:spPr>
        <p:txBody>
          <a:bodyPr/>
          <a:lstStyle/>
          <a:p>
            <a:r>
              <a:rPr lang="es-MX">
                <a:latin typeface="Arial" charset="0"/>
              </a:rPr>
              <a:t>Podemos afirmar que Pablo es el autor de Colosenses.  </a:t>
            </a:r>
            <a:endParaRPr lang="en-US">
              <a:latin typeface="Arial" charset="0"/>
            </a:endParaRPr>
          </a:p>
          <a:p>
            <a:r>
              <a:rPr lang="es-MX">
                <a:latin typeface="Arial" charset="0"/>
              </a:rPr>
              <a:t>En la iglesia temprana todos afirmaron que era carta de Pablo.</a:t>
            </a:r>
            <a:endParaRPr lang="en-US">
              <a:latin typeface="Arial" charset="0"/>
            </a:endParaRPr>
          </a:p>
          <a:p>
            <a:r>
              <a:rPr lang="es-MX">
                <a:latin typeface="Arial" charset="0"/>
              </a:rPr>
              <a:t>Algunos rechazan la autenticidad de Pablo como autor de Colosenses, pero sus objeciones no son mayores.  </a:t>
            </a:r>
            <a:endParaRPr lang="en-US">
              <a:latin typeface="Arial" charset="0"/>
            </a:endParaRPr>
          </a:p>
          <a:p>
            <a:endParaRPr lang="en-US">
              <a:latin typeface="Arial" charset="0"/>
            </a:endParaRPr>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(Biblia NVI de Estudio, David </a:t>
            </a:r>
            <a:r>
              <a:rPr lang="es-MX" err="1" smtClean="0">
                <a:ea typeface="+mj-ea"/>
              </a:rPr>
              <a:t>Gifford</a:t>
            </a:r>
            <a:r>
              <a:rPr lang="es-MX" smtClean="0">
                <a:ea typeface="+mj-ea"/>
              </a:rPr>
              <a:t> www.giffmex.org)</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r>
              <a:rPr lang="es-MX" sz="2400">
                <a:latin typeface="Arial" charset="0"/>
              </a:rPr>
              <a:t>En v. 21 Pablo expresa su confianza que Filemón hará "mucho más" de lo que le pide. Los eruditos no están de acuerdo en cuanto a qué representa este "mucho más."</a:t>
            </a:r>
            <a:endParaRPr lang="en-US" sz="2400">
              <a:latin typeface="Arial" charset="0"/>
            </a:endParaRPr>
          </a:p>
          <a:p>
            <a:pPr lvl="1"/>
            <a:r>
              <a:rPr lang="es-MX" sz="2200">
                <a:latin typeface="Arial" charset="0"/>
              </a:rPr>
              <a:t>¿Quería Pablo que Filemón diera a Onésimo su libertad? (Esta posibilidad encuentra su apoyo en v. 16)</a:t>
            </a:r>
            <a:endParaRPr lang="en-US" sz="2200">
              <a:latin typeface="Arial" charset="0"/>
            </a:endParaRPr>
          </a:p>
          <a:p>
            <a:pPr lvl="1"/>
            <a:r>
              <a:rPr lang="es-MX" sz="2200">
                <a:latin typeface="Arial" charset="0"/>
              </a:rPr>
              <a:t>¿Quería Pablo que Filemón devolviera a Onésimo otra vez a Pablo, para seguir sirviendo a Pablo en la cárcel? (Esta posibilidad encuentra su apoyo en vv. 13-14, pero en su contra, Pablo espera salir pronto de la cárcel. En este caso es dudable que Onésimo tendría tiempo para volver a Pablo y serle mucha ayuda). </a:t>
            </a:r>
          </a:p>
          <a:p>
            <a:pPr lvl="1"/>
            <a:endParaRPr lang="en-US" sz="2200">
              <a:latin typeface="Arial" charset="0"/>
            </a:endParaRPr>
          </a:p>
          <a:p>
            <a:endParaRPr lang="es-MX" sz="24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Propósito</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80000"/>
              </a:lnSpc>
            </a:pPr>
            <a:r>
              <a:rPr lang="es-MX" sz="2200">
                <a:latin typeface="Arial" charset="0"/>
              </a:rPr>
              <a:t>Aunque los detalles no son claros, el retrato general sí lo es. Pablo apela por la reconciliación de Onésimo y Filemón, basada en el hecho de que son hermanos en Cristo.</a:t>
            </a:r>
            <a:endParaRPr lang="en-US" sz="2200">
              <a:latin typeface="Arial" charset="0"/>
            </a:endParaRPr>
          </a:p>
          <a:p>
            <a:pPr>
              <a:lnSpc>
                <a:spcPct val="80000"/>
              </a:lnSpc>
              <a:buFont typeface="Wingdings 2" charset="0"/>
              <a:buNone/>
            </a:pPr>
            <a:endParaRPr lang="en-US" sz="2200">
              <a:latin typeface="Arial" charset="0"/>
            </a:endParaRPr>
          </a:p>
          <a:p>
            <a:pPr>
              <a:lnSpc>
                <a:spcPct val="80000"/>
              </a:lnSpc>
            </a:pPr>
            <a:r>
              <a:rPr lang="es-MX" sz="2200">
                <a:latin typeface="Arial" charset="0"/>
              </a:rPr>
              <a:t>El resultado de la petición de Pablo.  ¿Cumplió Filemón con la petición de Pablo? ¿Se reconcilió con él? ¿Lo liberó de su esclavitud?</a:t>
            </a:r>
            <a:br>
              <a:rPr lang="es-MX" sz="2200">
                <a:latin typeface="Arial" charset="0"/>
              </a:rPr>
            </a:br>
            <a:r>
              <a:rPr lang="es-MX" sz="2200">
                <a:latin typeface="Arial" charset="0"/>
              </a:rPr>
              <a:t/>
            </a:r>
            <a:br>
              <a:rPr lang="es-MX" sz="2200">
                <a:latin typeface="Arial" charset="0"/>
              </a:rPr>
            </a:br>
            <a:r>
              <a:rPr lang="es-MX" sz="2200">
                <a:latin typeface="Arial" charset="0"/>
              </a:rPr>
              <a:t>	a.	Si Filemón no quisiera cumplir con el pedido de 		Pablo, seguramente habría destruido esta carta. </a:t>
            </a:r>
          </a:p>
          <a:p>
            <a:pPr lvl="2">
              <a:lnSpc>
                <a:spcPct val="80000"/>
              </a:lnSpc>
              <a:buFont typeface="Wingdings 2" charset="0"/>
              <a:buNone/>
            </a:pPr>
            <a:r>
              <a:rPr lang="es-MX" sz="2200">
                <a:latin typeface="Arial" charset="0"/>
              </a:rPr>
              <a:t>		El hecho de que tenemos esta carta en nuestras 	Biblias es evidencia que Filemón cumplió lo que 	Pablo le pidió. </a:t>
            </a:r>
            <a:endParaRPr lang="en-US" sz="2200">
              <a:latin typeface="Arial" charset="0"/>
            </a:endParaRPr>
          </a:p>
          <a:p>
            <a:pPr lvl="1">
              <a:lnSpc>
                <a:spcPct val="80000"/>
              </a:lnSpc>
            </a:pPr>
            <a:endParaRPr lang="es-MX" sz="20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Propósito</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80000"/>
              </a:lnSpc>
            </a:pPr>
            <a:r>
              <a:rPr lang="es-MX">
                <a:latin typeface="Arial" charset="0"/>
              </a:rPr>
              <a:t>Dos datos externos apoyan nuestra conclusión que Filemón liberó a Onésimo:</a:t>
            </a:r>
            <a:endParaRPr lang="en-US" sz="2200">
              <a:latin typeface="Arial" charset="0"/>
            </a:endParaRPr>
          </a:p>
          <a:p>
            <a:pPr>
              <a:lnSpc>
                <a:spcPct val="80000"/>
              </a:lnSpc>
              <a:buFont typeface="Wingdings 2" charset="0"/>
              <a:buNone/>
            </a:pPr>
            <a:r>
              <a:rPr lang="es-MX">
                <a:latin typeface="Arial" charset="0"/>
              </a:rPr>
              <a:t>		1.	Según Elwell y Yarbrough, se encontró 		una inscripción en Laodicea, cerca de 		Colosas, dedicada por un esclavo 			liberado a Marco Sestio Filemón, el amo 		que lo liberó. </a:t>
            </a:r>
            <a:endParaRPr lang="en-US" sz="2200">
              <a:latin typeface="Arial" charset="0"/>
            </a:endParaRPr>
          </a:p>
          <a:p>
            <a:pPr>
              <a:lnSpc>
                <a:spcPct val="80000"/>
              </a:lnSpc>
              <a:buFont typeface="Wingdings 2" charset="0"/>
              <a:buNone/>
            </a:pPr>
            <a:r>
              <a:rPr lang="es-MX">
                <a:latin typeface="Arial" charset="0"/>
              </a:rPr>
              <a:t>		2.	Ignacio de Antíoco menciona un obispo 		de la iglesia con el nombre Onésimo. Es 		posible que este esclavo fue liberado por 		Filemón y llegó a ser un líder importante 		en la iglesia cristiana. </a:t>
            </a:r>
            <a:endParaRPr lang="en-US" sz="2200">
              <a:latin typeface="Arial" charset="0"/>
            </a:endParaRPr>
          </a:p>
          <a:p>
            <a:pPr lvl="1">
              <a:lnSpc>
                <a:spcPct val="80000"/>
              </a:lnSpc>
            </a:pPr>
            <a:endParaRPr lang="es-MX" sz="22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Propósito</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90000"/>
              </a:lnSpc>
            </a:pPr>
            <a:r>
              <a:rPr lang="es-MX" sz="2800">
                <a:latin typeface="Arial" charset="0"/>
              </a:rPr>
              <a:t>Para ganar la aceptación de Filemón de Onésimo, Pablo escribe a su amigo con mucho tacto y con un tono ligero o de buen humor, el cual él crea con un juego de palabras (v. 11).</a:t>
            </a:r>
            <a:endParaRPr lang="en-US" sz="2400">
              <a:latin typeface="Arial" charset="0"/>
            </a:endParaRPr>
          </a:p>
          <a:p>
            <a:pPr>
              <a:lnSpc>
                <a:spcPct val="90000"/>
              </a:lnSpc>
            </a:pPr>
            <a:r>
              <a:rPr lang="es-MX" sz="2800">
                <a:latin typeface="Arial" charset="0"/>
              </a:rPr>
              <a:t>La súplica (vv. 4-21) está organizada en la manera prescrita por los maestros antiguos griegos y romanos, es decir:</a:t>
            </a:r>
            <a:endParaRPr lang="en-US" sz="2400">
              <a:latin typeface="Arial" charset="0"/>
            </a:endParaRPr>
          </a:p>
          <a:p>
            <a:pPr lvl="1">
              <a:lnSpc>
                <a:spcPct val="90000"/>
              </a:lnSpc>
            </a:pPr>
            <a:r>
              <a:rPr lang="es-MX">
                <a:latin typeface="Arial" charset="0"/>
              </a:rPr>
              <a:t>Crear compenetración (vv. 4-10)</a:t>
            </a:r>
            <a:endParaRPr lang="en-US" sz="2000">
              <a:latin typeface="Arial" charset="0"/>
            </a:endParaRPr>
          </a:p>
          <a:p>
            <a:pPr lvl="1">
              <a:lnSpc>
                <a:spcPct val="90000"/>
              </a:lnSpc>
            </a:pPr>
            <a:r>
              <a:rPr lang="es-MX">
                <a:latin typeface="Arial" charset="0"/>
              </a:rPr>
              <a:t>Persuadir la mente (vv. 11-19)</a:t>
            </a:r>
            <a:endParaRPr lang="en-US" sz="2000">
              <a:latin typeface="Arial" charset="0"/>
            </a:endParaRPr>
          </a:p>
          <a:p>
            <a:pPr lvl="1">
              <a:lnSpc>
                <a:spcPct val="90000"/>
              </a:lnSpc>
            </a:pPr>
            <a:r>
              <a:rPr lang="es-MX">
                <a:latin typeface="Arial" charset="0"/>
              </a:rPr>
              <a:t>Conmover las emociones (vv. 20-21).</a:t>
            </a:r>
            <a:endParaRPr lang="en-US" sz="2000">
              <a:latin typeface="Arial" charset="0"/>
            </a:endParaRPr>
          </a:p>
          <a:p>
            <a:pPr lvl="1">
              <a:lnSpc>
                <a:spcPct val="90000"/>
              </a:lnSpc>
            </a:pPr>
            <a:endParaRPr lang="es-MX">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Acercamiento y estructura</a:t>
            </a:r>
            <a:br>
              <a:rPr lang="es-MX" smtClean="0">
                <a:ea typeface="+mj-ea"/>
              </a:rPr>
            </a:br>
            <a:r>
              <a:rPr lang="es-MX" smtClean="0">
                <a:ea typeface="+mj-ea"/>
              </a:rPr>
              <a:t>(Biblia de Estudio NVI)</a:t>
            </a:r>
            <a:endParaRPr lang="es-MX">
              <a:ea typeface="+mj-ea"/>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90000"/>
              </a:lnSpc>
            </a:pPr>
            <a:r>
              <a:rPr lang="es-MX">
                <a:latin typeface="Arial" charset="0"/>
              </a:rPr>
              <a:t>Pablo consideraba a Onésimo como una gran ayuda durante su encarcelamiento, pero se sintió la necesidad de devolverlo a su amo con esta carta. Pablo usa muchas técnicas persuasivas para convencer a Filemón que en vez de castigar a su esclavo, debería recibirlo nuevamente a su casa, ahora como un hermano en Cristo.</a:t>
            </a:r>
            <a:endParaRPr lang="en-US" sz="2200">
              <a:latin typeface="Arial" charset="0"/>
            </a:endParaRPr>
          </a:p>
          <a:p>
            <a:pPr>
              <a:lnSpc>
                <a:spcPct val="90000"/>
              </a:lnSpc>
            </a:pPr>
            <a:r>
              <a:rPr lang="es-MX">
                <a:latin typeface="Arial" charset="0"/>
              </a:rPr>
              <a:t>Pablo no menciona el nombre de Onésimo hasta que haya creado la compenetración (v. 10), y la súplica misma se menciona solamente cerca al final para persuadir la mente (v. 17).</a:t>
            </a:r>
            <a:endParaRPr lang="en-US" sz="2200">
              <a:latin typeface="Arial" charset="0"/>
            </a:endParaRPr>
          </a:p>
          <a:p>
            <a:pPr lvl="1">
              <a:lnSpc>
                <a:spcPct val="90000"/>
              </a:lnSpc>
            </a:pPr>
            <a:endParaRPr lang="es-MX" sz="22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Acercamiento y estructura</a:t>
            </a:r>
            <a:br>
              <a:rPr lang="es-MX" smtClean="0">
                <a:ea typeface="+mj-ea"/>
              </a:rPr>
            </a:br>
            <a:r>
              <a:rPr lang="es-MX" smtClean="0">
                <a:ea typeface="+mj-ea"/>
              </a:rPr>
              <a:t>(Biblia de Estudio NVI)</a:t>
            </a:r>
            <a:endParaRPr lang="es-MX">
              <a:ea typeface="+mj-e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1"/>
          <p:cNvSpPr>
            <a:spLocks noGrp="1"/>
          </p:cNvSpPr>
          <p:nvPr>
            <p:ph idx="1"/>
          </p:nvPr>
        </p:nvSpPr>
        <p:spPr>
          <a:xfrm>
            <a:off x="457200" y="1905000"/>
            <a:ext cx="8229600" cy="4191000"/>
          </a:xfrm>
        </p:spPr>
        <p:txBody>
          <a:bodyPr/>
          <a:lstStyle/>
          <a:p>
            <a:r>
              <a:rPr lang="es-MX" sz="2800">
                <a:latin typeface="Arial" charset="0"/>
              </a:rPr>
              <a:t>Saludos (vv. 1-3)</a:t>
            </a:r>
            <a:endParaRPr lang="en-US" sz="2800">
              <a:latin typeface="Arial" charset="0"/>
            </a:endParaRPr>
          </a:p>
          <a:p>
            <a:r>
              <a:rPr lang="es-MX" sz="2800">
                <a:latin typeface="Arial" charset="0"/>
              </a:rPr>
              <a:t>Acción de gracias y oración (vv. 4-7)</a:t>
            </a:r>
            <a:endParaRPr lang="en-US" sz="28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Bosquejo </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p:cNvSpPr>
          <p:nvPr>
            <p:ph idx="1"/>
          </p:nvPr>
        </p:nvSpPr>
        <p:spPr>
          <a:xfrm>
            <a:off x="457200" y="1905000"/>
            <a:ext cx="8229600" cy="4191000"/>
          </a:xfrm>
        </p:spPr>
        <p:txBody>
          <a:bodyPr/>
          <a:lstStyle/>
          <a:p>
            <a:r>
              <a:rPr lang="es-MX" sz="2800">
                <a:latin typeface="Arial" charset="0"/>
              </a:rPr>
              <a:t>La súplica de Pablo por Onésimo (vv. 8-21)</a:t>
            </a:r>
            <a:endParaRPr lang="en-US" sz="2400">
              <a:latin typeface="Arial" charset="0"/>
            </a:endParaRPr>
          </a:p>
          <a:p>
            <a:pPr lvl="1"/>
            <a:r>
              <a:rPr lang="en-US">
                <a:latin typeface="Arial" charset="0"/>
              </a:rPr>
              <a:t>Petición (8-10)</a:t>
            </a:r>
            <a:endParaRPr lang="en-US" sz="2000">
              <a:latin typeface="Arial" charset="0"/>
            </a:endParaRPr>
          </a:p>
          <a:p>
            <a:pPr lvl="1"/>
            <a:r>
              <a:rPr lang="es-MX">
                <a:latin typeface="Arial" charset="0"/>
              </a:rPr>
              <a:t>Justificación personal y teológica de la petición (11-16)</a:t>
            </a:r>
            <a:endParaRPr lang="en-US" sz="2000">
              <a:latin typeface="Arial" charset="0"/>
            </a:endParaRPr>
          </a:p>
          <a:p>
            <a:pPr lvl="1"/>
            <a:r>
              <a:rPr lang="en-US">
                <a:latin typeface="Arial" charset="0"/>
              </a:rPr>
              <a:t>Recapitulación de la petición (17)</a:t>
            </a:r>
            <a:endParaRPr lang="en-US" sz="2000">
              <a:latin typeface="Arial" charset="0"/>
            </a:endParaRPr>
          </a:p>
          <a:p>
            <a:pPr lvl="1"/>
            <a:r>
              <a:rPr lang="es-MX">
                <a:latin typeface="Arial" charset="0"/>
              </a:rPr>
              <a:t>Promesa de cubrir los gastos, acompañada por la firma de Pablo (18-19) </a:t>
            </a:r>
            <a:endParaRPr lang="en-US" sz="2000">
              <a:latin typeface="Arial" charset="0"/>
            </a:endParaRPr>
          </a:p>
          <a:p>
            <a:pPr lvl="1"/>
            <a:r>
              <a:rPr lang="en-US">
                <a:latin typeface="Arial" charset="0"/>
              </a:rPr>
              <a:t>Recapitulación de la petición (20)</a:t>
            </a:r>
            <a:endParaRPr lang="en-US" sz="2000">
              <a:latin typeface="Arial" charset="0"/>
            </a:endParaRPr>
          </a:p>
          <a:p>
            <a:pPr lvl="1"/>
            <a:r>
              <a:rPr lang="en-US">
                <a:latin typeface="Arial" charset="0"/>
              </a:rPr>
              <a:t>Expresión de confianza (21)</a:t>
            </a:r>
            <a:endParaRPr lang="en-US" sz="2000">
              <a:latin typeface="Arial" charset="0"/>
            </a:endParaRPr>
          </a:p>
          <a:p>
            <a:endParaRPr lang="en-US" sz="28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Bosquejo </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a:xfrm>
            <a:off x="457200" y="1905000"/>
            <a:ext cx="8229600" cy="4191000"/>
          </a:xfrm>
        </p:spPr>
        <p:txBody>
          <a:bodyPr/>
          <a:lstStyle/>
          <a:p>
            <a:r>
              <a:rPr lang="es-MX" sz="2800">
                <a:latin typeface="Arial" charset="0"/>
              </a:rPr>
              <a:t>La solicitud final, saludos, y bendición (vv. 22-25)</a:t>
            </a:r>
            <a:endParaRPr lang="en-US" sz="2800">
              <a:latin typeface="Arial" charset="0"/>
            </a:endParaRPr>
          </a:p>
          <a:p>
            <a:endParaRPr lang="en-US" sz="28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Bosquejo </a:t>
            </a:r>
            <a:br>
              <a:rPr lang="es-MX" smtClean="0">
                <a:ea typeface="+mj-ea"/>
              </a:rPr>
            </a:br>
            <a:r>
              <a:rPr lang="es-MX" smtClean="0">
                <a:ea typeface="+mj-ea"/>
              </a:rPr>
              <a:t>(Biblia de Estudio NVI, </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91000"/>
          </a:xfrm>
        </p:spPr>
        <p:txBody>
          <a:bodyPr>
            <a:normAutofit/>
          </a:bodyPr>
          <a:lstStyle/>
          <a:p>
            <a:pPr>
              <a:lnSpc>
                <a:spcPct val="80000"/>
              </a:lnSpc>
            </a:pPr>
            <a:r>
              <a:rPr lang="es-MX" sz="2100">
                <a:latin typeface="Arial" charset="0"/>
              </a:rPr>
              <a:t>Streett dice que desde el cuarto siglo d.C. los Cristianos han usado Filemón para apoyar las posiciones tanto en contra de como a favor de la abolición de la esclavitud.  Crisóstomo, Jerónimo, Teodoro de Mopsuestia, Martin Lutero, y otros defendían a la esclavitud. </a:t>
            </a:r>
            <a:endParaRPr lang="en-US" sz="2100">
              <a:latin typeface="Arial" charset="0"/>
            </a:endParaRPr>
          </a:p>
          <a:p>
            <a:pPr>
              <a:lnSpc>
                <a:spcPct val="80000"/>
              </a:lnSpc>
            </a:pPr>
            <a:r>
              <a:rPr lang="es-MX" sz="2100">
                <a:latin typeface="Arial" charset="0"/>
              </a:rPr>
              <a:t>Los Carpocracianistas, Donatistas, y Juan Calvino rechazaron a la esclavitud.</a:t>
            </a:r>
            <a:endParaRPr lang="en-US" sz="2100">
              <a:latin typeface="Arial" charset="0"/>
            </a:endParaRPr>
          </a:p>
          <a:p>
            <a:pPr>
              <a:lnSpc>
                <a:spcPct val="80000"/>
              </a:lnSpc>
            </a:pPr>
            <a:r>
              <a:rPr lang="es-MX" sz="2100">
                <a:latin typeface="Arial" charset="0"/>
              </a:rPr>
              <a:t>Aunque la Biblia contiene regulaciones en cuanto al divorcio y a la esclavitud, podemos afirmar que ambas situaciones son el resultado de pecado, o de corazones endurecidos.  Las regulaciones que tenemos en la Biblia nos dan, entonces, son maneras prácticas (e inspiradas) para lidiar con las realidades del día.</a:t>
            </a:r>
            <a:r>
              <a:rPr lang="es-MX" sz="1800">
                <a:latin typeface="Arial" charset="0"/>
              </a:rPr>
              <a:t/>
            </a:r>
            <a:br>
              <a:rPr lang="es-MX" sz="1800">
                <a:latin typeface="Arial" charset="0"/>
              </a:rPr>
            </a:br>
            <a:endParaRPr lang="en-US" sz="1500">
              <a:latin typeface="Arial" charset="0"/>
            </a:endParaRPr>
          </a:p>
          <a:p>
            <a:pPr>
              <a:lnSpc>
                <a:spcPct val="80000"/>
              </a:lnSpc>
            </a:pPr>
            <a:endParaRPr lang="en-US" sz="18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La iglesia y la esclavitud</a:t>
            </a:r>
            <a:br>
              <a:rPr lang="es-MX" smtClean="0">
                <a:ea typeface="+mj-ea"/>
              </a:rPr>
            </a:br>
            <a:r>
              <a:rPr lang="es-MX" smtClean="0">
                <a:ea typeface="+mj-ea"/>
              </a:rPr>
              <a:t>(</a:t>
            </a:r>
            <a:r>
              <a:rPr lang="es-MX" err="1" smtClean="0">
                <a:ea typeface="+mj-ea"/>
              </a:rPr>
              <a:t>Gifford</a:t>
            </a:r>
            <a:r>
              <a:rPr lang="es-MX" smtClean="0">
                <a:ea typeface="+mj-ea"/>
              </a:rPr>
              <a:t>)</a:t>
            </a:r>
            <a:endParaRPr lang="es-MX">
              <a:ea typeface="+mj-ea"/>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1"/>
          <p:cNvSpPr>
            <a:spLocks noGrp="1"/>
          </p:cNvSpPr>
          <p:nvPr>
            <p:ph idx="1"/>
          </p:nvPr>
        </p:nvSpPr>
        <p:spPr>
          <a:xfrm>
            <a:off x="457200" y="1905000"/>
            <a:ext cx="8229600" cy="4191000"/>
          </a:xfrm>
        </p:spPr>
        <p:txBody>
          <a:bodyPr/>
          <a:lstStyle/>
          <a:p>
            <a:pPr lvl="1"/>
            <a:r>
              <a:rPr lang="es-MX">
                <a:latin typeface="Arial" charset="0"/>
              </a:rPr>
              <a:t>Nos desafía en cuanto a las relaciones horizontales.  </a:t>
            </a:r>
            <a:endParaRPr lang="en-US" sz="2000">
              <a:latin typeface="Arial" charset="0"/>
            </a:endParaRPr>
          </a:p>
          <a:p>
            <a:pPr lvl="1"/>
            <a:r>
              <a:rPr lang="es-MX">
                <a:latin typeface="Arial" charset="0"/>
              </a:rPr>
              <a:t>Demuestra la importancia de la compasión en las relaciones.</a:t>
            </a:r>
            <a:endParaRPr lang="en-US" sz="2000">
              <a:latin typeface="Arial" charset="0"/>
            </a:endParaRPr>
          </a:p>
          <a:p>
            <a:pPr lvl="1"/>
            <a:r>
              <a:rPr lang="es-MX">
                <a:latin typeface="Arial" charset="0"/>
              </a:rPr>
              <a:t>Nos enseña que el amor es la base para toda relación.</a:t>
            </a:r>
            <a:endParaRPr lang="en-US" sz="2000">
              <a:latin typeface="Arial" charset="0"/>
            </a:endParaRPr>
          </a:p>
          <a:p>
            <a:pPr lvl="1"/>
            <a:r>
              <a:rPr lang="es-MX">
                <a:latin typeface="Arial" charset="0"/>
              </a:rPr>
              <a:t>Aunque hay diferencias en relaciones y clases sociales, somos iguales ante Dios.</a:t>
            </a:r>
            <a:endParaRPr lang="en-US" sz="2000">
              <a:latin typeface="Arial" charset="0"/>
            </a:endParaRPr>
          </a:p>
          <a:p>
            <a:endParaRPr lang="en-US" sz="2800">
              <a:latin typeface="Arial" charset="0"/>
            </a:endParaRPr>
          </a:p>
        </p:txBody>
      </p:sp>
      <p:sp>
        <p:nvSpPr>
          <p:cNvPr id="3" name="Title 2"/>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Filemón y su mensaje para la iglesia hoy</a:t>
            </a:r>
            <a:endParaRPr lang="es-MX">
              <a:ea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4"/>
          <p:cNvSpPr>
            <a:spLocks noGrp="1"/>
          </p:cNvSpPr>
          <p:nvPr>
            <p:ph idx="1"/>
          </p:nvPr>
        </p:nvSpPr>
        <p:spPr>
          <a:xfrm>
            <a:off x="457200" y="2286000"/>
            <a:ext cx="8229600" cy="3810000"/>
          </a:xfrm>
        </p:spPr>
        <p:txBody>
          <a:bodyPr/>
          <a:lstStyle/>
          <a:p>
            <a:r>
              <a:rPr lang="es-MX" sz="2200">
                <a:latin typeface="Arial" charset="0"/>
              </a:rPr>
              <a:t>La ausencia de temas favoritas y la presencia de temas no encontradas en sus otras cartas no es evidencia fuerte que no viene de su mano, solo es evidencia de un cambio de énfasis.</a:t>
            </a:r>
            <a:endParaRPr lang="en-US" sz="2200">
              <a:latin typeface="Arial" charset="0"/>
            </a:endParaRPr>
          </a:p>
          <a:p>
            <a:r>
              <a:rPr lang="es-MX" sz="2200">
                <a:latin typeface="Arial" charset="0"/>
              </a:rPr>
              <a:t>Su similitud a Efesios (véase Colosenses y Efesios) no prueba que Colosenses es una imitación de Efesios y que Pablo no escribió Colosenses. </a:t>
            </a:r>
            <a:endParaRPr lang="en-US" sz="2200">
              <a:latin typeface="Arial" charset="0"/>
            </a:endParaRPr>
          </a:p>
          <a:p>
            <a:r>
              <a:rPr lang="es-MX" sz="2200">
                <a:latin typeface="Arial" charset="0"/>
              </a:rPr>
              <a:t>En el siglo XIX algunos opinaban que la herejía refutada en el capítulo 2 es el gnosticismo del segundo siglo, pero un análisis demuestra que la herejía es menos desarrollada que el gnosticismo del segundo y tercer siglos.  </a:t>
            </a:r>
            <a:endParaRPr lang="en-US" sz="2200">
              <a:latin typeface="Arial" charset="0"/>
            </a:endParaRPr>
          </a:p>
          <a:p>
            <a:endParaRPr lang="en-US" sz="2200">
              <a:latin typeface="Arial" charset="0"/>
            </a:endParaRPr>
          </a:p>
        </p:txBody>
      </p:sp>
      <p:sp>
        <p:nvSpPr>
          <p:cNvPr id="4" name="Title 3"/>
          <p:cNvSpPr>
            <a:spLocks noGrp="1"/>
          </p:cNvSpPr>
          <p:nvPr>
            <p:ph type="title"/>
          </p:nvPr>
        </p:nvSpPr>
        <p:spPr>
          <a:xfrm>
            <a:off x="381000" y="838200"/>
            <a:ext cx="8229600" cy="1219200"/>
          </a:xfrm>
        </p:spPr>
        <p:txBody>
          <a:bodyPr>
            <a:normAutofit fontScale="90000"/>
          </a:bodyPr>
          <a:lstStyle/>
          <a:p>
            <a:pPr fontAlgn="auto">
              <a:spcAft>
                <a:spcPts val="0"/>
              </a:spcAft>
              <a:defRPr/>
            </a:pPr>
            <a:r>
              <a:rPr lang="es-MX" smtClean="0">
                <a:ea typeface="+mj-ea"/>
              </a:rPr>
              <a:t>Autor</a:t>
            </a:r>
            <a:br>
              <a:rPr lang="es-MX" smtClean="0">
                <a:ea typeface="+mj-ea"/>
              </a:rPr>
            </a:br>
            <a:r>
              <a:rPr lang="es-MX" smtClean="0">
                <a:ea typeface="+mj-ea"/>
              </a:rPr>
              <a:t>(Biblia NVI de Estudio, David </a:t>
            </a:r>
            <a:r>
              <a:rPr lang="es-MX" err="1" smtClean="0">
                <a:ea typeface="+mj-ea"/>
              </a:rPr>
              <a:t>Gifford</a:t>
            </a:r>
            <a:r>
              <a:rPr lang="es-MX" smtClean="0">
                <a:ea typeface="+mj-ea"/>
              </a:rPr>
              <a:t> www.giffmex.org)</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r>
              <a:rPr lang="es-MX">
                <a:latin typeface="Arial" charset="0"/>
              </a:rPr>
              <a:t>Aunque la herejía en Colosas tenía aspectos judíos, los creyentes en Colosas eran Gentiles. Vemos esto en 1:21-22, 1:25, 1:27, 2:11-17, 3:5ff.</a:t>
            </a:r>
            <a:endParaRPr lang="en-US">
              <a:latin typeface="Arial" charset="0"/>
            </a:endParaRPr>
          </a:p>
          <a:p>
            <a:r>
              <a:rPr lang="es-MX">
                <a:latin typeface="Arial" charset="0"/>
              </a:rPr>
              <a:t>Además no hay referencias o alusiones al Antiguo Testamento.  Probablemente estos destinatarios Gentiles no eran tan familiarizados con el AT.</a:t>
            </a:r>
            <a:endParaRPr lang="en-US">
              <a:latin typeface="Arial" charset="0"/>
            </a:endParaRPr>
          </a:p>
          <a:p>
            <a:endParaRPr lang="es-MX">
              <a:latin typeface="Arial" charset="0"/>
            </a:endParaRPr>
          </a:p>
        </p:txBody>
      </p:sp>
      <p:sp>
        <p:nvSpPr>
          <p:cNvPr id="3" name="Title 2"/>
          <p:cNvSpPr>
            <a:spLocks noGrp="1"/>
          </p:cNvSpPr>
          <p:nvPr>
            <p:ph type="title"/>
          </p:nvPr>
        </p:nvSpPr>
        <p:spPr/>
        <p:txBody>
          <a:bodyPr/>
          <a:lstStyle/>
          <a:p>
            <a:pPr fontAlgn="auto">
              <a:spcAft>
                <a:spcPts val="0"/>
              </a:spcAft>
              <a:defRPr/>
            </a:pPr>
            <a:r>
              <a:rPr lang="es-MX" smtClean="0">
                <a:ea typeface="+mj-ea"/>
              </a:rPr>
              <a:t>Destinatarios (</a:t>
            </a:r>
            <a:r>
              <a:rPr lang="es-MX" err="1" smtClean="0">
                <a:ea typeface="+mj-ea"/>
              </a:rPr>
              <a:t>Gifford</a:t>
            </a:r>
            <a:r>
              <a:rPr lang="es-MX" smtClean="0">
                <a:ea typeface="+mj-ea"/>
              </a:rPr>
              <a:t>)	</a:t>
            </a:r>
            <a:endParaRPr lang="es-MX">
              <a:ea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Autofit/>
          </a:bodyPr>
          <a:lstStyle/>
          <a:p>
            <a:r>
              <a:rPr lang="es-MX">
                <a:latin typeface="Arial" charset="0"/>
              </a:rPr>
              <a:t>Epafras se convirtió bajo el ministerio de Pablo en Éfeso, inició la iglesia en Colosas, y ahora regresó a Pablo y le informó acerca de la iglesia. </a:t>
            </a:r>
            <a:endParaRPr lang="en-US">
              <a:latin typeface="Arial" charset="0"/>
            </a:endParaRPr>
          </a:p>
          <a:p>
            <a:r>
              <a:rPr lang="es-MX">
                <a:latin typeface="Arial" charset="0"/>
              </a:rPr>
              <a:t>Pablo escribe Colosenses desde la cárcel en Roma en aprox. 60 d.C. y la envía con Onésimo.</a:t>
            </a:r>
            <a:endParaRPr lang="en-US">
              <a:latin typeface="Arial" charset="0"/>
            </a:endParaRPr>
          </a:p>
          <a:p>
            <a:r>
              <a:rPr lang="es-MX">
                <a:latin typeface="Arial" charset="0"/>
              </a:rPr>
              <a:t>En la cárcel en Roma Pablo también escribió Efesios, Colosenses, Filipenses y Filemón.</a:t>
            </a:r>
            <a:endParaRPr lang="en-US">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smtClean="0">
                <a:ea typeface="+mj-ea"/>
              </a:rPr>
              <a:t>Circunstancias y fecha</a:t>
            </a:r>
            <a:br>
              <a:rPr lang="es-MX" smtClean="0">
                <a:ea typeface="+mj-ea"/>
              </a:rPr>
            </a:br>
            <a:r>
              <a:rPr lang="es-MX" smtClean="0">
                <a:ea typeface="+mj-ea"/>
              </a:rPr>
              <a:t>(Biblia NVI de Estudio, </a:t>
            </a:r>
            <a:r>
              <a:rPr lang="es-MX" err="1" smtClean="0">
                <a:ea typeface="+mj-ea"/>
              </a:rPr>
              <a:t>Gifford</a:t>
            </a:r>
            <a:r>
              <a:rPr lang="es-MX" smtClean="0">
                <a:ea typeface="+mj-ea"/>
              </a:rPr>
              <a:t>)</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2590800"/>
            <a:ext cx="8229600" cy="3505200"/>
          </a:xfrm>
        </p:spPr>
        <p:txBody>
          <a:bodyPr>
            <a:noAutofit/>
          </a:bodyPr>
          <a:lstStyle/>
          <a:p>
            <a:r>
              <a:rPr lang="es-MX" sz="2800">
                <a:latin typeface="Arial" charset="0"/>
              </a:rPr>
              <a:t>La herejía era diversa.  Hay muchas teorías diferentes acerca de la herejía en Colosas.  Algunos elementos de la herejía probablemente incluían:</a:t>
            </a:r>
            <a:endParaRPr lang="en-US" sz="2400">
              <a:latin typeface="Arial" charset="0"/>
            </a:endParaRPr>
          </a:p>
          <a:p>
            <a:pPr lvl="1"/>
            <a:r>
              <a:rPr lang="es-MX">
                <a:latin typeface="Arial" charset="0"/>
              </a:rPr>
              <a:t>Las leyes ceremoniales de los judíos.  Reglas estrictas acerca de comida y bebida permitidas, festivales religiosos, y circuncisión (2:11-12; 2:16; 2:21; 3:11).</a:t>
            </a:r>
            <a:endParaRPr lang="en-US" sz="2000">
              <a:latin typeface="Arial" charset="0"/>
            </a:endParaRPr>
          </a:p>
          <a:p>
            <a:pPr>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457200" y="838200"/>
            <a:ext cx="8229600" cy="1219200"/>
          </a:xfrm>
        </p:spPr>
        <p:txBody>
          <a:bodyPr>
            <a:normAutofit fontScale="90000"/>
          </a:bodyPr>
          <a:lstStyle/>
          <a:p>
            <a:pPr fontAlgn="auto">
              <a:spcAft>
                <a:spcPts val="0"/>
              </a:spcAft>
              <a:defRPr/>
            </a:pPr>
            <a:r>
              <a:rPr lang="es-MX" smtClean="0">
                <a:ea typeface="+mj-ea"/>
              </a:rPr>
              <a:t>La herejía colosense (NVI Biblia de Estudio, </a:t>
            </a:r>
            <a:r>
              <a:rPr lang="es-MX" err="1" smtClean="0">
                <a:ea typeface="+mj-ea"/>
              </a:rPr>
              <a:t>Gifford</a:t>
            </a:r>
            <a:r>
              <a:rPr lang="es-MX" smtClean="0">
                <a:ea typeface="+mj-ea"/>
              </a:rPr>
              <a:t>, </a:t>
            </a:r>
            <a:r>
              <a:rPr lang="es-MX" err="1" smtClean="0">
                <a:ea typeface="+mj-ea"/>
              </a:rPr>
              <a:t>Hendriksen</a:t>
            </a:r>
            <a:r>
              <a:rPr lang="es-MX" smtClean="0">
                <a:ea typeface="+mj-ea"/>
              </a:rPr>
              <a:t>, Carson </a:t>
            </a:r>
            <a:r>
              <a:rPr lang="es-MX" err="1" smtClean="0">
                <a:ea typeface="+mj-ea"/>
              </a:rPr>
              <a:t>Moo</a:t>
            </a:r>
            <a:r>
              <a:rPr lang="es-MX" smtClean="0">
                <a:ea typeface="+mj-ea"/>
              </a:rPr>
              <a:t> y Morris)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1685</TotalTime>
  <Words>4544</Words>
  <Application>Microsoft Macintosh PowerPoint</Application>
  <PresentationFormat>Presentación en pantalla (4:3)</PresentationFormat>
  <Paragraphs>294</Paragraphs>
  <Slides>59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59</vt:i4>
      </vt:variant>
    </vt:vector>
  </HeadingPairs>
  <TitlesOfParts>
    <vt:vector size="63" baseType="lpstr">
      <vt:lpstr>Arial</vt:lpstr>
      <vt:lpstr>Wingdings 2</vt:lpstr>
      <vt:lpstr>Calibri</vt:lpstr>
      <vt:lpstr>Pptssem</vt:lpstr>
      <vt:lpstr>Colosenses y Filemón</vt:lpstr>
      <vt:lpstr>Colosas: la ciudad y la iglesia (NIV Study Bible) </vt:lpstr>
      <vt:lpstr>Presentación de PowerPoint</vt:lpstr>
      <vt:lpstr>Colosas: la ciudad y la iglesia (NIV Study Bible) </vt:lpstr>
      <vt:lpstr>Autor (Biblia NVI de Estudio, David Gifford www.giffmex.org)</vt:lpstr>
      <vt:lpstr>Autor (Biblia NVI de Estudio, David Gifford www.giffmex.org)</vt:lpstr>
      <vt:lpstr>Destinatarios (Gifford) </vt:lpstr>
      <vt:lpstr>Circunstancias y fecha (Biblia NVI de Estudio, Gifford)</vt:lpstr>
      <vt:lpstr>La herejía colosense (NVI Biblia de Estudio, Gifford, Hendriksen, Carson Moo y Morris)</vt:lpstr>
      <vt:lpstr>La herejía colosense (NVI Biblia de Estudio, Gifford, Hendriksen, Carson Moo y Morris)</vt:lpstr>
      <vt:lpstr>La herejía colosense (NVI Biblia de Estudio, Gifford, Hendriksen, Carson Moo y Morris)</vt:lpstr>
      <vt:lpstr>Propósito y temas (Biblia NVI de Estudio, Gifford)</vt:lpstr>
      <vt:lpstr>Colosenses 1:15-22</vt:lpstr>
      <vt:lpstr>Colosenses 1:15-22</vt:lpstr>
      <vt:lpstr>Colosenses 2:9-10</vt:lpstr>
      <vt:lpstr>Otras afirmaciones cristológicas</vt:lpstr>
      <vt:lpstr>Otras afirmaciones cristológicas</vt:lpstr>
      <vt:lpstr>Otras afirmaciones cristológicas</vt:lpstr>
      <vt:lpstr>Propósito y temas (Biblia NVI de Estudio, Gifford)</vt:lpstr>
      <vt:lpstr>Propósito y temas (Biblia NVI de Estudio, Gifford)</vt:lpstr>
      <vt:lpstr>Propósito y temas (Biblia NVI de Estudio, Gifford)</vt:lpstr>
      <vt:lpstr>Contexto canónico (Gifford)</vt:lpstr>
      <vt:lpstr>Contexto canónico (Gifford)</vt:lpstr>
      <vt:lpstr>Contexto canónico (Gifford)</vt:lpstr>
      <vt:lpstr>Contexto canónico (Gifford)</vt:lpstr>
      <vt:lpstr>Contexto canónico (Gifford)</vt:lpstr>
      <vt:lpstr>Conexiones entre Colosenses y Filemón (Gifford)</vt:lpstr>
      <vt:lpstr>Conexiones entre Colosenses y Filemón (Gifford)</vt:lpstr>
      <vt:lpstr>Bosquejo (Biblia de Estudio NVI, Gifford)</vt:lpstr>
      <vt:lpstr>Bosquejo (Biblia de Estudio NVI, Gifford)</vt:lpstr>
      <vt:lpstr>Bosquejo (Biblia de Estudio NVI, Gifford)</vt:lpstr>
      <vt:lpstr>Bosquejo (Biblia de Estudio NVI, Gifford)</vt:lpstr>
      <vt:lpstr>Bosquejo (Biblia de Estudio NVI, Gifford)</vt:lpstr>
      <vt:lpstr>Bosquejo (Biblia de Estudio NVI, Gifford)</vt:lpstr>
      <vt:lpstr>Bosquejo (Biblia de Estudio NVI, Gifford)</vt:lpstr>
      <vt:lpstr>Nota exegética sobre Col. 2:11-13 (Gifford)</vt:lpstr>
      <vt:lpstr>Mensaje de Colosenses para la iglesia hoy</vt:lpstr>
      <vt:lpstr>Filemón</vt:lpstr>
      <vt:lpstr>Autor, fecha y lugar (Biblia de Estudio NVI, Gifford)</vt:lpstr>
      <vt:lpstr>Autor, fecha y lugar (Biblia de Estudio NVI, Gifford)</vt:lpstr>
      <vt:lpstr>Destinatarios y circunstancias (Biblia de Estudio NVI, Gifford)</vt:lpstr>
      <vt:lpstr>Destinatarios y circunstancias (Biblia de Estudio NVI, Gifford)</vt:lpstr>
      <vt:lpstr>Destinatarios y circunstancias (Biblia de Estudio NVI, Gifford)</vt:lpstr>
      <vt:lpstr>Destinatarios y circunstancias (Biblia de Estudio NVI, Gifford)</vt:lpstr>
      <vt:lpstr>Propósito (Biblia de Estudio NVI, Gifford)</vt:lpstr>
      <vt:lpstr>Técnicas persuasivas (Gifford)</vt:lpstr>
      <vt:lpstr>Técnicas persuasivas (Gifford)</vt:lpstr>
      <vt:lpstr>Técnicas persuasivas (Gifford)</vt:lpstr>
      <vt:lpstr>Técnicas persuasivas (Gifford)</vt:lpstr>
      <vt:lpstr>Propósito (Biblia de Estudio NVI, Gifford)</vt:lpstr>
      <vt:lpstr>Propósito (Biblia de Estudio NVI, Gifford)</vt:lpstr>
      <vt:lpstr>Propósito (Biblia de Estudio NVI, Gifford)</vt:lpstr>
      <vt:lpstr>Acercamiento y estructura (Biblia de Estudio NVI)</vt:lpstr>
      <vt:lpstr>Acercamiento y estructura (Biblia de Estudio NVI)</vt:lpstr>
      <vt:lpstr>Bosquejo  (Biblia de Estudio NVI, Gifford)</vt:lpstr>
      <vt:lpstr>Bosquejo  (Biblia de Estudio NVI, Gifford)</vt:lpstr>
      <vt:lpstr>Bosquejo  (Biblia de Estudio NVI, Gifford)</vt:lpstr>
      <vt:lpstr>La iglesia y la esclavitud (Gifford)</vt:lpstr>
      <vt:lpstr>Filemón y su mensaje para la iglesia hoy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32</cp:revision>
  <dcterms:created xsi:type="dcterms:W3CDTF">2010-03-12T17:58:51Z</dcterms:created>
  <dcterms:modified xsi:type="dcterms:W3CDTF">2012-10-08T17:31:09Z</dcterms:modified>
</cp:coreProperties>
</file>