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Lst>
  <p:notesMasterIdLst>
    <p:notesMasterId r:id="rId71"/>
  </p:notesMasterIdLst>
  <p:handoutMasterIdLst>
    <p:handoutMasterId r:id="rId72"/>
  </p:handoutMasterIdLst>
  <p:sldIdLst>
    <p:sldId id="256" r:id="rId2"/>
    <p:sldId id="812" r:id="rId3"/>
    <p:sldId id="688" r:id="rId4"/>
    <p:sldId id="919" r:id="rId5"/>
    <p:sldId id="920" r:id="rId6"/>
    <p:sldId id="921" r:id="rId7"/>
    <p:sldId id="866" r:id="rId8"/>
    <p:sldId id="933" r:id="rId9"/>
    <p:sldId id="934" r:id="rId10"/>
    <p:sldId id="936" r:id="rId11"/>
    <p:sldId id="935" r:id="rId12"/>
    <p:sldId id="867" r:id="rId13"/>
    <p:sldId id="922" r:id="rId14"/>
    <p:sldId id="923" r:id="rId15"/>
    <p:sldId id="924" r:id="rId16"/>
    <p:sldId id="925" r:id="rId17"/>
    <p:sldId id="926" r:id="rId18"/>
    <p:sldId id="927" r:id="rId19"/>
    <p:sldId id="928" r:id="rId20"/>
    <p:sldId id="929" r:id="rId21"/>
    <p:sldId id="930" r:id="rId22"/>
    <p:sldId id="931" r:id="rId23"/>
    <p:sldId id="932" r:id="rId24"/>
    <p:sldId id="937" r:id="rId25"/>
    <p:sldId id="938" r:id="rId26"/>
    <p:sldId id="939" r:id="rId27"/>
    <p:sldId id="940" r:id="rId28"/>
    <p:sldId id="941" r:id="rId29"/>
    <p:sldId id="942" r:id="rId30"/>
    <p:sldId id="943" r:id="rId31"/>
    <p:sldId id="944" r:id="rId32"/>
    <p:sldId id="945" r:id="rId33"/>
    <p:sldId id="946" r:id="rId34"/>
    <p:sldId id="947" r:id="rId35"/>
    <p:sldId id="948" r:id="rId36"/>
    <p:sldId id="949" r:id="rId37"/>
    <p:sldId id="950" r:id="rId38"/>
    <p:sldId id="951" r:id="rId39"/>
    <p:sldId id="952" r:id="rId40"/>
    <p:sldId id="953" r:id="rId41"/>
    <p:sldId id="954" r:id="rId42"/>
    <p:sldId id="955" r:id="rId43"/>
    <p:sldId id="956" r:id="rId44"/>
    <p:sldId id="957" r:id="rId45"/>
    <p:sldId id="958" r:id="rId46"/>
    <p:sldId id="959" r:id="rId47"/>
    <p:sldId id="960" r:id="rId48"/>
    <p:sldId id="961" r:id="rId49"/>
    <p:sldId id="962" r:id="rId50"/>
    <p:sldId id="963" r:id="rId51"/>
    <p:sldId id="966" r:id="rId52"/>
    <p:sldId id="964" r:id="rId53"/>
    <p:sldId id="965" r:id="rId54"/>
    <p:sldId id="967" r:id="rId55"/>
    <p:sldId id="968" r:id="rId56"/>
    <p:sldId id="969" r:id="rId57"/>
    <p:sldId id="970" r:id="rId58"/>
    <p:sldId id="971" r:id="rId59"/>
    <p:sldId id="972" r:id="rId60"/>
    <p:sldId id="973" r:id="rId61"/>
    <p:sldId id="974" r:id="rId62"/>
    <p:sldId id="975" r:id="rId63"/>
    <p:sldId id="976" r:id="rId64"/>
    <p:sldId id="977" r:id="rId65"/>
    <p:sldId id="979" r:id="rId66"/>
    <p:sldId id="980" r:id="rId67"/>
    <p:sldId id="981" r:id="rId68"/>
    <p:sldId id="982" r:id="rId69"/>
    <p:sldId id="983" r:id="rId70"/>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963" autoAdjust="0"/>
  </p:normalViewPr>
  <p:slideViewPr>
    <p:cSldViewPr>
      <p:cViewPr varScale="1">
        <p:scale>
          <a:sx n="92" d="100"/>
          <a:sy n="92" d="100"/>
        </p:scale>
        <p:origin x="-101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482"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notesMaster" Target="notesMasters/notesMaster1.xml"/><Relationship Id="rId72" Type="http://schemas.openxmlformats.org/officeDocument/2006/relationships/handoutMaster" Target="handoutMasters/handoutMaster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printerSettings" Target="printerSettings/printerSettings1.bin"/><Relationship Id="rId74" Type="http://schemas.openxmlformats.org/officeDocument/2006/relationships/presProps" Target="presProps.xml"/><Relationship Id="rId75" Type="http://schemas.openxmlformats.org/officeDocument/2006/relationships/viewProps" Target="viewProps.xml"/><Relationship Id="rId76" Type="http://schemas.openxmlformats.org/officeDocument/2006/relationships/theme" Target="theme/theme1.xml"/><Relationship Id="rId77"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s-MX"/>
          </a:p>
        </p:txBody>
      </p:sp>
      <p:sp>
        <p:nvSpPr>
          <p:cNvPr id="3" name="Date Placeholder 2"/>
          <p:cNvSpPr>
            <a:spLocks noGrp="1"/>
          </p:cNvSpPr>
          <p:nvPr>
            <p:ph type="dt" sz="quarter"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E826A9BD-B3FF-F94B-BF91-4386C7B27B76}" type="datetimeFigureOut">
              <a:rPr lang="en-US"/>
              <a:pPr/>
              <a:t>10/9/12</a:t>
            </a:fld>
            <a:endParaRPr lang="es-MX"/>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s-MX"/>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C5350FFC-1150-E84B-A098-F0A87A8739F8}" type="slidenum">
              <a:rPr lang="es-MX"/>
              <a:pPr/>
              <a:t>‹Nr.›</a:t>
            </a:fld>
            <a:endParaRPr lang="es-MX"/>
          </a:p>
        </p:txBody>
      </p:sp>
    </p:spTree>
    <p:extLst>
      <p:ext uri="{BB962C8B-B14F-4D97-AF65-F5344CB8AC3E}">
        <p14:creationId xmlns:p14="http://schemas.microsoft.com/office/powerpoint/2010/main" val="2251442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s-MX"/>
          </a:p>
        </p:txBody>
      </p:sp>
      <p:sp>
        <p:nvSpPr>
          <p:cNvPr id="3" name="Date Placeholder 2"/>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9C9653DD-01CE-3C43-AE66-4BC4DA85346C}" type="datetimeFigureOut">
              <a:rPr lang="en-US"/>
              <a:pPr/>
              <a:t>10/9/12</a:t>
            </a:fld>
            <a:endParaRPr lang="es-MX"/>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s-MX"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s-MX"/>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F09426D2-9C7B-5E48-BEB9-C24227CBF9ED}" type="slidenum">
              <a:rPr lang="es-MX"/>
              <a:pPr/>
              <a:t>‹Nr.›</a:t>
            </a:fld>
            <a:endParaRPr lang="es-MX"/>
          </a:p>
        </p:txBody>
      </p:sp>
    </p:spTree>
    <p:extLst>
      <p:ext uri="{BB962C8B-B14F-4D97-AF65-F5344CB8AC3E}">
        <p14:creationId xmlns:p14="http://schemas.microsoft.com/office/powerpoint/2010/main" val="37611935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_tradnl" smtClean="0"/>
              <a:t>Clic para editar título</a:t>
            </a:r>
            <a:endParaRPr kumimoji="0" lang="en-US"/>
          </a:p>
        </p:txBody>
      </p:sp>
      <p:cxnSp>
        <p:nvCxnSpPr>
          <p:cNvPr id="8" name="Conector rec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latin typeface="Helvetica"/>
            </a:endParaRPr>
          </a:p>
        </p:txBody>
      </p:sp>
      <p:sp>
        <p:nvSpPr>
          <p:cNvPr id="15" name="Marcador de fecha 14"/>
          <p:cNvSpPr>
            <a:spLocks noGrp="1"/>
          </p:cNvSpPr>
          <p:nvPr>
            <p:ph type="dt" sz="half" idx="10"/>
          </p:nvPr>
        </p:nvSpPr>
        <p:spPr/>
        <p:txBody>
          <a:bodyPr/>
          <a:lstStyle/>
          <a:p>
            <a:fld id="{027E2789-636B-A544-87A6-C386A41D78C6}" type="datetimeFigureOut">
              <a:rPr lang="en-US" smtClean="0"/>
              <a:pPr/>
              <a:t>10/9/12</a:t>
            </a:fld>
            <a:endParaRPr lang="en-US"/>
          </a:p>
        </p:txBody>
      </p:sp>
      <p:sp>
        <p:nvSpPr>
          <p:cNvPr id="16" name="Marcador de número de diapositiva 15"/>
          <p:cNvSpPr>
            <a:spLocks noGrp="1"/>
          </p:cNvSpPr>
          <p:nvPr>
            <p:ph type="sldNum" sz="quarter" idx="11"/>
          </p:nvPr>
        </p:nvSpPr>
        <p:spPr/>
        <p:txBody>
          <a:bodyPr/>
          <a:lstStyle/>
          <a:p>
            <a:fld id="{09429469-3EB4-1D46-91AB-469E119590DA}" type="slidenum">
              <a:rPr lang="en-US" smtClean="0"/>
              <a:pPr/>
              <a:t>‹Nr.›</a:t>
            </a:fld>
            <a:endParaRPr lang="en-US"/>
          </a:p>
        </p:txBody>
      </p:sp>
      <p:sp>
        <p:nvSpPr>
          <p:cNvPr id="17" name="Marcador de pie de página 16"/>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027E2789-636B-A544-87A6-C386A41D78C6}" type="datetimeFigureOut">
              <a:rPr lang="en-US" smtClean="0"/>
              <a:pPr/>
              <a:t>10/9/12</a:t>
            </a:fld>
            <a:endParaRPr lang="en-US"/>
          </a:p>
        </p:txBody>
      </p:sp>
      <p:sp>
        <p:nvSpPr>
          <p:cNvPr id="5" name="Marcador de pie de página 4"/>
          <p:cNvSpPr>
            <a:spLocks noGrp="1"/>
          </p:cNvSpPr>
          <p:nvPr>
            <p:ph type="ftr" sz="quarter" idx="11"/>
          </p:nvPr>
        </p:nvSpPr>
        <p:spPr/>
        <p:txBody>
          <a:bodyPr/>
          <a:lstStyle/>
          <a:p>
            <a:pPr>
              <a:defRPr/>
            </a:pPr>
            <a:endParaRPr lang="en-US"/>
          </a:p>
        </p:txBody>
      </p:sp>
      <p:sp>
        <p:nvSpPr>
          <p:cNvPr id="6" name="Marcador de número de diapositiva 5"/>
          <p:cNvSpPr>
            <a:spLocks noGrp="1"/>
          </p:cNvSpPr>
          <p:nvPr>
            <p:ph type="sldNum" sz="quarter" idx="12"/>
          </p:nvPr>
        </p:nvSpPr>
        <p:spPr/>
        <p:txBody>
          <a:bodyPr/>
          <a:lstStyle/>
          <a:p>
            <a:fld id="{09429469-3EB4-1D46-91AB-469E119590DA}"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274638"/>
            <a:ext cx="6019800" cy="5851525"/>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027E2789-636B-A544-87A6-C386A41D78C6}" type="datetimeFigureOut">
              <a:rPr lang="en-US" smtClean="0"/>
              <a:pPr/>
              <a:t>10/9/12</a:t>
            </a:fld>
            <a:endParaRPr lang="en-US"/>
          </a:p>
        </p:txBody>
      </p:sp>
      <p:sp>
        <p:nvSpPr>
          <p:cNvPr id="5" name="Marcador de pie de página 4"/>
          <p:cNvSpPr>
            <a:spLocks noGrp="1"/>
          </p:cNvSpPr>
          <p:nvPr>
            <p:ph type="ftr" sz="quarter" idx="11"/>
          </p:nvPr>
        </p:nvSpPr>
        <p:spPr/>
        <p:txBody>
          <a:bodyPr/>
          <a:lstStyle/>
          <a:p>
            <a:pPr>
              <a:defRPr/>
            </a:pPr>
            <a:endParaRPr lang="en-US"/>
          </a:p>
        </p:txBody>
      </p:sp>
      <p:sp>
        <p:nvSpPr>
          <p:cNvPr id="6" name="Marcador de número de diapositiva 5"/>
          <p:cNvSpPr>
            <a:spLocks noGrp="1"/>
          </p:cNvSpPr>
          <p:nvPr>
            <p:ph type="sldNum" sz="quarter" idx="12"/>
          </p:nvPr>
        </p:nvSpPr>
        <p:spPr/>
        <p:txBody>
          <a:bodyPr/>
          <a:lstStyle/>
          <a:p>
            <a:fld id="{09429469-3EB4-1D46-91AB-469E119590DA}"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Marcador de contenido 8"/>
          <p:cNvSpPr>
            <a:spLocks noGrp="1"/>
          </p:cNvSpPr>
          <p:nvPr>
            <p:ph idx="1"/>
          </p:nvPr>
        </p:nvSpPr>
        <p:spPr>
          <a:xfrm>
            <a:off x="457200" y="1524000"/>
            <a:ext cx="8229600"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4" name="Marcador de fecha 13"/>
          <p:cNvSpPr>
            <a:spLocks noGrp="1"/>
          </p:cNvSpPr>
          <p:nvPr>
            <p:ph type="dt" sz="half" idx="14"/>
          </p:nvPr>
        </p:nvSpPr>
        <p:spPr/>
        <p:txBody>
          <a:bodyPr/>
          <a:lstStyle/>
          <a:p>
            <a:fld id="{027E2789-636B-A544-87A6-C386A41D78C6}" type="datetimeFigureOut">
              <a:rPr lang="en-US" smtClean="0"/>
              <a:pPr/>
              <a:t>10/9/12</a:t>
            </a:fld>
            <a:endParaRPr lang="en-US"/>
          </a:p>
        </p:txBody>
      </p:sp>
      <p:sp>
        <p:nvSpPr>
          <p:cNvPr id="15" name="Marcador de número de diapositiva 14"/>
          <p:cNvSpPr>
            <a:spLocks noGrp="1"/>
          </p:cNvSpPr>
          <p:nvPr>
            <p:ph type="sldNum" sz="quarter" idx="15"/>
          </p:nvPr>
        </p:nvSpPr>
        <p:spPr/>
        <p:txBody>
          <a:bodyPr/>
          <a:lstStyle>
            <a:lvl1pPr algn="ctr">
              <a:defRPr/>
            </a:lvl1pPr>
          </a:lstStyle>
          <a:p>
            <a:fld id="{09429469-3EB4-1D46-91AB-469E119590DA}" type="slidenum">
              <a:rPr lang="en-US" smtClean="0"/>
              <a:pPr/>
              <a:t>‹Nr.›</a:t>
            </a:fld>
            <a:endParaRPr lang="en-US"/>
          </a:p>
        </p:txBody>
      </p:sp>
      <p:sp>
        <p:nvSpPr>
          <p:cNvPr id="16" name="Marcador de pie de página 15"/>
          <p:cNvSpPr>
            <a:spLocks noGrp="1"/>
          </p:cNvSpPr>
          <p:nvPr>
            <p:ph type="ftr" sz="quarter" idx="16"/>
          </p:nvPr>
        </p:nvSpPr>
        <p:spPr/>
        <p:txBody>
          <a:bodyPr/>
          <a:lstStyle/>
          <a:p>
            <a:pPr>
              <a:defRPr/>
            </a:pPr>
            <a:endParaRPr lang="en-US"/>
          </a:p>
        </p:txBody>
      </p:sp>
      <p:sp>
        <p:nvSpPr>
          <p:cNvPr id="17" name="Título 16"/>
          <p:cNvSpPr>
            <a:spLocks noGrp="1"/>
          </p:cNvSpPr>
          <p:nvPr>
            <p:ph type="title"/>
          </p:nvPr>
        </p:nvSpPr>
        <p:spPr/>
        <p:txBody>
          <a:bodyPr rtlCol="0" anchor="b" anchorCtr="0"/>
          <a:lstStyle/>
          <a:p>
            <a:r>
              <a:rPr kumimoji="0" lang="es-ES_tradnl" smtClean="0"/>
              <a:t>Clic para editar título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027E2789-636B-A544-87A6-C386A41D78C6}" type="datetimeFigureOut">
              <a:rPr lang="en-US" smtClean="0"/>
              <a:pPr/>
              <a:t>10/9/12</a:t>
            </a:fld>
            <a:endParaRPr lang="en-US"/>
          </a:p>
        </p:txBody>
      </p:sp>
      <p:sp>
        <p:nvSpPr>
          <p:cNvPr id="5" name="Marcador de pie de página 4"/>
          <p:cNvSpPr>
            <a:spLocks noGrp="1"/>
          </p:cNvSpPr>
          <p:nvPr>
            <p:ph type="ftr" sz="quarter" idx="11"/>
          </p:nvPr>
        </p:nvSpPr>
        <p:spPr/>
        <p:txBody>
          <a:bodyPr/>
          <a:lstStyle/>
          <a:p>
            <a:pPr>
              <a:defRPr/>
            </a:pPr>
            <a:endParaRPr lang="en-US"/>
          </a:p>
        </p:txBody>
      </p:sp>
      <p:sp>
        <p:nvSpPr>
          <p:cNvPr id="6" name="Marcador de número de diapositiva 5"/>
          <p:cNvSpPr>
            <a:spLocks noGrp="1"/>
          </p:cNvSpPr>
          <p:nvPr>
            <p:ph type="sldNum" sz="quarter" idx="12"/>
          </p:nvPr>
        </p:nvSpPr>
        <p:spPr/>
        <p:txBody>
          <a:bodyPr/>
          <a:lstStyle/>
          <a:p>
            <a:fld id="{09429469-3EB4-1D46-91AB-469E119590DA}" type="slidenum">
              <a:rPr lang="en-US" smtClean="0"/>
              <a:pPr/>
              <a:t>‹Nr.›</a:t>
            </a:fld>
            <a:endParaRPr lang="en-US"/>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cxnSp>
        <p:nvCxnSpPr>
          <p:cNvPr id="7" name="Conector rec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Marcador de fecha 4"/>
          <p:cNvSpPr>
            <a:spLocks noGrp="1"/>
          </p:cNvSpPr>
          <p:nvPr>
            <p:ph type="dt" sz="half" idx="10"/>
          </p:nvPr>
        </p:nvSpPr>
        <p:spPr/>
        <p:txBody>
          <a:bodyPr/>
          <a:lstStyle/>
          <a:p>
            <a:fld id="{027E2789-636B-A544-87A6-C386A41D78C6}" type="datetimeFigureOut">
              <a:rPr lang="en-US" smtClean="0"/>
              <a:pPr/>
              <a:t>10/9/12</a:t>
            </a:fld>
            <a:endParaRPr lang="en-US"/>
          </a:p>
        </p:txBody>
      </p:sp>
      <p:sp>
        <p:nvSpPr>
          <p:cNvPr id="6" name="Marcador de pie de página 5"/>
          <p:cNvSpPr>
            <a:spLocks noGrp="1"/>
          </p:cNvSpPr>
          <p:nvPr>
            <p:ph type="ftr" sz="quarter" idx="11"/>
          </p:nvPr>
        </p:nvSpPr>
        <p:spPr/>
        <p:txBody>
          <a:bodyPr/>
          <a:lstStyle/>
          <a:p>
            <a:pPr>
              <a:defRPr/>
            </a:pPr>
            <a:endParaRPr lang="en-US"/>
          </a:p>
        </p:txBody>
      </p:sp>
      <p:sp>
        <p:nvSpPr>
          <p:cNvPr id="7" name="Marcador de número de diapositiva 6"/>
          <p:cNvSpPr>
            <a:spLocks noGrp="1"/>
          </p:cNvSpPr>
          <p:nvPr>
            <p:ph type="sldNum" sz="quarter" idx="12"/>
          </p:nvPr>
        </p:nvSpPr>
        <p:spPr/>
        <p:txBody>
          <a:bodyPr/>
          <a:lstStyle/>
          <a:p>
            <a:fld id="{09429469-3EB4-1D46-91AB-469E119590DA}"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11" name="Marcador de contenido 10"/>
          <p:cNvSpPr>
            <a:spLocks noGrp="1"/>
          </p:cNvSpPr>
          <p:nvPr>
            <p:ph sz="half" idx="1"/>
          </p:nvPr>
        </p:nvSpPr>
        <p:spPr>
          <a:xfrm>
            <a:off x="457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3" name="Marcador de contenido 12"/>
          <p:cNvSpPr>
            <a:spLocks noGrp="1"/>
          </p:cNvSpPr>
          <p:nvPr>
            <p:ph sz="half" idx="2"/>
          </p:nvPr>
        </p:nvSpPr>
        <p:spPr>
          <a:xfrm>
            <a:off x="4648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Marcador de número de diapositiva 8"/>
          <p:cNvSpPr>
            <a:spLocks noGrp="1"/>
          </p:cNvSpPr>
          <p:nvPr>
            <p:ph type="sldNum" sz="quarter" idx="12"/>
          </p:nvPr>
        </p:nvSpPr>
        <p:spPr/>
        <p:txBody>
          <a:bodyPr/>
          <a:lstStyle/>
          <a:p>
            <a:fld id="{09429469-3EB4-1D46-91AB-469E119590DA}" type="slidenum">
              <a:rPr lang="en-US" smtClean="0"/>
              <a:pPr/>
              <a:t>‹Nr.›</a:t>
            </a:fld>
            <a:endParaRPr lang="en-US"/>
          </a:p>
        </p:txBody>
      </p:sp>
      <p:sp>
        <p:nvSpPr>
          <p:cNvPr id="8" name="Marcador de pie de página 7"/>
          <p:cNvSpPr>
            <a:spLocks noGrp="1"/>
          </p:cNvSpPr>
          <p:nvPr>
            <p:ph type="ftr" sz="quarter" idx="11"/>
          </p:nvPr>
        </p:nvSpPr>
        <p:spPr/>
        <p:txBody>
          <a:bodyPr/>
          <a:lstStyle/>
          <a:p>
            <a:pPr>
              <a:defRPr/>
            </a:pPr>
            <a:endParaRPr lang="en-US"/>
          </a:p>
        </p:txBody>
      </p:sp>
      <p:sp>
        <p:nvSpPr>
          <p:cNvPr id="7" name="Marcador de fecha 6"/>
          <p:cNvSpPr>
            <a:spLocks noGrp="1"/>
          </p:cNvSpPr>
          <p:nvPr>
            <p:ph type="dt" sz="half" idx="10"/>
          </p:nvPr>
        </p:nvSpPr>
        <p:spPr/>
        <p:txBody>
          <a:bodyPr/>
          <a:lstStyle/>
          <a:p>
            <a:fld id="{027E2789-636B-A544-87A6-C386A41D78C6}" type="datetimeFigureOut">
              <a:rPr lang="en-US" smtClean="0"/>
              <a:pPr/>
              <a:t>10/9/12</a:t>
            </a:fld>
            <a:endParaRPr lang="en-US"/>
          </a:p>
        </p:txBody>
      </p:sp>
      <p:sp>
        <p:nvSpPr>
          <p:cNvPr id="3" name="Marcador de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sp>
        <p:nvSpPr>
          <p:cNvPr id="32" name="Marcador de contenido 31"/>
          <p:cNvSpPr>
            <a:spLocks noGrp="1"/>
          </p:cNvSpPr>
          <p:nvPr>
            <p:ph sz="half" idx="2"/>
          </p:nvPr>
        </p:nvSpPr>
        <p:spPr>
          <a:xfrm>
            <a:off x="457200"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4" name="Marcador de contenido 33"/>
          <p:cNvSpPr>
            <a:spLocks noGrp="1"/>
          </p:cNvSpPr>
          <p:nvPr>
            <p:ph sz="quarter" idx="4"/>
          </p:nvPr>
        </p:nvSpPr>
        <p:spPr>
          <a:xfrm>
            <a:off x="4649788"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es-ES_tradnl" smtClean="0"/>
              <a:t>Clic para editar título</a:t>
            </a:r>
            <a:endParaRPr kumimoji="0" lang="en-US"/>
          </a:p>
        </p:txBody>
      </p:sp>
      <p:sp>
        <p:nvSpPr>
          <p:cNvPr id="12" name="Marcador de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cxnSp>
        <p:nvCxnSpPr>
          <p:cNvPr id="10" name="Conector rec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fld id="{027E2789-636B-A544-87A6-C386A41D78C6}" type="datetimeFigureOut">
              <a:rPr lang="en-US" smtClean="0"/>
              <a:pPr/>
              <a:t>10/9/12</a:t>
            </a:fld>
            <a:endParaRPr lang="en-US"/>
          </a:p>
        </p:txBody>
      </p:sp>
      <p:sp>
        <p:nvSpPr>
          <p:cNvPr id="4" name="Marcador de pie de página 3"/>
          <p:cNvSpPr>
            <a:spLocks noGrp="1"/>
          </p:cNvSpPr>
          <p:nvPr>
            <p:ph type="ftr" sz="quarter" idx="11"/>
          </p:nvPr>
        </p:nvSpPr>
        <p:spPr/>
        <p:txBody>
          <a:bodyPr/>
          <a:lstStyle/>
          <a:p>
            <a:pPr>
              <a:defRPr/>
            </a:pPr>
            <a:endParaRPr lang="en-US"/>
          </a:p>
        </p:txBody>
      </p:sp>
      <p:sp>
        <p:nvSpPr>
          <p:cNvPr id="5" name="Marcador de número de diapositiva 4"/>
          <p:cNvSpPr>
            <a:spLocks noGrp="1"/>
          </p:cNvSpPr>
          <p:nvPr>
            <p:ph type="sldNum" sz="quarter" idx="12"/>
          </p:nvPr>
        </p:nvSpPr>
        <p:spPr/>
        <p:txBody>
          <a:bodyPr/>
          <a:lstStyle/>
          <a:p>
            <a:fld id="{09429469-3EB4-1D46-91AB-469E119590DA}"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27E2789-636B-A544-87A6-C386A41D78C6}" type="datetimeFigureOut">
              <a:rPr lang="en-US" smtClean="0"/>
              <a:pPr/>
              <a:t>10/9/12</a:t>
            </a:fld>
            <a:endParaRPr lang="en-US"/>
          </a:p>
        </p:txBody>
      </p:sp>
      <p:sp>
        <p:nvSpPr>
          <p:cNvPr id="3" name="Marcador de pie de página 2"/>
          <p:cNvSpPr>
            <a:spLocks noGrp="1"/>
          </p:cNvSpPr>
          <p:nvPr>
            <p:ph type="ftr" sz="quarter" idx="11"/>
          </p:nvPr>
        </p:nvSpPr>
        <p:spPr/>
        <p:txBody>
          <a:bodyPr/>
          <a:lstStyle/>
          <a:p>
            <a:pPr>
              <a:defRPr/>
            </a:pPr>
            <a:endParaRPr lang="en-US"/>
          </a:p>
        </p:txBody>
      </p:sp>
      <p:sp>
        <p:nvSpPr>
          <p:cNvPr id="4" name="Marcador de número de diapositiva 3"/>
          <p:cNvSpPr>
            <a:spLocks noGrp="1"/>
          </p:cNvSpPr>
          <p:nvPr>
            <p:ph type="sldNum" sz="quarter" idx="12"/>
          </p:nvPr>
        </p:nvSpPr>
        <p:spPr/>
        <p:txBody>
          <a:bodyPr/>
          <a:lstStyle/>
          <a:p>
            <a:fld id="{09429469-3EB4-1D46-91AB-469E119590DA}"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Marcador de contenido 28"/>
          <p:cNvSpPr>
            <a:spLocks noGrp="1"/>
          </p:cNvSpPr>
          <p:nvPr>
            <p:ph sz="quarter" idx="1"/>
          </p:nvPr>
        </p:nvSpPr>
        <p:spPr>
          <a:xfrm>
            <a:off x="457200" y="457200"/>
            <a:ext cx="6248400" cy="5715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 name="Marcador de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8" name="Marcador de fecha 7"/>
          <p:cNvSpPr>
            <a:spLocks noGrp="1"/>
          </p:cNvSpPr>
          <p:nvPr>
            <p:ph type="dt" sz="half" idx="14"/>
          </p:nvPr>
        </p:nvSpPr>
        <p:spPr/>
        <p:txBody>
          <a:bodyPr/>
          <a:lstStyle/>
          <a:p>
            <a:fld id="{027E2789-636B-A544-87A6-C386A41D78C6}" type="datetimeFigureOut">
              <a:rPr lang="en-US" smtClean="0"/>
              <a:pPr/>
              <a:t>10/9/12</a:t>
            </a:fld>
            <a:endParaRPr lang="en-US"/>
          </a:p>
        </p:txBody>
      </p:sp>
      <p:sp>
        <p:nvSpPr>
          <p:cNvPr id="9" name="Marcador de número de diapositiva 8"/>
          <p:cNvSpPr>
            <a:spLocks noGrp="1"/>
          </p:cNvSpPr>
          <p:nvPr>
            <p:ph type="sldNum" sz="quarter" idx="15"/>
          </p:nvPr>
        </p:nvSpPr>
        <p:spPr/>
        <p:txBody>
          <a:bodyPr/>
          <a:lstStyle/>
          <a:p>
            <a:fld id="{09429469-3EB4-1D46-91AB-469E119590DA}" type="slidenum">
              <a:rPr lang="en-US" smtClean="0"/>
              <a:pPr/>
              <a:t>‹Nr.›</a:t>
            </a:fld>
            <a:endParaRPr lang="en-US"/>
          </a:p>
        </p:txBody>
      </p:sp>
      <p:sp>
        <p:nvSpPr>
          <p:cNvPr id="10" name="Marcador de pie de página 9"/>
          <p:cNvSpPr>
            <a:spLocks noGrp="1"/>
          </p:cNvSpPr>
          <p:nvPr>
            <p:ph type="ftr" sz="quarter" idx="16"/>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3" name="Marcador de posición de imagen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_tradnl" smtClean="0"/>
              <a:t>Arrastre la imagen al marcador de posición o haga clic en el icono para agregar</a:t>
            </a:r>
            <a:endParaRPr kumimoji="0" lang="en-US"/>
          </a:p>
        </p:txBody>
      </p:sp>
      <p:sp>
        <p:nvSpPr>
          <p:cNvPr id="4" name="Marcador de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8" name="Marcador de fecha 7"/>
          <p:cNvSpPr>
            <a:spLocks noGrp="1"/>
          </p:cNvSpPr>
          <p:nvPr>
            <p:ph type="dt" sz="half" idx="10"/>
          </p:nvPr>
        </p:nvSpPr>
        <p:spPr/>
        <p:txBody>
          <a:bodyPr/>
          <a:lstStyle/>
          <a:p>
            <a:fld id="{027E2789-636B-A544-87A6-C386A41D78C6}" type="datetimeFigureOut">
              <a:rPr lang="en-US" smtClean="0"/>
              <a:pPr/>
              <a:t>10/9/12</a:t>
            </a:fld>
            <a:endParaRPr lang="en-US"/>
          </a:p>
        </p:txBody>
      </p:sp>
      <p:sp>
        <p:nvSpPr>
          <p:cNvPr id="9" name="Marcador de número de diapositiva 8"/>
          <p:cNvSpPr>
            <a:spLocks noGrp="1"/>
          </p:cNvSpPr>
          <p:nvPr>
            <p:ph type="sldNum" sz="quarter" idx="11"/>
          </p:nvPr>
        </p:nvSpPr>
        <p:spPr/>
        <p:txBody>
          <a:bodyPr/>
          <a:lstStyle/>
          <a:p>
            <a:fld id="{09429469-3EB4-1D46-91AB-469E119590DA}" type="slidenum">
              <a:rPr lang="en-US" smtClean="0"/>
              <a:pPr/>
              <a:t>‹Nr.›</a:t>
            </a:fld>
            <a:endParaRPr lang="en-US"/>
          </a:p>
        </p:txBody>
      </p:sp>
      <p:sp>
        <p:nvSpPr>
          <p:cNvPr id="10" name="Marcador de pie de página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arcador de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_tradnl" dirty="0" smtClean="0"/>
              <a:t>Haga clic para modificar el estilo de texto del patrón</a:t>
            </a:r>
          </a:p>
          <a:p>
            <a:pPr lvl="1" eaLnBrk="1" latinLnBrk="0" hangingPunct="1"/>
            <a:r>
              <a:rPr kumimoji="0" lang="es-ES_tradnl" dirty="0" smtClean="0"/>
              <a:t>Segundo nivel</a:t>
            </a:r>
          </a:p>
          <a:p>
            <a:pPr lvl="2" eaLnBrk="1" latinLnBrk="0" hangingPunct="1"/>
            <a:r>
              <a:rPr kumimoji="0" lang="es-ES_tradnl" dirty="0" smtClean="0"/>
              <a:t>Tercer nivel</a:t>
            </a:r>
          </a:p>
          <a:p>
            <a:pPr lvl="3" eaLnBrk="1" latinLnBrk="0" hangingPunct="1"/>
            <a:r>
              <a:rPr kumimoji="0" lang="es-ES_tradnl" dirty="0" smtClean="0"/>
              <a:t>Cuarto nivel</a:t>
            </a:r>
          </a:p>
          <a:p>
            <a:pPr lvl="4" eaLnBrk="1" latinLnBrk="0" hangingPunct="1"/>
            <a:r>
              <a:rPr kumimoji="0" lang="es-ES_tradnl" dirty="0" smtClean="0"/>
              <a:t>Quinto nivel</a:t>
            </a:r>
            <a:endParaRPr kumimoji="0" lang="en-US" dirty="0"/>
          </a:p>
        </p:txBody>
      </p:sp>
      <p:sp>
        <p:nvSpPr>
          <p:cNvPr id="24" name="Marcador de fech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27E2789-636B-A544-87A6-C386A41D78C6}" type="datetimeFigureOut">
              <a:rPr lang="en-US" smtClean="0"/>
              <a:pPr/>
              <a:t>10/9/12</a:t>
            </a:fld>
            <a:endParaRPr lang="en-US"/>
          </a:p>
        </p:txBody>
      </p:sp>
      <p:sp>
        <p:nvSpPr>
          <p:cNvPr id="10" name="Marcador de pie de pá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Marcador de número de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9429469-3EB4-1D46-91AB-469E119590DA}" type="slidenum">
              <a:rPr lang="en-US" smtClean="0"/>
              <a:pPr/>
              <a:t>‹Nr.›</a:t>
            </a:fld>
            <a:endParaRPr lang="en-US"/>
          </a:p>
        </p:txBody>
      </p:sp>
      <p:sp>
        <p:nvSpPr>
          <p:cNvPr id="5" name="Marcador de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_tradnl" smtClean="0"/>
              <a:t>Clic para editar título</a:t>
            </a:r>
            <a:endParaRPr kumimoji="0" lang="en-US"/>
          </a:p>
        </p:txBody>
      </p:sp>
    </p:spTree>
  </p:cSld>
  <p:clrMap bg1="dk1" tx1="lt1" bg2="dk2" tx2="lt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Helvetica"/>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Helvetica"/>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Helvetica"/>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Helvetica"/>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Helvetica"/>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pPr eaLnBrk="1" fontAlgn="auto" hangingPunct="1">
              <a:spcAft>
                <a:spcPts val="0"/>
              </a:spcAft>
              <a:buFont typeface="Wingdings 2"/>
              <a:buNone/>
              <a:defRPr/>
            </a:pPr>
            <a:r>
              <a:rPr lang="es-MX" sz="3200" dirty="0" smtClean="0">
                <a:ea typeface="+mn-ea"/>
              </a:rPr>
              <a:t>Prof. Rvdo. </a:t>
            </a:r>
            <a:r>
              <a:rPr lang="es-MX" sz="3200" dirty="0" err="1" smtClean="0">
                <a:ea typeface="+mn-ea"/>
              </a:rPr>
              <a:t>Benjamin</a:t>
            </a:r>
            <a:r>
              <a:rPr lang="es-MX" sz="3200" dirty="0" smtClean="0">
                <a:ea typeface="+mn-ea"/>
              </a:rPr>
              <a:t> Meyer</a:t>
            </a:r>
          </a:p>
          <a:p>
            <a:pPr eaLnBrk="1" fontAlgn="auto" hangingPunct="1">
              <a:spcAft>
                <a:spcPts val="0"/>
              </a:spcAft>
              <a:buFont typeface="Wingdings 2"/>
              <a:buNone/>
              <a:defRPr/>
            </a:pPr>
            <a:r>
              <a:rPr lang="es-MX" sz="3200" dirty="0" smtClean="0">
                <a:ea typeface="+mn-ea"/>
              </a:rPr>
              <a:t>22 de mayo de 2010</a:t>
            </a:r>
            <a:endParaRPr lang="es-MX" sz="3200" dirty="0">
              <a:ea typeface="+mn-ea"/>
            </a:endParaRPr>
          </a:p>
        </p:txBody>
      </p:sp>
      <p:sp>
        <p:nvSpPr>
          <p:cNvPr id="4" name="Title 3"/>
          <p:cNvSpPr>
            <a:spLocks noGrp="1"/>
          </p:cNvSpPr>
          <p:nvPr>
            <p:ph type="ctrTitle"/>
          </p:nvPr>
        </p:nvSpPr>
        <p:spPr>
          <a:xfrm>
            <a:off x="457200" y="1143000"/>
            <a:ext cx="8305800" cy="1981200"/>
          </a:xfrm>
        </p:spPr>
        <p:txBody>
          <a:bodyPr/>
          <a:lstStyle/>
          <a:p>
            <a:pPr eaLnBrk="1" fontAlgn="auto" hangingPunct="1">
              <a:spcAft>
                <a:spcPts val="0"/>
              </a:spcAft>
              <a:defRPr/>
            </a:pPr>
            <a:r>
              <a:rPr lang="es-MX" sz="5000" dirty="0" smtClean="0">
                <a:latin typeface="AveriaSerif-Bold"/>
                <a:ea typeface="+mj-ea"/>
                <a:cs typeface="AveriaSerif-Bold"/>
              </a:rPr>
              <a:t>I y II Timoteo y Tito</a:t>
            </a:r>
            <a:endParaRPr lang="es-MX" sz="5000" dirty="0">
              <a:latin typeface="AveriaSerif-Bold"/>
              <a:ea typeface="+mj-ea"/>
              <a:cs typeface="AveriaSerif-Bold"/>
            </a:endParaRPr>
          </a:p>
        </p:txBody>
      </p:sp>
      <p:pic>
        <p:nvPicPr>
          <p:cNvPr id="6" name="Imagen 5" descr="Logo color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620688"/>
            <a:ext cx="2880320" cy="1937670"/>
          </a:xfrm>
          <a:prstGeom prst="rect">
            <a:avLst/>
          </a:prstGeom>
          <a:effectLst>
            <a:outerShdw blurRad="50800" dist="38100" dir="2700000" algn="tl" rotWithShape="0">
              <a:prstClr val="black">
                <a:alpha val="40000"/>
              </a:prstClr>
            </a:outerShdw>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p:txBody>
          <a:bodyPr/>
          <a:lstStyle/>
          <a:p>
            <a:pPr eaLnBrk="1" hangingPunct="1"/>
            <a:endParaRPr lang="es-MX">
              <a:latin typeface="Arial" charset="0"/>
            </a:endParaRPr>
          </a:p>
        </p:txBody>
      </p:sp>
      <p:sp>
        <p:nvSpPr>
          <p:cNvPr id="2" name="Title 1"/>
          <p:cNvSpPr>
            <a:spLocks noGrp="1"/>
          </p:cNvSpPr>
          <p:nvPr>
            <p:ph type="title"/>
          </p:nvPr>
        </p:nvSpPr>
        <p:spPr/>
        <p:txBody>
          <a:bodyPr/>
          <a:lstStyle/>
          <a:p>
            <a:pPr eaLnBrk="1" fontAlgn="auto" hangingPunct="1">
              <a:spcAft>
                <a:spcPts val="0"/>
              </a:spcAft>
              <a:defRPr/>
            </a:pPr>
            <a:endParaRPr lang="es-MX">
              <a:ea typeface="+mj-ea"/>
            </a:endParaRPr>
          </a:p>
        </p:txBody>
      </p:sp>
      <p:pic>
        <p:nvPicPr>
          <p:cNvPr id="14340" name="Picture 2" descr="http://scriptures.lds.org/en/biblemaps/map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249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Placeholder 4"/>
          <p:cNvSpPr>
            <a:spLocks noGrp="1"/>
          </p:cNvSpPr>
          <p:nvPr>
            <p:ph idx="1"/>
          </p:nvPr>
        </p:nvSpPr>
        <p:spPr>
          <a:xfrm>
            <a:off x="457200" y="1524000"/>
            <a:ext cx="8229600" cy="4953000"/>
          </a:xfrm>
        </p:spPr>
        <p:txBody>
          <a:bodyPr/>
          <a:lstStyle/>
          <a:p>
            <a:pPr marL="514350" indent="-514350" eaLnBrk="1" hangingPunct="1">
              <a:buClr>
                <a:schemeClr val="tx1"/>
              </a:buClr>
              <a:buFont typeface="Wingdings 2" charset="0"/>
              <a:buAutoNum type="arabicPeriod"/>
            </a:pPr>
            <a:r>
              <a:rPr lang="en-US">
                <a:latin typeface="Arial" charset="0"/>
              </a:rPr>
              <a:t>Pablo escribió esta carta después de su primer encarcelamiento en Roma (60-62 d.C.), alrededor de 63-65 d.C.</a:t>
            </a:r>
          </a:p>
          <a:p>
            <a:pPr marL="514350" indent="-514350" eaLnBrk="1" hangingPunct="1">
              <a:buClr>
                <a:schemeClr val="tx1"/>
              </a:buClr>
              <a:buFont typeface="Wingdings 2" charset="0"/>
              <a:buAutoNum type="arabicPeriod"/>
            </a:pPr>
            <a:r>
              <a:rPr lang="en-US">
                <a:latin typeface="Arial" charset="0"/>
              </a:rPr>
              <a:t>Posiblemente fue escrita desde Macedonia durante el cuarto viaje misionero de Pablo.</a:t>
            </a:r>
          </a:p>
        </p:txBody>
      </p:sp>
      <p:sp>
        <p:nvSpPr>
          <p:cNvPr id="4" name="Title 3"/>
          <p:cNvSpPr>
            <a:spLocks noGrp="1"/>
          </p:cNvSpPr>
          <p:nvPr>
            <p:ph type="title"/>
          </p:nvPr>
        </p:nvSpPr>
        <p:spPr>
          <a:xfrm>
            <a:off x="381000" y="381000"/>
            <a:ext cx="8229600" cy="914400"/>
          </a:xfrm>
        </p:spPr>
        <p:txBody>
          <a:bodyPr>
            <a:normAutofit fontScale="90000"/>
          </a:bodyPr>
          <a:lstStyle/>
          <a:p>
            <a:pPr eaLnBrk="1" fontAlgn="auto" hangingPunct="1">
              <a:spcAft>
                <a:spcPts val="0"/>
              </a:spcAft>
              <a:defRPr/>
            </a:pPr>
            <a:r>
              <a:rPr lang="es-MX" smtClean="0">
                <a:ea typeface="+mj-ea"/>
              </a:rPr>
              <a:t>Fecha y lugar de redacción</a:t>
            </a:r>
            <a:br>
              <a:rPr lang="es-MX" smtClean="0">
                <a:ea typeface="+mj-ea"/>
              </a:rPr>
            </a:br>
            <a:r>
              <a:rPr lang="es-MX" sz="2700" smtClean="0">
                <a:ea typeface="+mj-ea"/>
              </a:rPr>
              <a:t>(Biblia NVI de Estudio)</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b="1">
                <a:latin typeface="Arial" charset="0"/>
              </a:rPr>
              <a:t>I.		Introducción a la carta (1.1-2)</a:t>
            </a:r>
            <a:endParaRPr lang="en-US">
              <a:latin typeface="Arial" charset="0"/>
            </a:endParaRPr>
          </a:p>
          <a:p>
            <a:pPr lvl="2" eaLnBrk="1" hangingPunct="1"/>
            <a:r>
              <a:rPr lang="es-MX" sz="2400">
                <a:latin typeface="Arial" charset="0"/>
              </a:rPr>
              <a:t>Remitente (1.1)</a:t>
            </a:r>
            <a:endParaRPr lang="en-US" sz="2400">
              <a:latin typeface="Arial" charset="0"/>
            </a:endParaRPr>
          </a:p>
          <a:p>
            <a:pPr lvl="2" eaLnBrk="1" hangingPunct="1"/>
            <a:r>
              <a:rPr lang="es-MX" sz="2400">
                <a:latin typeface="Arial" charset="0"/>
              </a:rPr>
              <a:t>Destinatario y bendición (1.2)</a:t>
            </a:r>
            <a:endParaRPr lang="en-US" sz="2400">
              <a:latin typeface="Arial" charset="0"/>
            </a:endParaRPr>
          </a:p>
          <a:p>
            <a:pPr eaLnBrk="1" hangingPunct="1"/>
            <a:endParaRPr lang="en-US">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Estructura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a:latin typeface="Arial" charset="0"/>
              </a:rPr>
              <a:t>II.	</a:t>
            </a:r>
            <a:r>
              <a:rPr lang="es-MX" b="1">
                <a:latin typeface="Arial" charset="0"/>
              </a:rPr>
              <a:t>Repetición de una exhortación anterior a 	Timoteo (1.3-20)</a:t>
            </a:r>
            <a:endParaRPr lang="en-US" b="1">
              <a:latin typeface="Arial" charset="0"/>
            </a:endParaRPr>
          </a:p>
          <a:p>
            <a:pPr lvl="2" eaLnBrk="1" hangingPunct="1"/>
            <a:r>
              <a:rPr lang="es-MX" sz="2300">
                <a:latin typeface="Arial" charset="0"/>
              </a:rPr>
              <a:t>La exhortación propia (1.3-4)</a:t>
            </a:r>
            <a:endParaRPr lang="en-US" sz="2300">
              <a:latin typeface="Arial" charset="0"/>
            </a:endParaRPr>
          </a:p>
          <a:p>
            <a:pPr lvl="2" eaLnBrk="1" hangingPunct="1"/>
            <a:r>
              <a:rPr lang="es-MX" sz="2300">
                <a:latin typeface="Arial" charset="0"/>
              </a:rPr>
              <a:t>El propósito de la exhortación (1.5)</a:t>
            </a:r>
            <a:endParaRPr lang="en-US" sz="2300">
              <a:latin typeface="Arial" charset="0"/>
            </a:endParaRPr>
          </a:p>
          <a:p>
            <a:pPr lvl="2" eaLnBrk="1" hangingPunct="1"/>
            <a:r>
              <a:rPr lang="es-MX" sz="2300">
                <a:latin typeface="Arial" charset="0"/>
              </a:rPr>
              <a:t>El problema: Algunos oponentes abusan la ley (1.6-7)</a:t>
            </a:r>
            <a:endParaRPr lang="en-US" sz="2300">
              <a:latin typeface="Arial" charset="0"/>
            </a:endParaRPr>
          </a:p>
          <a:p>
            <a:pPr lvl="2" eaLnBrk="1" hangingPunct="1"/>
            <a:r>
              <a:rPr lang="es-MX" sz="2300">
                <a:latin typeface="Arial" charset="0"/>
              </a:rPr>
              <a:t>El uso correcto de la ley (1.8-11)</a:t>
            </a:r>
            <a:endParaRPr lang="en-US" sz="2300">
              <a:latin typeface="Arial" charset="0"/>
            </a:endParaRPr>
          </a:p>
          <a:p>
            <a:pPr lvl="2" eaLnBrk="1" hangingPunct="1"/>
            <a:r>
              <a:rPr lang="es-MX" sz="2300">
                <a:latin typeface="Arial" charset="0"/>
              </a:rPr>
              <a:t>Una defensa de la autoridad de Pablo (su llamado) (1.12-16)</a:t>
            </a:r>
            <a:endParaRPr lang="en-US" sz="2300">
              <a:latin typeface="Arial" charset="0"/>
            </a:endParaRPr>
          </a:p>
          <a:p>
            <a:pPr lvl="2" eaLnBrk="1" hangingPunct="1"/>
            <a:r>
              <a:rPr lang="es-MX" sz="2300">
                <a:latin typeface="Arial" charset="0"/>
              </a:rPr>
              <a:t>Doxología (1.17)</a:t>
            </a:r>
            <a:endParaRPr lang="en-US" sz="2300">
              <a:latin typeface="Arial" charset="0"/>
            </a:endParaRPr>
          </a:p>
          <a:p>
            <a:pPr lvl="2" eaLnBrk="1" hangingPunct="1"/>
            <a:r>
              <a:rPr lang="es-MX" sz="2300">
                <a:latin typeface="Arial" charset="0"/>
              </a:rPr>
              <a:t>Elaboración de la exhortación en 1.3-4 (1.18-19a)</a:t>
            </a:r>
            <a:endParaRPr lang="en-US" sz="2300">
              <a:latin typeface="Arial" charset="0"/>
            </a:endParaRPr>
          </a:p>
          <a:p>
            <a:pPr lvl="2" eaLnBrk="1" hangingPunct="1"/>
            <a:r>
              <a:rPr lang="es-MX" sz="2300">
                <a:latin typeface="Arial" charset="0"/>
              </a:rPr>
              <a:t>Repetición y expansión del problema en 1.6-7 (1.19b-20)</a:t>
            </a:r>
            <a:endParaRPr lang="en-US" sz="2300">
              <a:latin typeface="Arial" charset="0"/>
            </a:endParaRPr>
          </a:p>
          <a:p>
            <a:pPr eaLnBrk="1" hangingPunct="1"/>
            <a:endParaRPr lang="en-US">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Estructura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sz="2800" b="1">
                <a:latin typeface="Arial" charset="0"/>
              </a:rPr>
              <a:t>III.	Instrucciones acerca de ciertos temas</a:t>
            </a:r>
            <a:endParaRPr lang="en-US" sz="3600" b="1">
              <a:latin typeface="Arial" charset="0"/>
            </a:endParaRPr>
          </a:p>
          <a:p>
            <a:pPr lvl="2" eaLnBrk="1" hangingPunct="1"/>
            <a:r>
              <a:rPr lang="es-MX" sz="2400">
                <a:latin typeface="Arial" charset="0"/>
              </a:rPr>
              <a:t>Acerca de la oración (2.1-8)</a:t>
            </a:r>
            <a:endParaRPr lang="en-US" sz="2400">
              <a:latin typeface="Arial" charset="0"/>
            </a:endParaRPr>
          </a:p>
          <a:p>
            <a:pPr lvl="2" eaLnBrk="1" hangingPunct="1"/>
            <a:r>
              <a:rPr lang="es-MX" sz="2400">
                <a:latin typeface="Arial" charset="0"/>
              </a:rPr>
              <a:t>Acerca de las mujeres (2.9-15) </a:t>
            </a:r>
            <a:endParaRPr lang="en-US" sz="2400">
              <a:latin typeface="Arial" charset="0"/>
            </a:endParaRPr>
          </a:p>
          <a:p>
            <a:pPr lvl="3" eaLnBrk="1" hangingPunct="1"/>
            <a:r>
              <a:rPr lang="es-MX" sz="2400">
                <a:latin typeface="Arial" charset="0"/>
              </a:rPr>
              <a:t>La vestidura de la mujeres (2.9-10)</a:t>
            </a:r>
            <a:endParaRPr lang="en-US" sz="2400">
              <a:latin typeface="Arial" charset="0"/>
            </a:endParaRPr>
          </a:p>
          <a:p>
            <a:pPr lvl="3" eaLnBrk="1" hangingPunct="1"/>
            <a:r>
              <a:rPr lang="es-MX" sz="2400">
                <a:latin typeface="Arial" charset="0"/>
              </a:rPr>
              <a:t>El comportamiento de las mujeres (2.11-12)</a:t>
            </a:r>
            <a:endParaRPr lang="en-US" sz="2400">
              <a:latin typeface="Arial" charset="0"/>
            </a:endParaRPr>
          </a:p>
          <a:p>
            <a:pPr lvl="3" eaLnBrk="1" hangingPunct="1"/>
            <a:r>
              <a:rPr lang="es-MX" sz="2400">
                <a:latin typeface="Arial" charset="0"/>
              </a:rPr>
              <a:t>Apoyo de Génesis 2-3 (2.13-14)</a:t>
            </a:r>
            <a:endParaRPr lang="en-US" sz="2400">
              <a:latin typeface="Arial" charset="0"/>
            </a:endParaRPr>
          </a:p>
          <a:p>
            <a:pPr lvl="3" eaLnBrk="1" hangingPunct="1"/>
            <a:r>
              <a:rPr lang="es-MX" sz="2400">
                <a:latin typeface="Arial" charset="0"/>
              </a:rPr>
              <a:t>Conclusión (2.15)</a:t>
            </a:r>
            <a:endParaRPr lang="en-US" sz="2400">
              <a:latin typeface="Arial" charset="0"/>
            </a:endParaRPr>
          </a:p>
          <a:p>
            <a:pPr lvl="2" eaLnBrk="1" hangingPunct="1"/>
            <a:r>
              <a:rPr lang="es-MX" sz="2400">
                <a:latin typeface="Arial" charset="0"/>
              </a:rPr>
              <a:t>Acerca de los ancianos (3.1-7)</a:t>
            </a:r>
            <a:endParaRPr lang="en-US" sz="2400">
              <a:latin typeface="Arial" charset="0"/>
            </a:endParaRPr>
          </a:p>
          <a:p>
            <a:pPr lvl="2" eaLnBrk="1" hangingPunct="1"/>
            <a:r>
              <a:rPr lang="es-MX" sz="2400">
                <a:latin typeface="Arial" charset="0"/>
              </a:rPr>
              <a:t>Acerca de los diáconos (3.8-13)</a:t>
            </a:r>
            <a:endParaRPr lang="en-US" sz="2400">
              <a:latin typeface="Arial" charset="0"/>
            </a:endParaRPr>
          </a:p>
          <a:p>
            <a:pPr lvl="2" eaLnBrk="1" hangingPunct="1"/>
            <a:r>
              <a:rPr lang="es-MX" sz="2400">
                <a:latin typeface="Arial" charset="0"/>
              </a:rPr>
              <a:t>Propósito de las instrucciones (3.14-15)</a:t>
            </a:r>
            <a:endParaRPr lang="en-US" sz="2400">
              <a:latin typeface="Arial" charset="0"/>
            </a:endParaRPr>
          </a:p>
          <a:p>
            <a:pPr eaLnBrk="1" hangingPunct="1"/>
            <a:endParaRPr lang="en-US">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Estructura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b="1">
                <a:latin typeface="Arial" charset="0"/>
              </a:rPr>
              <a:t>IV.	Afirmación teológica (3.16)</a:t>
            </a:r>
            <a:endParaRPr lang="en-US" b="1">
              <a:latin typeface="Arial" charset="0"/>
            </a:endParaRPr>
          </a:p>
          <a:p>
            <a:pPr eaLnBrk="1" hangingPunct="1">
              <a:buFont typeface="Wingdings 2" charset="0"/>
              <a:buNone/>
            </a:pPr>
            <a:r>
              <a:rPr lang="es-MX" b="1">
                <a:latin typeface="Arial" charset="0"/>
              </a:rPr>
              <a:t>V.	Falsos maestros y la respuesta de Timoteo 	(4.1-16)</a:t>
            </a:r>
            <a:endParaRPr lang="en-US" b="1">
              <a:latin typeface="Arial" charset="0"/>
            </a:endParaRPr>
          </a:p>
          <a:p>
            <a:pPr lvl="2" eaLnBrk="1" hangingPunct="1"/>
            <a:r>
              <a:rPr lang="es-MX" sz="2300">
                <a:latin typeface="Arial" charset="0"/>
              </a:rPr>
              <a:t>Afirmación teológica: Falsos maestros vendrán (4.1)</a:t>
            </a:r>
            <a:endParaRPr lang="en-US" sz="2300">
              <a:latin typeface="Arial" charset="0"/>
            </a:endParaRPr>
          </a:p>
          <a:p>
            <a:pPr lvl="2" eaLnBrk="1" hangingPunct="1"/>
            <a:r>
              <a:rPr lang="es-MX" sz="2300">
                <a:latin typeface="Arial" charset="0"/>
              </a:rPr>
              <a:t>Descripción de tales maestros y su doctrina (4.2-3)</a:t>
            </a:r>
            <a:endParaRPr lang="en-US" sz="2300">
              <a:latin typeface="Arial" charset="0"/>
            </a:endParaRPr>
          </a:p>
          <a:p>
            <a:pPr lvl="2" eaLnBrk="1" hangingPunct="1"/>
            <a:r>
              <a:rPr lang="es-MX" sz="2300">
                <a:latin typeface="Arial" charset="0"/>
              </a:rPr>
              <a:t>La respuesta Cristiana y una exhortación a que Timoteo la enseñe (4.4-6)</a:t>
            </a:r>
            <a:endParaRPr lang="en-US" sz="2300">
              <a:latin typeface="Arial" charset="0"/>
            </a:endParaRPr>
          </a:p>
          <a:p>
            <a:pPr lvl="2" eaLnBrk="1" hangingPunct="1"/>
            <a:r>
              <a:rPr lang="es-MX" sz="2300">
                <a:latin typeface="Arial" charset="0"/>
              </a:rPr>
              <a:t>El entrenamiento de Timoteo (4.7-8)</a:t>
            </a:r>
            <a:endParaRPr lang="en-US" sz="2300">
              <a:latin typeface="Arial" charset="0"/>
            </a:endParaRPr>
          </a:p>
          <a:p>
            <a:pPr lvl="2" eaLnBrk="1" hangingPunct="1"/>
            <a:r>
              <a:rPr lang="es-MX" sz="2300">
                <a:latin typeface="Arial" charset="0"/>
              </a:rPr>
              <a:t>Afirmación teológica con una exhortación de enseñarla (4.9-11)</a:t>
            </a:r>
            <a:endParaRPr lang="en-US" sz="2300">
              <a:latin typeface="Arial" charset="0"/>
            </a:endParaRPr>
          </a:p>
          <a:p>
            <a:pPr lvl="2" eaLnBrk="1" hangingPunct="1"/>
            <a:r>
              <a:rPr lang="es-MX" sz="2300">
                <a:latin typeface="Arial" charset="0"/>
              </a:rPr>
              <a:t>Varias exhortaciones a que Timoteo desempeña su ministerio con integridad (4.12-16)</a:t>
            </a:r>
            <a:endParaRPr lang="en-US" sz="2300">
              <a:latin typeface="Arial" charset="0"/>
            </a:endParaRPr>
          </a:p>
          <a:p>
            <a:pPr eaLnBrk="1" hangingPunct="1"/>
            <a:endParaRPr lang="en-US">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Estructura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sz="2800" b="1">
                <a:latin typeface="Arial" charset="0"/>
              </a:rPr>
              <a:t>VI.	El tratamiento de varios grupos en la 	iglesia (5.1-6.2)</a:t>
            </a:r>
            <a:endParaRPr lang="en-US" sz="3600" b="1">
              <a:latin typeface="Arial" charset="0"/>
            </a:endParaRPr>
          </a:p>
          <a:p>
            <a:pPr lvl="2" eaLnBrk="1" hangingPunct="1"/>
            <a:r>
              <a:rPr lang="es-MX" sz="2400">
                <a:latin typeface="Arial" charset="0"/>
              </a:rPr>
              <a:t>Misceláneas instrucciones acerca de diferentes grupos (5.1-2)</a:t>
            </a:r>
            <a:endParaRPr lang="en-US" sz="2400">
              <a:latin typeface="Arial" charset="0"/>
            </a:endParaRPr>
          </a:p>
          <a:p>
            <a:pPr lvl="2" eaLnBrk="1" hangingPunct="1"/>
            <a:r>
              <a:rPr lang="es-MX" sz="2400">
                <a:latin typeface="Arial" charset="0"/>
              </a:rPr>
              <a:t>Acerca de las viudas (5.3-16)</a:t>
            </a:r>
            <a:endParaRPr lang="en-US" sz="2400">
              <a:latin typeface="Arial" charset="0"/>
            </a:endParaRPr>
          </a:p>
          <a:p>
            <a:pPr lvl="2" eaLnBrk="1" hangingPunct="1"/>
            <a:r>
              <a:rPr lang="es-MX" sz="2400">
                <a:latin typeface="Arial" charset="0"/>
              </a:rPr>
              <a:t>Acerca del reconocimiento de los ancianos (5.17-22) </a:t>
            </a:r>
            <a:endParaRPr lang="en-US" sz="2400">
              <a:latin typeface="Arial" charset="0"/>
            </a:endParaRPr>
          </a:p>
          <a:p>
            <a:pPr lvl="3" eaLnBrk="1" hangingPunct="1"/>
            <a:r>
              <a:rPr lang="es-MX" sz="2400">
                <a:latin typeface="Arial" charset="0"/>
              </a:rPr>
              <a:t>(Paréntesis: Exhortación acerca de la salud de Timoteo (5.23))</a:t>
            </a:r>
            <a:endParaRPr lang="en-US" sz="2400">
              <a:latin typeface="Arial" charset="0"/>
            </a:endParaRPr>
          </a:p>
          <a:p>
            <a:pPr lvl="2" eaLnBrk="1" hangingPunct="1"/>
            <a:r>
              <a:rPr lang="es-MX" sz="2400">
                <a:latin typeface="Arial" charset="0"/>
              </a:rPr>
              <a:t>Declaración general acerca del carácter de las personas (5.24-25)</a:t>
            </a:r>
            <a:endParaRPr lang="en-US" sz="2400">
              <a:latin typeface="Arial" charset="0"/>
            </a:endParaRPr>
          </a:p>
          <a:p>
            <a:pPr lvl="2" eaLnBrk="1" hangingPunct="1"/>
            <a:r>
              <a:rPr lang="es-MX" sz="2400">
                <a:latin typeface="Arial" charset="0"/>
              </a:rPr>
              <a:t>Acerca de los esclavos (6.1-2)</a:t>
            </a:r>
            <a:endParaRPr lang="en-US" sz="2400">
              <a:latin typeface="Arial" charset="0"/>
            </a:endParaRPr>
          </a:p>
          <a:p>
            <a:pPr eaLnBrk="1" hangingPunct="1"/>
            <a:endParaRPr lang="en-US">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Estructura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b="1">
                <a:latin typeface="Arial" charset="0"/>
              </a:rPr>
              <a:t>VII.	El contraste entre Timoteo y los falsos 	maestros avaros (6.3-19)</a:t>
            </a:r>
            <a:endParaRPr lang="en-US" b="1">
              <a:latin typeface="Arial" charset="0"/>
            </a:endParaRPr>
          </a:p>
          <a:p>
            <a:pPr lvl="2" eaLnBrk="1" hangingPunct="1"/>
            <a:r>
              <a:rPr lang="es-MX" sz="2400">
                <a:latin typeface="Arial" charset="0"/>
              </a:rPr>
              <a:t>Evaluación de los que enseñan falsa doctrina (6.3-5)</a:t>
            </a:r>
            <a:endParaRPr lang="en-US" sz="2400">
              <a:latin typeface="Arial" charset="0"/>
            </a:endParaRPr>
          </a:p>
          <a:p>
            <a:pPr lvl="2" eaLnBrk="1" hangingPunct="1"/>
            <a:r>
              <a:rPr lang="es-MX" sz="2400">
                <a:latin typeface="Arial" charset="0"/>
              </a:rPr>
              <a:t>Contraste entre el contentamiento y la avaricia (6.6-10)</a:t>
            </a:r>
            <a:endParaRPr lang="en-US" sz="2400">
              <a:latin typeface="Arial" charset="0"/>
            </a:endParaRPr>
          </a:p>
          <a:p>
            <a:pPr lvl="2" eaLnBrk="1" hangingPunct="1"/>
            <a:r>
              <a:rPr lang="es-MX" sz="2400">
                <a:latin typeface="Arial" charset="0"/>
              </a:rPr>
              <a:t>Exhortación a que Timoteo huya el mal y escoja el bien (6.11-12)</a:t>
            </a:r>
            <a:endParaRPr lang="en-US" sz="2400">
              <a:latin typeface="Arial" charset="0"/>
            </a:endParaRPr>
          </a:p>
          <a:p>
            <a:pPr lvl="2" eaLnBrk="1" hangingPunct="1"/>
            <a:r>
              <a:rPr lang="es-MX" sz="2400">
                <a:latin typeface="Arial" charset="0"/>
              </a:rPr>
              <a:t>Encargo solemne a Timoteo (6.13-15a)</a:t>
            </a:r>
            <a:endParaRPr lang="en-US" sz="2400">
              <a:latin typeface="Arial" charset="0"/>
            </a:endParaRPr>
          </a:p>
          <a:p>
            <a:pPr lvl="2" eaLnBrk="1" hangingPunct="1"/>
            <a:r>
              <a:rPr lang="es-MX" sz="2400">
                <a:latin typeface="Arial" charset="0"/>
              </a:rPr>
              <a:t>Doxología (6.15b-16)</a:t>
            </a:r>
            <a:endParaRPr lang="en-US" sz="2400">
              <a:latin typeface="Arial" charset="0"/>
            </a:endParaRPr>
          </a:p>
          <a:p>
            <a:pPr lvl="2" eaLnBrk="1" hangingPunct="1"/>
            <a:r>
              <a:rPr lang="es-MX" sz="2400">
                <a:latin typeface="Arial" charset="0"/>
              </a:rPr>
              <a:t>Exhortación para los ricos (6.17-19)</a:t>
            </a:r>
            <a:endParaRPr lang="en-US" sz="2400">
              <a:latin typeface="Arial" charset="0"/>
            </a:endParaRPr>
          </a:p>
          <a:p>
            <a:pPr eaLnBrk="1" hangingPunct="1"/>
            <a:endParaRPr lang="en-US">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Estructura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b="1">
                <a:latin typeface="Arial" charset="0"/>
              </a:rPr>
              <a:t>VIII.	Conclusión a la carta (6.20-21)</a:t>
            </a:r>
            <a:endParaRPr lang="en-US" b="1">
              <a:latin typeface="Arial" charset="0"/>
            </a:endParaRPr>
          </a:p>
          <a:p>
            <a:pPr lvl="2" eaLnBrk="1" hangingPunct="1"/>
            <a:r>
              <a:rPr lang="es-MX" sz="2500">
                <a:latin typeface="Arial" charset="0"/>
              </a:rPr>
              <a:t>Encargo final (6.20-21a)</a:t>
            </a:r>
            <a:endParaRPr lang="en-US" sz="2500">
              <a:latin typeface="Arial" charset="0"/>
            </a:endParaRPr>
          </a:p>
          <a:p>
            <a:pPr lvl="2" eaLnBrk="1" hangingPunct="1"/>
            <a:r>
              <a:rPr lang="es-MX" sz="2500">
                <a:latin typeface="Arial" charset="0"/>
              </a:rPr>
              <a:t>Bendición de gracia (6.21b)</a:t>
            </a:r>
            <a:endParaRPr lang="en-US" sz="2500">
              <a:latin typeface="Arial" charset="0"/>
            </a:endParaRPr>
          </a:p>
          <a:p>
            <a:pPr lvl="2" eaLnBrk="1" hangingPunct="1"/>
            <a:endParaRPr lang="en-US" sz="2500">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Estructura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sz="2800" b="1">
                <a:solidFill>
                  <a:schemeClr val="tx2"/>
                </a:solidFill>
                <a:latin typeface="Arial" charset="0"/>
              </a:rPr>
              <a:t>1.	La familia</a:t>
            </a:r>
            <a:endParaRPr lang="en-US" sz="5400" b="1">
              <a:solidFill>
                <a:schemeClr val="tx2"/>
              </a:solidFill>
              <a:latin typeface="Arial" charset="0"/>
            </a:endParaRPr>
          </a:p>
          <a:p>
            <a:pPr lvl="2" eaLnBrk="1" hangingPunct="1"/>
            <a:r>
              <a:rPr lang="es-MX" sz="2400">
                <a:solidFill>
                  <a:schemeClr val="tx2"/>
                </a:solidFill>
                <a:latin typeface="Arial" charset="0"/>
              </a:rPr>
              <a:t>Casarse o no casarse: 4.3, 5.11, 5.14</a:t>
            </a:r>
            <a:endParaRPr lang="en-US" sz="2400">
              <a:solidFill>
                <a:schemeClr val="tx2"/>
              </a:solidFill>
              <a:latin typeface="Arial" charset="0"/>
            </a:endParaRPr>
          </a:p>
          <a:p>
            <a:pPr lvl="2" eaLnBrk="1" hangingPunct="1"/>
            <a:r>
              <a:rPr lang="es-MX" sz="2400">
                <a:solidFill>
                  <a:schemeClr val="tx2"/>
                </a:solidFill>
                <a:latin typeface="Arial" charset="0"/>
              </a:rPr>
              <a:t>Gobernar la casa: 3.4, 3.5, 3.12, 5.8, 5.14</a:t>
            </a:r>
            <a:endParaRPr lang="en-US" sz="2400">
              <a:solidFill>
                <a:schemeClr val="tx2"/>
              </a:solidFill>
              <a:latin typeface="Arial" charset="0"/>
            </a:endParaRPr>
          </a:p>
          <a:p>
            <a:pPr lvl="2" eaLnBrk="1" hangingPunct="1"/>
            <a:r>
              <a:rPr lang="es-MX" sz="2400">
                <a:solidFill>
                  <a:schemeClr val="tx2"/>
                </a:solidFill>
                <a:latin typeface="Arial" charset="0"/>
              </a:rPr>
              <a:t>Criar hijos: 2.15, 3.4, 3.12, 5.10, 5.14 (v. t. 5.4)</a:t>
            </a:r>
            <a:endParaRPr lang="en-US" sz="2400">
              <a:solidFill>
                <a:schemeClr val="tx2"/>
              </a:solidFill>
              <a:latin typeface="Arial" charset="0"/>
            </a:endParaRPr>
          </a:p>
          <a:p>
            <a:pPr lvl="2" eaLnBrk="1" hangingPunct="1"/>
            <a:r>
              <a:rPr lang="es-MX" sz="2400">
                <a:solidFill>
                  <a:schemeClr val="tx2"/>
                </a:solidFill>
                <a:latin typeface="Arial" charset="0"/>
              </a:rPr>
              <a:t>Textos acerca de las mujeres: 2.9-15, 3.11, 5.2,</a:t>
            </a:r>
            <a:endParaRPr lang="en-US" sz="2400">
              <a:solidFill>
                <a:schemeClr val="tx2"/>
              </a:solidFill>
              <a:latin typeface="Arial" charset="0"/>
            </a:endParaRPr>
          </a:p>
          <a:p>
            <a:pPr lvl="2" eaLnBrk="1" hangingPunct="1"/>
            <a:r>
              <a:rPr lang="es-MX" sz="2400">
                <a:solidFill>
                  <a:schemeClr val="tx2"/>
                </a:solidFill>
                <a:latin typeface="Arial" charset="0"/>
              </a:rPr>
              <a:t>Viudas: 5.3-16</a:t>
            </a:r>
            <a:endParaRPr lang="en-US" sz="2400">
              <a:solidFill>
                <a:schemeClr val="tx2"/>
              </a:solidFill>
              <a:latin typeface="Arial" charset="0"/>
            </a:endParaRPr>
          </a:p>
          <a:p>
            <a:pPr lvl="2" eaLnBrk="1" hangingPunct="1"/>
            <a:endParaRPr lang="en-US" sz="2500">
              <a:solidFill>
                <a:schemeClr val="tx2"/>
              </a:solidFill>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Temas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eaLnBrk="1" hangingPunct="1"/>
            <a:r>
              <a:rPr lang="es-MX" sz="2800">
                <a:latin typeface="Arial" charset="0"/>
              </a:rPr>
              <a:t>Las cartas de Pablo llamadas las “Cartas Pastorales” son tres: 1 Timoteo, 2 Timoteo y Tito. </a:t>
            </a:r>
            <a:endParaRPr lang="en-US" sz="2800">
              <a:latin typeface="Arial" charset="0"/>
            </a:endParaRPr>
          </a:p>
          <a:p>
            <a:pPr eaLnBrk="1" hangingPunct="1"/>
            <a:r>
              <a:rPr lang="es-MX" sz="2800">
                <a:latin typeface="Arial" charset="0"/>
              </a:rPr>
              <a:t>Se llaman ‘pastorales’ porque Pablo no las escribió a iglesias sino a sus compañeros en el ministerio pastoral, y el contenido de las cartas incluye temas que tienen que ver con el ministerio o el pastorado.</a:t>
            </a:r>
            <a:endParaRPr lang="en-US" sz="2800">
              <a:latin typeface="Arial" charset="0"/>
            </a:endParaRPr>
          </a:p>
          <a:p>
            <a:pPr eaLnBrk="1" hangingPunct="1"/>
            <a:endParaRPr lang="es-MX" sz="2800">
              <a:latin typeface="Arial" charset="0"/>
            </a:endParaRPr>
          </a:p>
        </p:txBody>
      </p:sp>
      <p:sp>
        <p:nvSpPr>
          <p:cNvPr id="3" name="Title 2"/>
          <p:cNvSpPr>
            <a:spLocks noGrp="1"/>
          </p:cNvSpPr>
          <p:nvPr>
            <p:ph type="title"/>
          </p:nvPr>
        </p:nvSpPr>
        <p:spPr/>
        <p:txBody>
          <a:bodyPr/>
          <a:lstStyle/>
          <a:p>
            <a:pPr eaLnBrk="1" fontAlgn="auto" hangingPunct="1">
              <a:spcAft>
                <a:spcPts val="0"/>
              </a:spcAft>
              <a:defRPr/>
            </a:pPr>
            <a:r>
              <a:rPr lang="es-MX" smtClean="0">
                <a:ea typeface="+mj-ea"/>
              </a:rPr>
              <a:t>Las cartas pastorales </a:t>
            </a:r>
            <a:br>
              <a:rPr lang="es-MX" smtClean="0">
                <a:ea typeface="+mj-ea"/>
              </a:rPr>
            </a:br>
            <a:r>
              <a:rPr lang="es-MX" sz="2700" smtClean="0">
                <a:ea typeface="+mj-ea"/>
              </a:rPr>
              <a:t>(</a:t>
            </a:r>
            <a:r>
              <a:rPr lang="es-MX" sz="2700" err="1" smtClean="0">
                <a:ea typeface="+mj-ea"/>
              </a:rPr>
              <a:t>Gifford</a:t>
            </a:r>
            <a:r>
              <a:rPr lang="es-MX" sz="2700" smtClean="0">
                <a:ea typeface="+mj-ea"/>
              </a:rPr>
              <a:t> – www.giffmex.org)</a:t>
            </a:r>
            <a:endParaRPr lang="es-MX" sz="2700">
              <a:ea typeface="+mj-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sz="2800" b="1">
                <a:solidFill>
                  <a:schemeClr val="tx2"/>
                </a:solidFill>
                <a:latin typeface="Arial" charset="0"/>
              </a:rPr>
              <a:t>2.	Las virtudes</a:t>
            </a:r>
            <a:endParaRPr lang="en-US" sz="5400" b="1">
              <a:solidFill>
                <a:schemeClr val="tx2"/>
              </a:solidFill>
              <a:latin typeface="Arial" charset="0"/>
            </a:endParaRPr>
          </a:p>
          <a:p>
            <a:pPr lvl="2" eaLnBrk="1" hangingPunct="1"/>
            <a:r>
              <a:rPr lang="es-MX" sz="2400">
                <a:solidFill>
                  <a:schemeClr val="tx2"/>
                </a:solidFill>
                <a:latin typeface="Arial" charset="0"/>
              </a:rPr>
              <a:t>Piedad: 2.2, 2.10, 3.16, 4.7, 4.8, 5.4, 6.3, 6.5, 6.6, 6.11</a:t>
            </a:r>
            <a:endParaRPr lang="en-US" sz="2400">
              <a:solidFill>
                <a:schemeClr val="tx2"/>
              </a:solidFill>
              <a:latin typeface="Arial" charset="0"/>
            </a:endParaRPr>
          </a:p>
          <a:p>
            <a:pPr lvl="2" eaLnBrk="1" hangingPunct="1"/>
            <a:r>
              <a:rPr lang="es-MX" sz="2400">
                <a:solidFill>
                  <a:schemeClr val="tx2"/>
                </a:solidFill>
                <a:latin typeface="Arial" charset="0"/>
              </a:rPr>
              <a:t>Honestidad / honesto: 2.2, 3.4, 3.8, 3.11</a:t>
            </a:r>
            <a:endParaRPr lang="en-US" sz="2400">
              <a:solidFill>
                <a:schemeClr val="tx2"/>
              </a:solidFill>
              <a:latin typeface="Arial" charset="0"/>
            </a:endParaRPr>
          </a:p>
          <a:p>
            <a:pPr lvl="2" eaLnBrk="1" hangingPunct="1"/>
            <a:r>
              <a:rPr lang="es-MX" sz="2400">
                <a:solidFill>
                  <a:schemeClr val="tx2"/>
                </a:solidFill>
                <a:latin typeface="Arial" charset="0"/>
              </a:rPr>
              <a:t>Gratitud: 1.12, 2.1, 4.3, 4.4</a:t>
            </a:r>
            <a:endParaRPr lang="en-US" sz="2400">
              <a:solidFill>
                <a:schemeClr val="tx2"/>
              </a:solidFill>
              <a:latin typeface="Arial" charset="0"/>
            </a:endParaRPr>
          </a:p>
          <a:p>
            <a:pPr lvl="2" eaLnBrk="1" hangingPunct="1"/>
            <a:r>
              <a:rPr lang="es-MX" sz="2400">
                <a:solidFill>
                  <a:schemeClr val="tx2"/>
                </a:solidFill>
                <a:latin typeface="Arial" charset="0"/>
              </a:rPr>
              <a:t>Amor: 1.5, 1.14, 2.15, 4.12, 6.10, 6.11</a:t>
            </a:r>
            <a:endParaRPr lang="en-US" sz="2400">
              <a:solidFill>
                <a:schemeClr val="tx2"/>
              </a:solidFill>
              <a:latin typeface="Arial" charset="0"/>
            </a:endParaRPr>
          </a:p>
          <a:p>
            <a:pPr lvl="2" eaLnBrk="1" hangingPunct="1"/>
            <a:r>
              <a:rPr lang="es-MX" sz="2400">
                <a:solidFill>
                  <a:schemeClr val="tx2"/>
                </a:solidFill>
                <a:latin typeface="Arial" charset="0"/>
              </a:rPr>
              <a:t>Fe: 1.2, 1.4, 1.5, 1.14, 1.19, 2.7, 2.15, 3.9, 3.13, 4.1, 4.6, 4.12, 5.8, 5.12, 6.10, 6.11, 6.12, 6.21</a:t>
            </a:r>
            <a:endParaRPr lang="en-US" sz="2400">
              <a:solidFill>
                <a:schemeClr val="tx2"/>
              </a:solidFill>
              <a:latin typeface="Arial" charset="0"/>
            </a:endParaRPr>
          </a:p>
          <a:p>
            <a:pPr lvl="2" eaLnBrk="1" hangingPunct="1"/>
            <a:r>
              <a:rPr lang="es-MX" sz="2400">
                <a:solidFill>
                  <a:schemeClr val="tx2"/>
                </a:solidFill>
                <a:latin typeface="Arial" charset="0"/>
              </a:rPr>
              <a:t>Buena conciencia: 1.5, 1.19, 3.9, contrastado con 4.2</a:t>
            </a:r>
            <a:endParaRPr lang="en-US" sz="2400">
              <a:solidFill>
                <a:schemeClr val="tx2"/>
              </a:solidFill>
              <a:latin typeface="Arial" charset="0"/>
            </a:endParaRPr>
          </a:p>
          <a:p>
            <a:pPr lvl="2" eaLnBrk="1" hangingPunct="1"/>
            <a:r>
              <a:rPr lang="es-MX" sz="2400">
                <a:solidFill>
                  <a:schemeClr val="tx2"/>
                </a:solidFill>
                <a:latin typeface="Arial" charset="0"/>
              </a:rPr>
              <a:t>Buenas obras: 2.10, 5.10, 5.25, 6.18</a:t>
            </a:r>
            <a:endParaRPr lang="en-US" sz="2400">
              <a:solidFill>
                <a:schemeClr val="tx2"/>
              </a:solidFill>
              <a:latin typeface="Arial" charset="0"/>
            </a:endParaRPr>
          </a:p>
          <a:p>
            <a:pPr lvl="2" eaLnBrk="1" hangingPunct="1"/>
            <a:endParaRPr lang="en-US" sz="2500">
              <a:solidFill>
                <a:schemeClr val="tx2"/>
              </a:solidFill>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Temas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sz="2800">
                <a:latin typeface="Arial" charset="0"/>
              </a:rPr>
              <a:t>1.	1 Timoteo no tiene la acción de gracias, algo 	que uno esperaría en una carta antigua.  	Pablo va directamente a los asuntos que 	tiene que tratar con Timoteo. Tampoco no 	incluye saludos finales.</a:t>
            </a:r>
            <a:endParaRPr lang="en-US" sz="2800">
              <a:latin typeface="Arial" charset="0"/>
            </a:endParaRPr>
          </a:p>
          <a:p>
            <a:pPr eaLnBrk="1" hangingPunct="1">
              <a:buFont typeface="Wingdings 2" charset="0"/>
              <a:buNone/>
            </a:pPr>
            <a:r>
              <a:rPr lang="es-MX" sz="2800">
                <a:latin typeface="Arial" charset="0"/>
              </a:rPr>
              <a:t>2.	Hay varios encargos solemnes que Pablo da 	a Timoteo: </a:t>
            </a:r>
            <a:endParaRPr lang="en-US" sz="2800">
              <a:latin typeface="Arial" charset="0"/>
            </a:endParaRPr>
          </a:p>
          <a:p>
            <a:pPr lvl="2" eaLnBrk="1" hangingPunct="1"/>
            <a:r>
              <a:rPr lang="es-MX" sz="2600">
                <a:latin typeface="Arial" charset="0"/>
              </a:rPr>
              <a:t>5.21</a:t>
            </a:r>
            <a:endParaRPr lang="en-US" sz="2600">
              <a:latin typeface="Arial" charset="0"/>
            </a:endParaRPr>
          </a:p>
          <a:p>
            <a:pPr lvl="2" eaLnBrk="1" hangingPunct="1"/>
            <a:r>
              <a:rPr lang="es-MX" sz="2600">
                <a:latin typeface="Arial" charset="0"/>
              </a:rPr>
              <a:t>6.11-16</a:t>
            </a:r>
            <a:endParaRPr lang="en-US" sz="2600">
              <a:latin typeface="Arial" charset="0"/>
            </a:endParaRPr>
          </a:p>
          <a:p>
            <a:pPr lvl="2" eaLnBrk="1" hangingPunct="1"/>
            <a:r>
              <a:rPr lang="es-MX" sz="2600">
                <a:latin typeface="Arial" charset="0"/>
              </a:rPr>
              <a:t>6.20-21</a:t>
            </a:r>
            <a:endParaRPr lang="en-US" sz="2600">
              <a:latin typeface="Arial" charset="0"/>
            </a:endParaRPr>
          </a:p>
          <a:p>
            <a:pPr lvl="2" eaLnBrk="1" hangingPunct="1"/>
            <a:endParaRPr lang="en-US" sz="2500">
              <a:solidFill>
                <a:schemeClr val="tx2"/>
              </a:solidFill>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Aspectos literarios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sz="2800">
                <a:latin typeface="Arial" charset="0"/>
              </a:rPr>
              <a:t>1.	1 Timoteo 2.13-14 notas</a:t>
            </a:r>
            <a:endParaRPr lang="en-US" sz="3600">
              <a:latin typeface="Arial" charset="0"/>
            </a:endParaRPr>
          </a:p>
          <a:p>
            <a:pPr lvl="2" eaLnBrk="1" hangingPunct="1"/>
            <a:r>
              <a:rPr lang="es-MX" sz="2400">
                <a:latin typeface="Arial" charset="0"/>
              </a:rPr>
              <a:t>Es probable que hay una conexión con 5.15: igual como Eva fue engañada por Satanás, algunas mujeres en Éfeso han sido engañadas por Satanás.</a:t>
            </a:r>
            <a:endParaRPr lang="en-US" sz="2400">
              <a:latin typeface="Arial" charset="0"/>
            </a:endParaRPr>
          </a:p>
          <a:p>
            <a:pPr lvl="2" eaLnBrk="1" hangingPunct="1"/>
            <a:r>
              <a:rPr lang="es-MX" sz="2400">
                <a:latin typeface="Arial" charset="0"/>
              </a:rPr>
              <a:t>Debemos notar que en Romanos 5.12-22 Pablo sí pone la culpa en Adán, sin mencionar a la mujer.</a:t>
            </a:r>
            <a:endParaRPr lang="en-US" sz="2400">
              <a:latin typeface="Arial" charset="0"/>
            </a:endParaRPr>
          </a:p>
          <a:p>
            <a:pPr eaLnBrk="1" hangingPunct="1">
              <a:buFont typeface="Wingdings 2" charset="0"/>
              <a:buNone/>
            </a:pPr>
            <a:r>
              <a:rPr lang="es-MX" sz="2800">
                <a:latin typeface="Arial" charset="0"/>
              </a:rPr>
              <a:t>2.	1 Timoteo 6.21 notas</a:t>
            </a:r>
            <a:endParaRPr lang="en-US" sz="3600">
              <a:latin typeface="Arial" charset="0"/>
            </a:endParaRPr>
          </a:p>
          <a:p>
            <a:pPr lvl="2" eaLnBrk="1" hangingPunct="1"/>
            <a:r>
              <a:rPr lang="es-MX" sz="2400">
                <a:latin typeface="Arial" charset="0"/>
              </a:rPr>
              <a:t>En los manuscritos más confiables, “contigo” es plural, “con ustedes.” (Véase la NVI). Pablo escribe a Timoteo pero en realidad sabe que alguien va a leer esta carta en la iglesia. </a:t>
            </a:r>
            <a:endParaRPr lang="en-US" sz="2400">
              <a:latin typeface="Arial" charset="0"/>
            </a:endParaRPr>
          </a:p>
          <a:p>
            <a:pPr lvl="2" eaLnBrk="1" hangingPunct="1"/>
            <a:endParaRPr lang="en-US" sz="2500">
              <a:solidFill>
                <a:schemeClr val="tx2"/>
              </a:solidFill>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Notas exegéticas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Placeholder 4"/>
          <p:cNvSpPr>
            <a:spLocks noGrp="1"/>
          </p:cNvSpPr>
          <p:nvPr>
            <p:ph idx="1"/>
          </p:nvPr>
        </p:nvSpPr>
        <p:spPr>
          <a:xfrm>
            <a:off x="457200" y="1524000"/>
            <a:ext cx="8229600" cy="4953000"/>
          </a:xfrm>
        </p:spPr>
        <p:txBody>
          <a:bodyPr/>
          <a:lstStyle/>
          <a:p>
            <a:pPr marL="514350" indent="-514350" eaLnBrk="1" hangingPunct="1">
              <a:buClr>
                <a:schemeClr val="tx1"/>
              </a:buClr>
              <a:buFont typeface="Wingdings 2" charset="0"/>
              <a:buAutoNum type="arabicPeriod"/>
            </a:pPr>
            <a:r>
              <a:rPr lang="es-MX">
                <a:latin typeface="Arial" charset="0"/>
              </a:rPr>
              <a:t>Tenemos que refutar las enseñanzas falsas con amor y con un corazón puro.</a:t>
            </a:r>
          </a:p>
          <a:p>
            <a:pPr marL="514350" indent="-514350" eaLnBrk="1" hangingPunct="1">
              <a:buClr>
                <a:schemeClr val="tx1"/>
              </a:buClr>
              <a:buFont typeface="Wingdings 2" charset="0"/>
              <a:buAutoNum type="arabicPeriod"/>
            </a:pPr>
            <a:r>
              <a:rPr lang="es-MX">
                <a:latin typeface="Arial" charset="0"/>
              </a:rPr>
              <a:t>La administración de la iglesia es un asunto importante porque tiene que ver con la conducta en la casa de Dios.</a:t>
            </a:r>
          </a:p>
          <a:p>
            <a:pPr marL="514350" indent="-514350" eaLnBrk="1" hangingPunct="1">
              <a:buClr>
                <a:schemeClr val="tx1"/>
              </a:buClr>
              <a:buFont typeface="Wingdings 2" charset="0"/>
              <a:buAutoNum type="arabicPeriod"/>
            </a:pPr>
            <a:r>
              <a:rPr lang="es-MX">
                <a:latin typeface="Arial" charset="0"/>
              </a:rPr>
              <a:t>Nos da las cualidades exigidas por los ancianos y los diáconos en la iglesia (y sus esposas).</a:t>
            </a:r>
          </a:p>
          <a:p>
            <a:pPr marL="514350" indent="-514350" eaLnBrk="1" hangingPunct="1">
              <a:buClr>
                <a:schemeClr val="tx1"/>
              </a:buClr>
              <a:buFont typeface="Wingdings 2" charset="0"/>
              <a:buAutoNum type="arabicPeriod"/>
            </a:pPr>
            <a:r>
              <a:rPr lang="es-MX">
                <a:latin typeface="Arial" charset="0"/>
              </a:rPr>
              <a:t>Todos somos llamados a la vida santa: ancianos, ancianas, jóvenes, etc.</a:t>
            </a:r>
          </a:p>
          <a:p>
            <a:pPr marL="514350" indent="-514350" eaLnBrk="1" hangingPunct="1">
              <a:buClr>
                <a:schemeClr val="tx1"/>
              </a:buClr>
              <a:buFont typeface="Wingdings 2" charset="0"/>
              <a:buAutoNum type="arabicPeriod"/>
            </a:pPr>
            <a:r>
              <a:rPr lang="es-MX">
                <a:latin typeface="Arial" charset="0"/>
              </a:rPr>
              <a:t>Aunque las riquezas no son malas, el amor al dinero es raíz de toda clase de males.</a:t>
            </a:r>
            <a:endParaRPr lang="en-US">
              <a:solidFill>
                <a:schemeClr val="tx2"/>
              </a:solidFill>
              <a:latin typeface="Arial" charset="0"/>
            </a:endParaRPr>
          </a:p>
          <a:p>
            <a:pPr lvl="2" eaLnBrk="1" hangingPunct="1">
              <a:buClr>
                <a:schemeClr val="tx1"/>
              </a:buClr>
              <a:buFont typeface="Wingdings 2" charset="0"/>
              <a:buNone/>
            </a:pPr>
            <a:endParaRPr lang="en-US" sz="2600">
              <a:solidFill>
                <a:schemeClr val="tx2"/>
              </a:solidFill>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Mensaje para la iglesia hoy</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s-MX" sz="6000" dirty="0" smtClean="0">
                <a:ea typeface="+mj-ea"/>
              </a:rPr>
              <a:t>II Timoteo</a:t>
            </a:r>
            <a:endParaRPr lang="es-MX" sz="6000" dirty="0">
              <a:ea typeface="+mj-ea"/>
            </a:endParaRPr>
          </a:p>
        </p:txBody>
      </p:sp>
      <p:sp>
        <p:nvSpPr>
          <p:cNvPr id="2" name="Marcador de texto 1"/>
          <p:cNvSpPr>
            <a:spLocks noGrp="1"/>
          </p:cNvSpPr>
          <p:nvPr>
            <p:ph type="body" idx="1"/>
          </p:nvPr>
        </p:nvSpPr>
        <p:spPr/>
        <p:txBody>
          <a:bodyPr/>
          <a:lstStyle/>
          <a:p>
            <a:endParaRPr lang="es-E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Placeholder 4"/>
          <p:cNvSpPr>
            <a:spLocks noGrp="1"/>
          </p:cNvSpPr>
          <p:nvPr>
            <p:ph idx="1"/>
          </p:nvPr>
        </p:nvSpPr>
        <p:spPr>
          <a:xfrm>
            <a:off x="457200" y="1524000"/>
            <a:ext cx="8229600" cy="4953000"/>
          </a:xfrm>
        </p:spPr>
        <p:txBody>
          <a:bodyPr/>
          <a:lstStyle/>
          <a:p>
            <a:pPr marL="514350" indent="-514350" eaLnBrk="1" hangingPunct="1">
              <a:buClr>
                <a:schemeClr val="tx1"/>
              </a:buClr>
              <a:buFont typeface="Wingdings 2" charset="0"/>
              <a:buAutoNum type="arabicPeriod"/>
            </a:pPr>
            <a:r>
              <a:rPr lang="es-MX" sz="2800">
                <a:latin typeface="Arial" charset="0"/>
              </a:rPr>
              <a:t>Esta carta está dirigida a Timoteo (1.2), colega del apóstol Pablo. </a:t>
            </a:r>
          </a:p>
          <a:p>
            <a:pPr marL="514350" indent="-514350" eaLnBrk="1" hangingPunct="1">
              <a:buClr>
                <a:schemeClr val="tx1"/>
              </a:buClr>
              <a:buFont typeface="Wingdings 2" charset="0"/>
              <a:buAutoNum type="arabicPeriod"/>
            </a:pPr>
            <a:r>
              <a:rPr lang="es-MX" sz="2800">
                <a:latin typeface="Arial" charset="0"/>
              </a:rPr>
              <a:t>Su madre Eunice y su abuela Loida eran judías que lo instruyeron en las Escrituras, y su padre fue gentil (Hechos 16.1).</a:t>
            </a:r>
            <a:endParaRPr lang="en-US">
              <a:solidFill>
                <a:schemeClr val="tx2"/>
              </a:solidFill>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Destinatario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a:latin typeface="Arial" charset="0"/>
              </a:rPr>
              <a:t>3.	Algunos llegan a la conclusión que Timoteo tuvo 	una personalidad tímida:</a:t>
            </a:r>
            <a:endParaRPr lang="en-US">
              <a:latin typeface="Arial" charset="0"/>
            </a:endParaRPr>
          </a:p>
          <a:p>
            <a:pPr lvl="2" eaLnBrk="1" hangingPunct="1"/>
            <a:r>
              <a:rPr lang="es-MX">
                <a:latin typeface="Arial" charset="0"/>
              </a:rPr>
              <a:t>Pablo tuvo que pedir que los corintios no le dieran a Timoteo motivo para temer (1 Cor. 16.10-11)</a:t>
            </a:r>
            <a:endParaRPr lang="en-US">
              <a:latin typeface="Arial" charset="0"/>
            </a:endParaRPr>
          </a:p>
          <a:p>
            <a:pPr lvl="2" eaLnBrk="1" hangingPunct="1"/>
            <a:r>
              <a:rPr lang="es-MX">
                <a:latin typeface="Arial" charset="0"/>
              </a:rPr>
              <a:t>Cuando leemos 2 Corintios, nos damos cuenta que la situación en Corinto se empeoró a pesar del ministerio de Timoteo. En 2 Corintios vemos que luego Pablo envió a Tito a Corinto, no a Timoteo.</a:t>
            </a:r>
            <a:endParaRPr lang="en-US">
              <a:latin typeface="Arial" charset="0"/>
            </a:endParaRPr>
          </a:p>
          <a:p>
            <a:pPr lvl="2" eaLnBrk="1" hangingPunct="1"/>
            <a:r>
              <a:rPr lang="es-MX">
                <a:latin typeface="Arial" charset="0"/>
              </a:rPr>
              <a:t>Pablo tuvo que incluir numerosos cargos solemnes en 2 Timoteo a que su colega siga fiel en el ministerio. Hasta tiene que recordarle que Dios no nos ha dado un espíritu de cobardía (2 Tim. 1.7).</a:t>
            </a:r>
            <a:endParaRPr lang="en-US">
              <a:latin typeface="Arial" charset="0"/>
            </a:endParaRPr>
          </a:p>
          <a:p>
            <a:pPr lvl="2" eaLnBrk="1" hangingPunct="1"/>
            <a:r>
              <a:rPr lang="es-MX">
                <a:latin typeface="Arial" charset="0"/>
              </a:rPr>
              <a:t>Tuvo problemas del estómago (1 Tim. 5.23).</a:t>
            </a:r>
            <a:endParaRPr lang="en-US">
              <a:latin typeface="Arial" charset="0"/>
            </a:endParaRPr>
          </a:p>
          <a:p>
            <a:pPr lvl="2" eaLnBrk="1" hangingPunct="1">
              <a:buClr>
                <a:schemeClr val="tx1"/>
              </a:buClr>
              <a:buFont typeface="Wingdings 2" charset="0"/>
              <a:buAutoNum type="arabicPeriod"/>
            </a:pPr>
            <a:endParaRPr lang="en-US">
              <a:solidFill>
                <a:schemeClr val="tx2"/>
              </a:solidFill>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Destinatario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Placeholder 4"/>
          <p:cNvSpPr>
            <a:spLocks noGrp="1"/>
          </p:cNvSpPr>
          <p:nvPr>
            <p:ph idx="1"/>
          </p:nvPr>
        </p:nvSpPr>
        <p:spPr>
          <a:xfrm>
            <a:off x="457200" y="1524000"/>
            <a:ext cx="8229600" cy="4953000"/>
          </a:xfrm>
        </p:spPr>
        <p:txBody>
          <a:bodyPr>
            <a:normAutofit lnSpcReduction="10000"/>
          </a:bodyPr>
          <a:lstStyle/>
          <a:p>
            <a:pPr eaLnBrk="1" hangingPunct="1">
              <a:buFont typeface="Wingdings 2" charset="0"/>
              <a:buNone/>
            </a:pPr>
            <a:r>
              <a:rPr lang="es-MX" sz="2800">
                <a:latin typeface="Arial" charset="0"/>
              </a:rPr>
              <a:t>4.	Pero esta es una conclusión errónea:</a:t>
            </a:r>
            <a:endParaRPr lang="en-US" sz="3200">
              <a:latin typeface="Arial" charset="0"/>
            </a:endParaRPr>
          </a:p>
          <a:p>
            <a:pPr lvl="2" eaLnBrk="1" hangingPunct="1"/>
            <a:r>
              <a:rPr lang="es-MX" sz="2200">
                <a:latin typeface="Arial" charset="0"/>
              </a:rPr>
              <a:t>Las instrucciones de 1 Cor. 16.10-11 se deben a la actitud que los corintios tenían hacia Pablo. Ellos lo criticaban porque creían que era vacilante en sus planes y que él no quería visitarlos. </a:t>
            </a:r>
            <a:endParaRPr lang="en-US" sz="2200">
              <a:latin typeface="Arial" charset="0"/>
            </a:endParaRPr>
          </a:p>
          <a:p>
            <a:pPr lvl="2" eaLnBrk="1" hangingPunct="1"/>
            <a:r>
              <a:rPr lang="es-MX" sz="2200">
                <a:latin typeface="Arial" charset="0"/>
              </a:rPr>
              <a:t>No sabemos por qué la situación en Corinto se empeoró, y no tenemos ninguna evidencia que fue por causa de algún fracaso de parte de Timoteo.</a:t>
            </a:r>
            <a:endParaRPr lang="en-US" sz="2200">
              <a:latin typeface="Arial" charset="0"/>
            </a:endParaRPr>
          </a:p>
          <a:p>
            <a:pPr lvl="2" eaLnBrk="1" hangingPunct="1"/>
            <a:r>
              <a:rPr lang="es-MX" sz="2200">
                <a:latin typeface="Arial" charset="0"/>
              </a:rPr>
              <a:t>La solemnidad con que Pablo repetidamente urge a Timoteo a la lealtad se debe mucho más a la situación grave de Pablo que a la debilidad de su compañero Timoteo. Pablo estaba en la cárcel a punto de morir. Todos sus demás compañeros lo habían abandonado o no estaban presentes. </a:t>
            </a:r>
            <a:endParaRPr lang="en-US" sz="2200">
              <a:latin typeface="Arial" charset="0"/>
            </a:endParaRPr>
          </a:p>
          <a:p>
            <a:pPr marL="1795463" lvl="4" indent="-514350" eaLnBrk="1" hangingPunct="1">
              <a:buClr>
                <a:schemeClr val="tx1"/>
              </a:buClr>
              <a:buFont typeface="Wingdings 2" charset="0"/>
              <a:buAutoNum type="arabicPeriod"/>
            </a:pPr>
            <a:endParaRPr lang="en-US">
              <a:solidFill>
                <a:schemeClr val="tx2"/>
              </a:solidFill>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Destinatario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sz="2800">
                <a:latin typeface="Arial" charset="0"/>
              </a:rPr>
              <a:t>5.	En realidad, vemos que Timoteo fue fiel 	compañero de Pablo en muchas de sus 	misiones.  La comendación excepcional de 	Filipenses 2.20-22 es especialmente 	notable.</a:t>
            </a:r>
            <a:endParaRPr lang="en-US" sz="3200">
              <a:latin typeface="Arial" charset="0"/>
            </a:endParaRPr>
          </a:p>
          <a:p>
            <a:pPr eaLnBrk="1" hangingPunct="1">
              <a:buFont typeface="Wingdings 2" charset="0"/>
              <a:buNone/>
            </a:pPr>
            <a:r>
              <a:rPr lang="es-MX" sz="2800">
                <a:latin typeface="Arial" charset="0"/>
              </a:rPr>
              <a:t>6.	Después de salir de la cárcel en Roma 	(después de los acontecimientos relatados 	en Hechos), Pablo puso a Timoteo a cargo 	de la iglesia en Éfeso (1 Tim. 1.3).</a:t>
            </a:r>
            <a:endParaRPr lang="en-US" sz="3200">
              <a:latin typeface="Arial" charset="0"/>
            </a:endParaRPr>
          </a:p>
          <a:p>
            <a:pPr marL="1795463" lvl="4" indent="-514350" eaLnBrk="1" hangingPunct="1">
              <a:buClr>
                <a:schemeClr val="tx1"/>
              </a:buClr>
              <a:buFont typeface="Wingdings 2" charset="0"/>
              <a:buAutoNum type="arabicPeriod"/>
            </a:pPr>
            <a:endParaRPr lang="en-US">
              <a:solidFill>
                <a:schemeClr val="tx2"/>
              </a:solidFill>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Destinatario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sz="2800">
                <a:latin typeface="Arial" charset="0"/>
              </a:rPr>
              <a:t>7.	¿Dónde está Timoteo?  Parece que está 	ministrando en Éfeso:</a:t>
            </a:r>
            <a:endParaRPr lang="en-US" sz="3600" b="1">
              <a:latin typeface="Arial" charset="0"/>
            </a:endParaRPr>
          </a:p>
          <a:p>
            <a:pPr lvl="2" eaLnBrk="1" hangingPunct="1"/>
            <a:r>
              <a:rPr lang="es-MX" sz="2400">
                <a:latin typeface="Arial" charset="0"/>
              </a:rPr>
              <a:t>En 1 Timoteo 1.3 aprendemos que Pablo lo dejó en Éfeso.</a:t>
            </a:r>
            <a:endParaRPr lang="en-US" sz="2400">
              <a:latin typeface="Arial" charset="0"/>
            </a:endParaRPr>
          </a:p>
          <a:p>
            <a:pPr lvl="2" eaLnBrk="1" hangingPunct="1"/>
            <a:r>
              <a:rPr lang="es-MX" sz="2400">
                <a:latin typeface="Arial" charset="0"/>
              </a:rPr>
              <a:t>En 2 Timoteo 4.19 Timoteo está suficiente cerca de la familia de Onesíforo (que era de Éfeso según 1.18) para enviar los saludos de Pablo.</a:t>
            </a:r>
            <a:endParaRPr lang="en-US" sz="2400">
              <a:latin typeface="Arial" charset="0"/>
            </a:endParaRPr>
          </a:p>
          <a:p>
            <a:pPr lvl="2" eaLnBrk="1" hangingPunct="1"/>
            <a:r>
              <a:rPr lang="es-MX" sz="2400">
                <a:latin typeface="Arial" charset="0"/>
              </a:rPr>
              <a:t>En 4.12 Pablo dice que está enviando a Tíquico a Éfeso.</a:t>
            </a:r>
            <a:endParaRPr lang="en-US" sz="2400">
              <a:latin typeface="Arial" charset="0"/>
            </a:endParaRPr>
          </a:p>
          <a:p>
            <a:pPr lvl="2" eaLnBrk="1" hangingPunct="1"/>
            <a:r>
              <a:rPr lang="es-MX" sz="2400">
                <a:latin typeface="Arial" charset="0"/>
              </a:rPr>
              <a:t>En 4.13 Pablo le instruye a que recoja su capote en Troas, que quedaba cerca de Éfeso.</a:t>
            </a:r>
            <a:endParaRPr lang="en-US" sz="2400">
              <a:latin typeface="Arial" charset="0"/>
            </a:endParaRPr>
          </a:p>
          <a:p>
            <a:pPr marL="1795463" lvl="4" indent="-514350" eaLnBrk="1" hangingPunct="1">
              <a:buClr>
                <a:schemeClr val="tx1"/>
              </a:buClr>
              <a:buFont typeface="Wingdings 2" charset="0"/>
              <a:buAutoNum type="arabicPeriod"/>
            </a:pPr>
            <a:endParaRPr lang="en-US">
              <a:solidFill>
                <a:schemeClr val="tx2"/>
              </a:solidFill>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Destinatario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4"/>
          <p:cNvSpPr>
            <a:spLocks noGrp="1"/>
          </p:cNvSpPr>
          <p:nvPr>
            <p:ph idx="1"/>
          </p:nvPr>
        </p:nvSpPr>
        <p:spPr>
          <a:xfrm>
            <a:off x="457200" y="1828800"/>
            <a:ext cx="8229600" cy="4648200"/>
          </a:xfrm>
        </p:spPr>
        <p:txBody>
          <a:bodyPr/>
          <a:lstStyle/>
          <a:p>
            <a:pPr eaLnBrk="1" hangingPunct="1"/>
            <a:r>
              <a:rPr lang="es-MX" sz="2800">
                <a:latin typeface="Arial" charset="0"/>
              </a:rPr>
              <a:t>Estas tres cartas son las más disputadas en cuanto a la autoría.  </a:t>
            </a:r>
            <a:endParaRPr lang="en-US" sz="5400" b="1">
              <a:latin typeface="Arial" charset="0"/>
            </a:endParaRPr>
          </a:p>
          <a:p>
            <a:pPr eaLnBrk="1" hangingPunct="1"/>
            <a:r>
              <a:rPr lang="es-MX" sz="2800">
                <a:latin typeface="Arial" charset="0"/>
              </a:rPr>
              <a:t>La evidencia externa apoya a Pablo como el autor de las cartas pastorales.</a:t>
            </a:r>
            <a:endParaRPr lang="en-US" sz="2800">
              <a:latin typeface="Arial" charset="0"/>
            </a:endParaRPr>
          </a:p>
          <a:p>
            <a:pPr lvl="1" eaLnBrk="1" hangingPunct="1"/>
            <a:r>
              <a:rPr lang="es-MX" sz="2600">
                <a:latin typeface="Arial" charset="0"/>
              </a:rPr>
              <a:t>Ireneo (180) los cita como cartas Paulinas, y Policarpo (murió c. 135) las usa como autoritativas sin mencionar el autor. </a:t>
            </a:r>
            <a:endParaRPr lang="en-US" sz="2600">
              <a:latin typeface="Arial" charset="0"/>
            </a:endParaRPr>
          </a:p>
          <a:p>
            <a:pPr lvl="1" eaLnBrk="1" hangingPunct="1"/>
            <a:r>
              <a:rPr lang="es-MX" sz="2600">
                <a:latin typeface="Arial" charset="0"/>
              </a:rPr>
              <a:t>Al final del segundo siglo aparecen en todas las versiones del canon menos la de Marción.</a:t>
            </a:r>
            <a:endParaRPr lang="en-US" sz="2600">
              <a:latin typeface="Arial" charset="0"/>
            </a:endParaRPr>
          </a:p>
          <a:p>
            <a:pPr eaLnBrk="1" hangingPunct="1"/>
            <a:endParaRPr lang="en-US">
              <a:latin typeface="Arial" charset="0"/>
            </a:endParaRPr>
          </a:p>
        </p:txBody>
      </p:sp>
      <p:sp>
        <p:nvSpPr>
          <p:cNvPr id="4" name="Title 3"/>
          <p:cNvSpPr>
            <a:spLocks noGrp="1"/>
          </p:cNvSpPr>
          <p:nvPr>
            <p:ph type="title"/>
          </p:nvPr>
        </p:nvSpPr>
        <p:spPr>
          <a:xfrm>
            <a:off x="381000" y="457200"/>
            <a:ext cx="8229600" cy="1219200"/>
          </a:xfrm>
        </p:spPr>
        <p:txBody>
          <a:bodyPr/>
          <a:lstStyle/>
          <a:p>
            <a:pPr eaLnBrk="1" fontAlgn="auto" hangingPunct="1">
              <a:spcAft>
                <a:spcPts val="0"/>
              </a:spcAft>
              <a:defRPr/>
            </a:pPr>
            <a:r>
              <a:rPr lang="es-MX" smtClean="0">
                <a:ea typeface="+mj-ea"/>
              </a:rPr>
              <a:t>El autor de las cartas pastorales</a:t>
            </a:r>
            <a:br>
              <a:rPr lang="es-MX" smtClean="0">
                <a:ea typeface="+mj-ea"/>
              </a:rPr>
            </a:br>
            <a:r>
              <a:rPr lang="es-MX" sz="2700" smtClean="0">
                <a:ea typeface="+mj-ea"/>
              </a:rPr>
              <a:t>(</a:t>
            </a:r>
            <a:r>
              <a:rPr lang="es-MX" sz="2700" err="1" smtClean="0">
                <a:ea typeface="+mj-ea"/>
              </a:rPr>
              <a:t>Gifford</a:t>
            </a:r>
            <a:r>
              <a:rPr lang="es-MX" sz="2700" smtClean="0">
                <a:ea typeface="+mj-ea"/>
              </a:rPr>
              <a:t>, resumiendo a </a:t>
            </a:r>
            <a:r>
              <a:rPr lang="es-MX" sz="2700" err="1" smtClean="0">
                <a:ea typeface="+mj-ea"/>
              </a:rPr>
              <a:t>Fee</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Placeholder 4"/>
          <p:cNvSpPr>
            <a:spLocks noGrp="1"/>
          </p:cNvSpPr>
          <p:nvPr>
            <p:ph idx="1"/>
          </p:nvPr>
        </p:nvSpPr>
        <p:spPr>
          <a:xfrm>
            <a:off x="457200" y="1524000"/>
            <a:ext cx="8229600" cy="4953000"/>
          </a:xfrm>
        </p:spPr>
        <p:txBody>
          <a:bodyPr>
            <a:normAutofit lnSpcReduction="10000"/>
          </a:bodyPr>
          <a:lstStyle/>
          <a:p>
            <a:pPr marL="514350" indent="-514350" eaLnBrk="1" hangingPunct="1">
              <a:buClr>
                <a:schemeClr val="tx1"/>
              </a:buClr>
              <a:buFont typeface="Wingdings 2" charset="0"/>
              <a:buAutoNum type="arabicPeriod"/>
            </a:pPr>
            <a:r>
              <a:rPr lang="es-MX" sz="2400">
                <a:latin typeface="Arial" charset="0"/>
              </a:rPr>
              <a:t>El propósito principal de Pablo es de animar a su colega Timoteo, para que Timoteo siga fiel en el ministerio del evangelio después de 	la muerte de Pablo.</a:t>
            </a:r>
            <a:endParaRPr lang="en-US" sz="2400">
              <a:latin typeface="Arial" charset="0"/>
            </a:endParaRPr>
          </a:p>
          <a:p>
            <a:pPr marL="514350" indent="-514350" eaLnBrk="1" hangingPunct="1">
              <a:buClr>
                <a:schemeClr val="tx1"/>
              </a:buClr>
              <a:buFont typeface="Wingdings 2" charset="0"/>
              <a:buAutoNum type="arabicPeriod"/>
            </a:pPr>
            <a:r>
              <a:rPr lang="es-MX" sz="2400">
                <a:latin typeface="Arial" charset="0"/>
              </a:rPr>
              <a:t>Pablo le anima porque está en la cárcel y está a punto de ser ejecutado. Timoteo enfrenta la posibilidad de ser igualmente perseguido y ejecutado. </a:t>
            </a:r>
          </a:p>
          <a:p>
            <a:pPr marL="514350" indent="-514350" eaLnBrk="1" hangingPunct="1">
              <a:buClr>
                <a:schemeClr val="tx1"/>
              </a:buClr>
              <a:buFont typeface="Wingdings 2" charset="0"/>
              <a:buAutoNum type="arabicPeriod"/>
            </a:pPr>
            <a:r>
              <a:rPr lang="es-MX" sz="2400">
                <a:latin typeface="Arial" charset="0"/>
              </a:rPr>
              <a:t>Había muchos colegas que abandonaron a Pablo.  Pablo quiere asegurar que Timoteo no termine como ellos.</a:t>
            </a:r>
          </a:p>
          <a:p>
            <a:pPr marL="514350" indent="-514350" eaLnBrk="1" hangingPunct="1">
              <a:buClr>
                <a:schemeClr val="tx1"/>
              </a:buClr>
              <a:buFont typeface="Wingdings 2" charset="0"/>
              <a:buAutoNum type="arabicPeriod"/>
            </a:pPr>
            <a:r>
              <a:rPr lang="es-MX" sz="2400">
                <a:latin typeface="Arial" charset="0"/>
              </a:rPr>
              <a:t>Posiblemente el ministerio ha sido duro para Timoteo y que los instructivos que Pablo le dio en 1 Timoteo no ayudaron para poner en orden la iglesia en Éfeso.</a:t>
            </a:r>
            <a:endParaRPr lang="en-US" sz="2400">
              <a:latin typeface="Arial" charset="0"/>
            </a:endParaRPr>
          </a:p>
          <a:p>
            <a:pPr marL="1795463" lvl="4" indent="-514350" eaLnBrk="1" hangingPunct="1">
              <a:buClr>
                <a:schemeClr val="tx1"/>
              </a:buClr>
              <a:buFont typeface="Wingdings 2" charset="0"/>
              <a:buAutoNum type="arabicPeriod"/>
            </a:pPr>
            <a:endParaRPr lang="en-US" sz="2400">
              <a:solidFill>
                <a:schemeClr val="tx2"/>
              </a:solidFill>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Circunstancias y propósito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sz="2800">
                <a:latin typeface="Arial" charset="0"/>
              </a:rPr>
              <a:t>5.	El otro propósito de esta carta es de pedir 	que Timoteo le venga a acompañar a Pablo 	en sus prisiones antes de su muerte (4.9, 	21), y que traiga consigo a Marcos (4.11) y 	algunos efectos personales de Pablo (4.13).</a:t>
            </a:r>
            <a:endParaRPr lang="en-US" sz="2800">
              <a:latin typeface="Arial" charset="0"/>
            </a:endParaRPr>
          </a:p>
          <a:p>
            <a:pPr eaLnBrk="1" hangingPunct="1">
              <a:buFont typeface="Wingdings 2" charset="0"/>
              <a:buNone/>
            </a:pPr>
            <a:r>
              <a:rPr lang="es-MX" sz="2800">
                <a:latin typeface="Arial" charset="0"/>
              </a:rPr>
              <a:t>6.	¿Quiénes son los oponentes / falsos 	profetas?  El nombre Himeneo aparece en 1 	Timoteo 1.20 y 2 Timoteo 2.17. El nombre 	Alejandro aparece en 1 Timoteo 1.20 y 2 	Tim. 4.14. </a:t>
            </a:r>
            <a:endParaRPr lang="en-US" sz="2800">
              <a:solidFill>
                <a:schemeClr val="tx2"/>
              </a:solidFill>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Circunstancias y propósito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a:latin typeface="Arial" charset="0"/>
              </a:rPr>
              <a:t>1.	Tenemos que ubicar los eventos mencionados 	en esta carta en la vida de Pablo, pero estos 	eventos no caben fácilmente dentro de la 	narrativa que tenemos en el libro de Hechos.</a:t>
            </a:r>
            <a:endParaRPr lang="en-US">
              <a:latin typeface="Arial" charset="0"/>
            </a:endParaRPr>
          </a:p>
          <a:p>
            <a:pPr eaLnBrk="1" hangingPunct="1">
              <a:buFont typeface="Wingdings 2" charset="0"/>
              <a:buNone/>
            </a:pPr>
            <a:endParaRPr lang="en-US">
              <a:solidFill>
                <a:schemeClr val="tx2"/>
              </a:solidFill>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Fecha y lugar de redacción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a:latin typeface="Arial" charset="0"/>
              </a:rPr>
              <a:t>2.	En Hechos, y en las cartas escritas durante 	su encarcelamiento en Roma (Filipenses, 	Colosenses y Filemón), vemos los siguientes 	datos:</a:t>
            </a:r>
            <a:endParaRPr lang="en-US">
              <a:latin typeface="Arial" charset="0"/>
            </a:endParaRPr>
          </a:p>
          <a:p>
            <a:pPr lvl="3" eaLnBrk="1" hangingPunct="1"/>
            <a:r>
              <a:rPr lang="es-MX" sz="2400">
                <a:latin typeface="Arial" charset="0"/>
              </a:rPr>
              <a:t>Timoteo y Marcos estaban con él en Roma (Colosenses 1.1, 4.10; Filemón 24).</a:t>
            </a:r>
            <a:endParaRPr lang="en-US" sz="2400">
              <a:latin typeface="Arial" charset="0"/>
            </a:endParaRPr>
          </a:p>
          <a:p>
            <a:pPr lvl="3" eaLnBrk="1" hangingPunct="1"/>
            <a:r>
              <a:rPr lang="es-MX" sz="2400">
                <a:latin typeface="Arial" charset="0"/>
              </a:rPr>
              <a:t>No había estado en Asia Menor por más de dos años: había pasado dos años en la cárcel en Cesarea (Hechos 24.27) antes de su viaje por mar, su náufrago, y su llegada a Roma.</a:t>
            </a:r>
            <a:endParaRPr lang="en-US" sz="2400">
              <a:latin typeface="Arial" charset="0"/>
            </a:endParaRPr>
          </a:p>
          <a:p>
            <a:pPr lvl="3" eaLnBrk="1" hangingPunct="1"/>
            <a:r>
              <a:rPr lang="es-MX" sz="2400">
                <a:latin typeface="Arial" charset="0"/>
              </a:rPr>
              <a:t>Pablo estaba optimista en cuanto a su liberación de la cárcel (Filipenses 1.24-26).</a:t>
            </a:r>
            <a:endParaRPr lang="en-US" sz="2400">
              <a:latin typeface="Arial" charset="0"/>
            </a:endParaRPr>
          </a:p>
          <a:p>
            <a:pPr eaLnBrk="1" hangingPunct="1">
              <a:buFont typeface="Wingdings 2" charset="0"/>
              <a:buNone/>
            </a:pPr>
            <a:endParaRPr lang="en-US">
              <a:solidFill>
                <a:schemeClr val="tx2"/>
              </a:solidFill>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Fecha y lugar de redacción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Placeholder 4"/>
          <p:cNvSpPr>
            <a:spLocks noGrp="1"/>
          </p:cNvSpPr>
          <p:nvPr>
            <p:ph idx="1"/>
          </p:nvPr>
        </p:nvSpPr>
        <p:spPr>
          <a:xfrm>
            <a:off x="457200" y="1524000"/>
            <a:ext cx="8229600" cy="4953000"/>
          </a:xfrm>
        </p:spPr>
        <p:txBody>
          <a:bodyPr>
            <a:normAutofit lnSpcReduction="10000"/>
          </a:bodyPr>
          <a:lstStyle/>
          <a:p>
            <a:pPr eaLnBrk="1" hangingPunct="1">
              <a:buFont typeface="Wingdings 2" charset="0"/>
              <a:buNone/>
            </a:pPr>
            <a:r>
              <a:rPr lang="es-MX">
                <a:latin typeface="Arial" charset="0"/>
              </a:rPr>
              <a:t>3.	Según 2 Timoteo, Pablo dice que está en la 	cárcel (1.8), probablemente en Roma donde 	Onesíforo lo visitó (1.16-17), después de dar 	una defensa legal de su caso (4.16). Pero los 	detalles son muy diferentes:</a:t>
            </a:r>
            <a:endParaRPr lang="en-US">
              <a:latin typeface="Arial" charset="0"/>
            </a:endParaRPr>
          </a:p>
          <a:p>
            <a:pPr lvl="2" eaLnBrk="1" hangingPunct="1"/>
            <a:r>
              <a:rPr lang="es-MX" sz="2300">
                <a:latin typeface="Arial" charset="0"/>
              </a:rPr>
              <a:t>Pablo ya no tiene el mismo optimismo de ser liberado. Cree que está a punto de ser ejecutado (2 Timoteo 4.6).</a:t>
            </a:r>
            <a:endParaRPr lang="en-US" sz="2300">
              <a:latin typeface="Arial" charset="0"/>
            </a:endParaRPr>
          </a:p>
          <a:p>
            <a:pPr lvl="2" eaLnBrk="1" hangingPunct="1"/>
            <a:r>
              <a:rPr lang="es-MX" sz="2300">
                <a:latin typeface="Arial" charset="0"/>
              </a:rPr>
              <a:t>Timoteo no está con él, y tampoco Marcos (4.11).</a:t>
            </a:r>
            <a:endParaRPr lang="en-US" sz="2300">
              <a:latin typeface="Arial" charset="0"/>
            </a:endParaRPr>
          </a:p>
          <a:p>
            <a:pPr lvl="2" eaLnBrk="1" hangingPunct="1"/>
            <a:r>
              <a:rPr lang="es-MX" sz="2300">
                <a:latin typeface="Arial" charset="0"/>
              </a:rPr>
              <a:t>Pablo parece haber estado en Asia Menor un poco antes de escribir, porque dice que dejó a Erasto en Corinto y Trófimo en Mileto (4.20), y dejó su capote en Troas (4.13).</a:t>
            </a:r>
            <a:endParaRPr lang="en-US" sz="2300">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Fecha y lugar de redacción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sz="2400">
                <a:latin typeface="Arial" charset="0"/>
              </a:rPr>
              <a:t>4.	Estos detalles nos llevan a entender que Pablo fue liberado de su encarcelamiento después de los acontecimientos de Hechos, y que cuando escribió esta carta estaba en la cárcel en Roma </a:t>
            </a:r>
            <a:r>
              <a:rPr lang="es-MX" sz="2400" i="1">
                <a:latin typeface="Arial" charset="0"/>
              </a:rPr>
              <a:t>por segunda vez.</a:t>
            </a:r>
            <a:endParaRPr lang="en-US" sz="2400">
              <a:latin typeface="Arial" charset="0"/>
            </a:endParaRPr>
          </a:p>
          <a:p>
            <a:pPr eaLnBrk="1" hangingPunct="1">
              <a:buFont typeface="Wingdings 2" charset="0"/>
              <a:buNone/>
            </a:pPr>
            <a:r>
              <a:rPr lang="es-MX" sz="2400">
                <a:latin typeface="Arial" charset="0"/>
              </a:rPr>
              <a:t>5.	Si sintetizamos los datos de la tradición de la iglesia y los datos de las cartas pastorales, llegamos a la conclusión de que Pablo salió de Roma, hizo un viaje a España y varias visitas en Asia Menor, fue encarcelado nuevamente y fue ejecutado, según Eusebio, en el año 66 o 67 d.c. Si fue así, debemos fechar esta carta un año o menos antes de su martirio en 66/67 d.c. </a:t>
            </a:r>
            <a:endParaRPr lang="en-US" sz="2400">
              <a:latin typeface="Arial" charset="0"/>
            </a:endParaRPr>
          </a:p>
          <a:p>
            <a:pPr eaLnBrk="1" hangingPunct="1">
              <a:buFont typeface="Wingdings 2" charset="0"/>
              <a:buNone/>
            </a:pPr>
            <a:endParaRPr lang="en-US" sz="2300">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Fecha y lugar de redacción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sz="2400" b="1">
                <a:latin typeface="Arial" charset="0"/>
              </a:rPr>
              <a:t>I.		1.1-2: Introducción de la carta</a:t>
            </a:r>
            <a:endParaRPr lang="en-US" sz="2400" b="1">
              <a:latin typeface="Arial" charset="0"/>
            </a:endParaRPr>
          </a:p>
          <a:p>
            <a:pPr eaLnBrk="1" hangingPunct="1">
              <a:buFont typeface="Wingdings 2" charset="0"/>
              <a:buNone/>
            </a:pPr>
            <a:r>
              <a:rPr lang="es-MX" sz="2400" b="1">
                <a:latin typeface="Arial" charset="0"/>
              </a:rPr>
              <a:t>II.		1.3-5: Acción de gracias</a:t>
            </a:r>
            <a:endParaRPr lang="en-US" sz="2400" b="1">
              <a:latin typeface="Arial" charset="0"/>
            </a:endParaRPr>
          </a:p>
          <a:p>
            <a:pPr eaLnBrk="1" hangingPunct="1">
              <a:buFont typeface="Wingdings 2" charset="0"/>
              <a:buNone/>
            </a:pPr>
            <a:r>
              <a:rPr lang="es-MX" sz="2400" b="1">
                <a:latin typeface="Arial" charset="0"/>
              </a:rPr>
              <a:t>III.	1.6-4.8: Cuerpo de la carta</a:t>
            </a:r>
            <a:endParaRPr lang="en-US" sz="2400" b="1">
              <a:latin typeface="Arial" charset="0"/>
            </a:endParaRPr>
          </a:p>
          <a:p>
            <a:pPr eaLnBrk="1" hangingPunct="1">
              <a:buFont typeface="Wingdings 2" charset="0"/>
              <a:buNone/>
            </a:pPr>
            <a:endParaRPr lang="en-US" sz="2300">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Bosquejo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Placeholder 4"/>
          <p:cNvSpPr>
            <a:spLocks noGrp="1"/>
          </p:cNvSpPr>
          <p:nvPr>
            <p:ph idx="1"/>
          </p:nvPr>
        </p:nvSpPr>
        <p:spPr>
          <a:xfrm>
            <a:off x="457200" y="1524000"/>
            <a:ext cx="8229600" cy="4953000"/>
          </a:xfrm>
        </p:spPr>
        <p:txBody>
          <a:bodyPr/>
          <a:lstStyle/>
          <a:p>
            <a:pPr lvl="1" eaLnBrk="1" hangingPunct="1">
              <a:buFont typeface="Wingdings 2" charset="0"/>
              <a:buNone/>
            </a:pPr>
            <a:r>
              <a:rPr lang="es-MX" i="1">
                <a:latin typeface="Arial" charset="0"/>
              </a:rPr>
              <a:t>A.	</a:t>
            </a:r>
            <a:r>
              <a:rPr lang="es-MX">
                <a:latin typeface="Arial" charset="0"/>
              </a:rPr>
              <a:t>1.6-2.13: Encargos solemnes a que Timoteo sea fiel 	en su ministerio</a:t>
            </a:r>
            <a:endParaRPr lang="en-US">
              <a:latin typeface="Arial" charset="0"/>
            </a:endParaRPr>
          </a:p>
          <a:p>
            <a:pPr lvl="2" eaLnBrk="1" hangingPunct="1"/>
            <a:r>
              <a:rPr lang="es-MX" sz="2000">
                <a:latin typeface="Arial" charset="0"/>
              </a:rPr>
              <a:t>1.6-9a: Primera ronda de encargos</a:t>
            </a:r>
            <a:endParaRPr lang="en-US" sz="2000">
              <a:latin typeface="Arial" charset="0"/>
            </a:endParaRPr>
          </a:p>
          <a:p>
            <a:pPr lvl="2" eaLnBrk="1" hangingPunct="1"/>
            <a:r>
              <a:rPr lang="es-MX" sz="2000">
                <a:latin typeface="Arial" charset="0"/>
              </a:rPr>
              <a:t>1.9b-10: Resumen del evangelio de Jesucristo</a:t>
            </a:r>
            <a:endParaRPr lang="en-US" sz="2000">
              <a:latin typeface="Arial" charset="0"/>
            </a:endParaRPr>
          </a:p>
          <a:p>
            <a:pPr lvl="2" eaLnBrk="1" hangingPunct="1"/>
            <a:r>
              <a:rPr lang="es-MX" sz="2000">
                <a:latin typeface="Arial" charset="0"/>
              </a:rPr>
              <a:t>1.11-12: El testimonio de Pablo</a:t>
            </a:r>
            <a:endParaRPr lang="en-US" sz="2000">
              <a:latin typeface="Arial" charset="0"/>
            </a:endParaRPr>
          </a:p>
          <a:p>
            <a:pPr lvl="2" eaLnBrk="1" hangingPunct="1"/>
            <a:r>
              <a:rPr lang="es-MX" sz="2000">
                <a:latin typeface="Arial" charset="0"/>
              </a:rPr>
              <a:t>1.13-14: Segunda ronda de encargos</a:t>
            </a:r>
            <a:endParaRPr lang="en-US" sz="2000">
              <a:latin typeface="Arial" charset="0"/>
            </a:endParaRPr>
          </a:p>
          <a:p>
            <a:pPr lvl="2" eaLnBrk="1" hangingPunct="1"/>
            <a:r>
              <a:rPr lang="es-MX" sz="2000">
                <a:latin typeface="Arial" charset="0"/>
              </a:rPr>
              <a:t>1.15-18: Ejemplos de infidelidad y fidelidad</a:t>
            </a:r>
            <a:endParaRPr lang="en-US" sz="2000">
              <a:latin typeface="Arial" charset="0"/>
            </a:endParaRPr>
          </a:p>
          <a:p>
            <a:pPr lvl="2" eaLnBrk="1" hangingPunct="1"/>
            <a:r>
              <a:rPr lang="es-MX" sz="2000">
                <a:latin typeface="Arial" charset="0"/>
              </a:rPr>
              <a:t>1.15: El mal ejemplo de los de Asia</a:t>
            </a:r>
            <a:endParaRPr lang="en-US" sz="2000">
              <a:latin typeface="Arial" charset="0"/>
            </a:endParaRPr>
          </a:p>
          <a:p>
            <a:pPr lvl="2" eaLnBrk="1" hangingPunct="1"/>
            <a:r>
              <a:rPr lang="es-MX" sz="2000">
                <a:latin typeface="Arial" charset="0"/>
              </a:rPr>
              <a:t>1.16-18: El buen ejemplo de Onesíforo</a:t>
            </a:r>
            <a:endParaRPr lang="en-US" sz="2000">
              <a:latin typeface="Arial" charset="0"/>
            </a:endParaRPr>
          </a:p>
          <a:p>
            <a:pPr lvl="2" eaLnBrk="1" hangingPunct="1"/>
            <a:r>
              <a:rPr lang="es-MX" sz="2000">
                <a:latin typeface="Arial" charset="0"/>
              </a:rPr>
              <a:t>2.1-3: Tercera ronda de encargos</a:t>
            </a:r>
            <a:endParaRPr lang="en-US" sz="2000">
              <a:latin typeface="Arial" charset="0"/>
            </a:endParaRPr>
          </a:p>
          <a:p>
            <a:pPr lvl="2" eaLnBrk="1" hangingPunct="1"/>
            <a:r>
              <a:rPr lang="es-MX" sz="2000">
                <a:latin typeface="Arial" charset="0"/>
              </a:rPr>
              <a:t>2.4-6: Tres ilustraciones de la fidelidad</a:t>
            </a:r>
            <a:endParaRPr lang="en-US" sz="2000">
              <a:latin typeface="Arial" charset="0"/>
            </a:endParaRPr>
          </a:p>
          <a:p>
            <a:pPr lvl="2" eaLnBrk="1" hangingPunct="1"/>
            <a:r>
              <a:rPr lang="es-MX" sz="2000">
                <a:latin typeface="Arial" charset="0"/>
              </a:rPr>
              <a:t>2.7: Exhortación a la contemplación de las ilustraciones</a:t>
            </a:r>
            <a:endParaRPr lang="en-US" sz="2000">
              <a:latin typeface="Arial" charset="0"/>
            </a:endParaRPr>
          </a:p>
          <a:p>
            <a:pPr lvl="2" eaLnBrk="1" hangingPunct="1"/>
            <a:r>
              <a:rPr lang="es-MX" sz="2000">
                <a:latin typeface="Arial" charset="0"/>
              </a:rPr>
              <a:t>2.8-10: El evangelio de Pablo y su propia fidelidad a ello</a:t>
            </a:r>
            <a:endParaRPr lang="en-US" sz="2000">
              <a:latin typeface="Arial" charset="0"/>
            </a:endParaRPr>
          </a:p>
          <a:p>
            <a:pPr lvl="2" eaLnBrk="1" hangingPunct="1"/>
            <a:r>
              <a:rPr lang="es-MX" sz="2000">
                <a:latin typeface="Arial" charset="0"/>
              </a:rPr>
              <a:t>2.11-13: Afirmación doctrinal de la fidelidad de Dios</a:t>
            </a:r>
            <a:endParaRPr lang="en-US" sz="2000">
              <a:latin typeface="Arial" charset="0"/>
            </a:endParaRPr>
          </a:p>
          <a:p>
            <a:pPr lvl="2" eaLnBrk="1" hangingPunct="1">
              <a:buFont typeface="Wingdings 2" charset="0"/>
              <a:buNone/>
            </a:pPr>
            <a:endParaRPr lang="en-US" sz="2000">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Bosquejo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Placeholder 4"/>
          <p:cNvSpPr>
            <a:spLocks noGrp="1"/>
          </p:cNvSpPr>
          <p:nvPr>
            <p:ph idx="1"/>
          </p:nvPr>
        </p:nvSpPr>
        <p:spPr>
          <a:xfrm>
            <a:off x="457200" y="1524000"/>
            <a:ext cx="8229600" cy="4953000"/>
          </a:xfrm>
        </p:spPr>
        <p:txBody>
          <a:bodyPr/>
          <a:lstStyle/>
          <a:p>
            <a:pPr lvl="1" eaLnBrk="1" hangingPunct="1">
              <a:buFont typeface="Wingdings 2" charset="0"/>
              <a:buNone/>
            </a:pPr>
            <a:r>
              <a:rPr lang="es-MX" i="1">
                <a:latin typeface="Arial" charset="0"/>
              </a:rPr>
              <a:t>B.	</a:t>
            </a:r>
            <a:r>
              <a:rPr lang="es-MX">
                <a:latin typeface="Arial" charset="0"/>
              </a:rPr>
              <a:t>2.14-26: Exhortaciones para el contexto del 	ministerio</a:t>
            </a:r>
            <a:endParaRPr lang="en-US" sz="2800">
              <a:latin typeface="Arial" charset="0"/>
            </a:endParaRPr>
          </a:p>
          <a:p>
            <a:pPr lvl="2" eaLnBrk="1" hangingPunct="1"/>
            <a:r>
              <a:rPr lang="es-MX" sz="2300">
                <a:latin typeface="Arial" charset="0"/>
              </a:rPr>
              <a:t>2.14-17a: Exhortaciones: Timoteo y los líderes deben evitar las discusiones inútiles</a:t>
            </a:r>
            <a:endParaRPr lang="en-US" sz="2300">
              <a:latin typeface="Arial" charset="0"/>
            </a:endParaRPr>
          </a:p>
          <a:p>
            <a:pPr lvl="2" eaLnBrk="1" hangingPunct="1"/>
            <a:r>
              <a:rPr lang="es-MX" sz="2300">
                <a:latin typeface="Arial" charset="0"/>
              </a:rPr>
              <a:t>2.17b-18: El mal ejemplo de Himeneo y Fileto</a:t>
            </a:r>
            <a:endParaRPr lang="en-US" sz="2300">
              <a:latin typeface="Arial" charset="0"/>
            </a:endParaRPr>
          </a:p>
          <a:p>
            <a:pPr lvl="2" eaLnBrk="1" hangingPunct="1"/>
            <a:r>
              <a:rPr lang="es-MX" sz="2300">
                <a:latin typeface="Arial" charset="0"/>
              </a:rPr>
              <a:t>2.19: Afirmación doctrinal: Dios sabe los verdaderos santos</a:t>
            </a:r>
            <a:endParaRPr lang="en-US" sz="2300">
              <a:latin typeface="Arial" charset="0"/>
            </a:endParaRPr>
          </a:p>
          <a:p>
            <a:pPr lvl="2" eaLnBrk="1" hangingPunct="1"/>
            <a:r>
              <a:rPr lang="es-MX" sz="2300">
                <a:latin typeface="Arial" charset="0"/>
              </a:rPr>
              <a:t>2.20-21: Analogía de los utensilios</a:t>
            </a:r>
            <a:endParaRPr lang="en-US" sz="2300">
              <a:latin typeface="Arial" charset="0"/>
            </a:endParaRPr>
          </a:p>
          <a:p>
            <a:pPr lvl="2" eaLnBrk="1" hangingPunct="1"/>
            <a:r>
              <a:rPr lang="es-MX" sz="2300">
                <a:latin typeface="Arial" charset="0"/>
              </a:rPr>
              <a:t>2.22: Exhortación: Huir las pasiones de la juventud</a:t>
            </a:r>
            <a:endParaRPr lang="en-US" sz="2300">
              <a:latin typeface="Arial" charset="0"/>
            </a:endParaRPr>
          </a:p>
          <a:p>
            <a:pPr lvl="2" eaLnBrk="1" hangingPunct="1"/>
            <a:r>
              <a:rPr lang="es-MX" sz="2300">
                <a:latin typeface="Arial" charset="0"/>
              </a:rPr>
              <a:t>2.23-26: Exhortación: Cómo tratar a los oponentes</a:t>
            </a:r>
            <a:endParaRPr lang="en-US" sz="2300">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Bosquejo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Placeholder 4"/>
          <p:cNvSpPr>
            <a:spLocks noGrp="1"/>
          </p:cNvSpPr>
          <p:nvPr>
            <p:ph idx="1"/>
          </p:nvPr>
        </p:nvSpPr>
        <p:spPr>
          <a:xfrm>
            <a:off x="457200" y="1524000"/>
            <a:ext cx="8229600" cy="4953000"/>
          </a:xfrm>
        </p:spPr>
        <p:txBody>
          <a:bodyPr/>
          <a:lstStyle/>
          <a:p>
            <a:pPr lvl="1" eaLnBrk="1" hangingPunct="1">
              <a:buFont typeface="Wingdings 2" charset="0"/>
              <a:buNone/>
            </a:pPr>
            <a:r>
              <a:rPr lang="es-MX" i="1">
                <a:latin typeface="Arial" charset="0"/>
              </a:rPr>
              <a:t>C.	</a:t>
            </a:r>
            <a:r>
              <a:rPr lang="es-MX">
                <a:latin typeface="Arial" charset="0"/>
              </a:rPr>
              <a:t>3.1-17: La firmeza necesaria para días de 	persecución</a:t>
            </a:r>
            <a:endParaRPr lang="en-US">
              <a:latin typeface="Arial" charset="0"/>
            </a:endParaRPr>
          </a:p>
          <a:p>
            <a:pPr lvl="2" eaLnBrk="1" hangingPunct="1"/>
            <a:r>
              <a:rPr lang="es-MX" sz="2400">
                <a:latin typeface="Arial" charset="0"/>
              </a:rPr>
              <a:t>3.1-9: Profecía / descripción de los días postreros</a:t>
            </a:r>
            <a:endParaRPr lang="en-US" sz="2400">
              <a:latin typeface="Arial" charset="0"/>
            </a:endParaRPr>
          </a:p>
          <a:p>
            <a:pPr lvl="2" eaLnBrk="1" hangingPunct="1"/>
            <a:r>
              <a:rPr lang="es-MX" sz="2400">
                <a:latin typeface="Arial" charset="0"/>
              </a:rPr>
              <a:t>3.10-11: El ejemplo de Pablo en medio de la persecución</a:t>
            </a:r>
            <a:endParaRPr lang="en-US" sz="2400">
              <a:latin typeface="Arial" charset="0"/>
            </a:endParaRPr>
          </a:p>
          <a:p>
            <a:pPr lvl="2" eaLnBrk="1" hangingPunct="1"/>
            <a:r>
              <a:rPr lang="es-MX" sz="2400">
                <a:latin typeface="Arial" charset="0"/>
              </a:rPr>
              <a:t>3.12-13: Afirmación de la inevitabilidad de la persecución y la corrupción</a:t>
            </a:r>
            <a:endParaRPr lang="en-US" sz="2400">
              <a:latin typeface="Arial" charset="0"/>
            </a:endParaRPr>
          </a:p>
          <a:p>
            <a:pPr lvl="2" eaLnBrk="1" hangingPunct="1"/>
            <a:r>
              <a:rPr lang="es-MX" sz="2400">
                <a:latin typeface="Arial" charset="0"/>
              </a:rPr>
              <a:t>3.14-17: Exhortación a que Timoteo siga fiel a las Escrituras que recibió</a:t>
            </a:r>
            <a:endParaRPr lang="en-US" sz="2400">
              <a:latin typeface="Arial" charset="0"/>
            </a:endParaRPr>
          </a:p>
          <a:p>
            <a:pPr lvl="1" eaLnBrk="1" hangingPunct="1">
              <a:buFont typeface="Wingdings 2" charset="0"/>
              <a:buNone/>
            </a:pPr>
            <a:endParaRPr lang="en-US">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Bosquejo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4"/>
          <p:cNvSpPr>
            <a:spLocks noGrp="1"/>
          </p:cNvSpPr>
          <p:nvPr>
            <p:ph idx="1"/>
          </p:nvPr>
        </p:nvSpPr>
        <p:spPr>
          <a:xfrm>
            <a:off x="457200" y="1828800"/>
            <a:ext cx="8229600" cy="4648200"/>
          </a:xfrm>
        </p:spPr>
        <p:txBody>
          <a:bodyPr/>
          <a:lstStyle/>
          <a:p>
            <a:pPr eaLnBrk="1" hangingPunct="1"/>
            <a:r>
              <a:rPr lang="es-MX" sz="2800">
                <a:latin typeface="Arial" charset="0"/>
              </a:rPr>
              <a:t>Sin embargo, en la era moderna, muchos eruditos han rechazado a Pablo como el autor, por su diferencia en lenguaje y estilo de las otras cartas de Pablo. </a:t>
            </a:r>
            <a:endParaRPr lang="en-US" sz="2800">
              <a:latin typeface="Arial" charset="0"/>
            </a:endParaRPr>
          </a:p>
          <a:p>
            <a:pPr lvl="1" eaLnBrk="1" hangingPunct="1"/>
            <a:r>
              <a:rPr lang="es-MX">
                <a:latin typeface="Arial" charset="0"/>
              </a:rPr>
              <a:t>Una porción significante del vocabulario de estas cartas no aparece en las otras cartas de Pablo.</a:t>
            </a:r>
            <a:endParaRPr lang="en-US">
              <a:latin typeface="Arial" charset="0"/>
            </a:endParaRPr>
          </a:p>
          <a:p>
            <a:pPr lvl="1" eaLnBrk="1" hangingPunct="1"/>
            <a:r>
              <a:rPr lang="es-MX">
                <a:latin typeface="Arial" charset="0"/>
              </a:rPr>
              <a:t>Muchos de los términos favoritos de Pablo en sus otras cartas no aparecen, y algunos aparecen pero son usados con otro sentido.</a:t>
            </a:r>
            <a:endParaRPr lang="en-US">
              <a:latin typeface="Arial" charset="0"/>
            </a:endParaRPr>
          </a:p>
          <a:p>
            <a:pPr lvl="1" eaLnBrk="1" hangingPunct="1"/>
            <a:r>
              <a:rPr lang="es-MX">
                <a:latin typeface="Arial" charset="0"/>
              </a:rPr>
              <a:t>Varias características literarias son diferentes de las características de las otras cartas.</a:t>
            </a:r>
            <a:endParaRPr lang="en-US">
              <a:latin typeface="Arial" charset="0"/>
            </a:endParaRPr>
          </a:p>
          <a:p>
            <a:pPr eaLnBrk="1" hangingPunct="1"/>
            <a:endParaRPr lang="en-US">
              <a:latin typeface="Arial" charset="0"/>
            </a:endParaRPr>
          </a:p>
        </p:txBody>
      </p:sp>
      <p:sp>
        <p:nvSpPr>
          <p:cNvPr id="4" name="Title 3"/>
          <p:cNvSpPr>
            <a:spLocks noGrp="1"/>
          </p:cNvSpPr>
          <p:nvPr>
            <p:ph type="title"/>
          </p:nvPr>
        </p:nvSpPr>
        <p:spPr>
          <a:xfrm>
            <a:off x="381000" y="457200"/>
            <a:ext cx="8229600" cy="1219200"/>
          </a:xfrm>
        </p:spPr>
        <p:txBody>
          <a:bodyPr/>
          <a:lstStyle/>
          <a:p>
            <a:pPr eaLnBrk="1" fontAlgn="auto" hangingPunct="1">
              <a:spcAft>
                <a:spcPts val="0"/>
              </a:spcAft>
              <a:defRPr/>
            </a:pPr>
            <a:r>
              <a:rPr lang="es-MX" smtClean="0">
                <a:ea typeface="+mj-ea"/>
              </a:rPr>
              <a:t>El autor de las cartas pastorales</a:t>
            </a:r>
            <a:br>
              <a:rPr lang="es-MX" smtClean="0">
                <a:ea typeface="+mj-ea"/>
              </a:rPr>
            </a:br>
            <a:r>
              <a:rPr lang="es-MX" sz="2700" smtClean="0">
                <a:ea typeface="+mj-ea"/>
              </a:rPr>
              <a:t>(</a:t>
            </a:r>
            <a:r>
              <a:rPr lang="es-MX" sz="2700" err="1" smtClean="0">
                <a:ea typeface="+mj-ea"/>
              </a:rPr>
              <a:t>Gifford</a:t>
            </a:r>
            <a:r>
              <a:rPr lang="es-MX" sz="2700" smtClean="0">
                <a:ea typeface="+mj-ea"/>
              </a:rPr>
              <a:t>, resumiendo a </a:t>
            </a:r>
            <a:r>
              <a:rPr lang="es-MX" sz="2700" err="1" smtClean="0">
                <a:ea typeface="+mj-ea"/>
              </a:rPr>
              <a:t>Fee</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Placeholder 4"/>
          <p:cNvSpPr>
            <a:spLocks noGrp="1"/>
          </p:cNvSpPr>
          <p:nvPr>
            <p:ph idx="1"/>
          </p:nvPr>
        </p:nvSpPr>
        <p:spPr>
          <a:xfrm>
            <a:off x="457200" y="1524000"/>
            <a:ext cx="8229600" cy="4953000"/>
          </a:xfrm>
        </p:spPr>
        <p:txBody>
          <a:bodyPr/>
          <a:lstStyle/>
          <a:p>
            <a:pPr lvl="1" eaLnBrk="1" hangingPunct="1">
              <a:buFont typeface="Wingdings 2" charset="0"/>
              <a:buNone/>
            </a:pPr>
            <a:r>
              <a:rPr lang="es-MX" i="1">
                <a:latin typeface="Arial" charset="0"/>
              </a:rPr>
              <a:t>D.	</a:t>
            </a:r>
            <a:r>
              <a:rPr lang="es-MX">
                <a:latin typeface="Arial" charset="0"/>
              </a:rPr>
              <a:t>4.1-8: Los últimos encargos solemnes a Timoteo</a:t>
            </a:r>
            <a:endParaRPr lang="en-US">
              <a:latin typeface="Arial" charset="0"/>
            </a:endParaRPr>
          </a:p>
          <a:p>
            <a:pPr lvl="2" eaLnBrk="1" hangingPunct="1"/>
            <a:r>
              <a:rPr lang="es-MX" sz="2400">
                <a:latin typeface="Arial" charset="0"/>
              </a:rPr>
              <a:t>4.1-2: Primer encargo a Timoteo</a:t>
            </a:r>
            <a:endParaRPr lang="en-US" sz="2400">
              <a:latin typeface="Arial" charset="0"/>
            </a:endParaRPr>
          </a:p>
          <a:p>
            <a:pPr lvl="2" eaLnBrk="1" hangingPunct="1"/>
            <a:r>
              <a:rPr lang="es-MX" sz="2400">
                <a:latin typeface="Arial" charset="0"/>
              </a:rPr>
              <a:t>4.3-4: Razón: la inminente apostasía</a:t>
            </a:r>
            <a:endParaRPr lang="en-US" sz="2400">
              <a:latin typeface="Arial" charset="0"/>
            </a:endParaRPr>
          </a:p>
          <a:p>
            <a:pPr lvl="2" eaLnBrk="1" hangingPunct="1"/>
            <a:r>
              <a:rPr lang="es-MX" sz="2400">
                <a:latin typeface="Arial" charset="0"/>
              </a:rPr>
              <a:t>4.5: Segundo encargo a Timoteo</a:t>
            </a:r>
            <a:endParaRPr lang="en-US" sz="2400">
              <a:latin typeface="Arial" charset="0"/>
            </a:endParaRPr>
          </a:p>
          <a:p>
            <a:pPr lvl="2" eaLnBrk="1" hangingPunct="1"/>
            <a:r>
              <a:rPr lang="es-MX" sz="2400">
                <a:latin typeface="Arial" charset="0"/>
              </a:rPr>
              <a:t>4.6-8: Razón: la inminente muerte de Pablo</a:t>
            </a:r>
            <a:endParaRPr lang="en-US" sz="2400">
              <a:latin typeface="Arial" charset="0"/>
            </a:endParaRPr>
          </a:p>
          <a:p>
            <a:pPr lvl="1" eaLnBrk="1" hangingPunct="1">
              <a:buFont typeface="Wingdings 2" charset="0"/>
              <a:buNone/>
            </a:pPr>
            <a:endParaRPr lang="en-US">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Bosquejo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sz="2800">
                <a:latin typeface="Arial" charset="0"/>
              </a:rPr>
              <a:t>IV.	4.9-22: Conclusión de la carta</a:t>
            </a:r>
            <a:endParaRPr lang="en-US" sz="3600">
              <a:latin typeface="Arial" charset="0"/>
            </a:endParaRPr>
          </a:p>
          <a:p>
            <a:pPr lvl="2" eaLnBrk="1" hangingPunct="1"/>
            <a:r>
              <a:rPr lang="es-MX" sz="2400">
                <a:latin typeface="Arial" charset="0"/>
              </a:rPr>
              <a:t>4.9-18: La petición de que Timoteo venga pronto, en vista de las circunstancias de Pablo</a:t>
            </a:r>
            <a:endParaRPr lang="en-US" sz="2400">
              <a:latin typeface="Arial" charset="0"/>
            </a:endParaRPr>
          </a:p>
          <a:p>
            <a:pPr lvl="2" eaLnBrk="1" hangingPunct="1"/>
            <a:r>
              <a:rPr lang="es-MX" sz="2400">
                <a:latin typeface="Arial" charset="0"/>
              </a:rPr>
              <a:t>4.19-20: Saludos finales</a:t>
            </a:r>
            <a:endParaRPr lang="en-US" sz="2400">
              <a:latin typeface="Arial" charset="0"/>
            </a:endParaRPr>
          </a:p>
          <a:p>
            <a:pPr lvl="2" eaLnBrk="1" hangingPunct="1"/>
            <a:r>
              <a:rPr lang="es-MX" sz="2400">
                <a:latin typeface="Arial" charset="0"/>
              </a:rPr>
              <a:t>4.21a: Paréntesis: Repetición de la petición a que Timoteo venga</a:t>
            </a:r>
            <a:endParaRPr lang="en-US" sz="2400">
              <a:latin typeface="Arial" charset="0"/>
            </a:endParaRPr>
          </a:p>
          <a:p>
            <a:pPr lvl="2" eaLnBrk="1" hangingPunct="1"/>
            <a:r>
              <a:rPr lang="es-MX" sz="2400">
                <a:latin typeface="Arial" charset="0"/>
              </a:rPr>
              <a:t>4.21b: Conclusión de los saludos</a:t>
            </a:r>
            <a:endParaRPr lang="en-US" sz="2400">
              <a:latin typeface="Arial" charset="0"/>
            </a:endParaRPr>
          </a:p>
          <a:p>
            <a:pPr lvl="2" eaLnBrk="1" hangingPunct="1"/>
            <a:r>
              <a:rPr lang="es-MX" sz="2400">
                <a:latin typeface="Arial" charset="0"/>
              </a:rPr>
              <a:t>4.22: Bendición de gracia</a:t>
            </a:r>
            <a:endParaRPr lang="en-US" sz="2400">
              <a:latin typeface="Arial" charset="0"/>
            </a:endParaRPr>
          </a:p>
          <a:p>
            <a:pPr lvl="1" eaLnBrk="1" hangingPunct="1">
              <a:buFont typeface="Wingdings 2" charset="0"/>
              <a:buNone/>
            </a:pPr>
            <a:endParaRPr lang="en-US">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Bosquejo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sz="2800">
                <a:latin typeface="Arial" charset="0"/>
              </a:rPr>
              <a:t>1.	2 Timoteo disfrutó una aceptación casi 	universal en la iglesia patrística:</a:t>
            </a:r>
            <a:endParaRPr lang="en-US" sz="3200">
              <a:latin typeface="Arial" charset="0"/>
            </a:endParaRPr>
          </a:p>
          <a:p>
            <a:pPr lvl="2" eaLnBrk="1" hangingPunct="1"/>
            <a:r>
              <a:rPr lang="es-MX">
                <a:latin typeface="Arial" charset="0"/>
              </a:rPr>
              <a:t>Hay posibles ecos de 2 Timoteo en 1 Clemente y las cartas de Ignacio, aunque no todos los eruditos están de acuerdo que son ecos de 2 Timoteo.</a:t>
            </a:r>
            <a:endParaRPr lang="en-US">
              <a:latin typeface="Arial" charset="0"/>
            </a:endParaRPr>
          </a:p>
          <a:p>
            <a:pPr lvl="2" eaLnBrk="1" hangingPunct="1"/>
            <a:r>
              <a:rPr lang="es-MX">
                <a:latin typeface="Arial" charset="0"/>
              </a:rPr>
              <a:t>Policarpo (c. 110-135) citó 2.12, 2.15 y 4.10.</a:t>
            </a:r>
            <a:endParaRPr lang="en-US">
              <a:latin typeface="Arial" charset="0"/>
            </a:endParaRPr>
          </a:p>
          <a:p>
            <a:pPr lvl="2" eaLnBrk="1" hangingPunct="1"/>
            <a:r>
              <a:rPr lang="es-MX">
                <a:latin typeface="Arial" charset="0"/>
              </a:rPr>
              <a:t>Ireneo y Clemente de Alejandría (escribiendo en la segunda mitad del segundo siglo) citan la carta y dicen que fue escrito por Pablo a Timoteo.</a:t>
            </a:r>
            <a:endParaRPr lang="en-US">
              <a:latin typeface="Arial" charset="0"/>
            </a:endParaRPr>
          </a:p>
          <a:p>
            <a:pPr lvl="2" eaLnBrk="1" hangingPunct="1"/>
            <a:r>
              <a:rPr lang="es-MX">
                <a:latin typeface="Arial" charset="0"/>
              </a:rPr>
              <a:t>Esta carta se encuentra en el Canon de Muratori de la última parte del segundo siglo.</a:t>
            </a:r>
            <a:endParaRPr lang="en-US">
              <a:latin typeface="Arial" charset="0"/>
            </a:endParaRPr>
          </a:p>
          <a:p>
            <a:pPr lvl="1" eaLnBrk="1" hangingPunct="1">
              <a:buFont typeface="Wingdings 2" charset="0"/>
              <a:buNone/>
            </a:pPr>
            <a:endParaRPr lang="en-US">
              <a:latin typeface="Arial" charset="0"/>
            </a:endParaRPr>
          </a:p>
        </p:txBody>
      </p:sp>
      <p:sp>
        <p:nvSpPr>
          <p:cNvPr id="4" name="Title 3"/>
          <p:cNvSpPr>
            <a:spLocks noGrp="1"/>
          </p:cNvSpPr>
          <p:nvPr>
            <p:ph type="title"/>
          </p:nvPr>
        </p:nvSpPr>
        <p:spPr>
          <a:xfrm>
            <a:off x="381000" y="381000"/>
            <a:ext cx="8229600" cy="914400"/>
          </a:xfrm>
        </p:spPr>
        <p:txBody>
          <a:bodyPr>
            <a:normAutofit fontScale="90000"/>
          </a:bodyPr>
          <a:lstStyle/>
          <a:p>
            <a:pPr eaLnBrk="1" fontAlgn="auto" hangingPunct="1">
              <a:spcAft>
                <a:spcPts val="0"/>
              </a:spcAft>
              <a:defRPr/>
            </a:pPr>
            <a:r>
              <a:rPr lang="es-MX" smtClean="0">
                <a:ea typeface="+mj-ea"/>
              </a:rPr>
              <a:t>Aceptación al canon </a:t>
            </a:r>
            <a:r>
              <a:rPr lang="es-MX" sz="2700" smtClean="0">
                <a:ea typeface="+mj-ea"/>
              </a:rPr>
              <a:t>(</a:t>
            </a:r>
            <a:r>
              <a:rPr lang="es-MX" sz="2700" err="1" smtClean="0">
                <a:ea typeface="+mj-ea"/>
              </a:rPr>
              <a:t>Gifford</a:t>
            </a:r>
            <a:r>
              <a:rPr lang="es-MX" sz="2700" smtClean="0">
                <a:ea typeface="+mj-ea"/>
              </a:rPr>
              <a:t>, apoyándose en CMM, </a:t>
            </a:r>
            <a:r>
              <a:rPr lang="es-MX" sz="2700" err="1" smtClean="0">
                <a:ea typeface="+mj-ea"/>
              </a:rPr>
              <a:t>Elwell</a:t>
            </a:r>
            <a:r>
              <a:rPr lang="es-MX" sz="2700" smtClean="0">
                <a:ea typeface="+mj-ea"/>
              </a:rPr>
              <a:t> y </a:t>
            </a:r>
            <a:r>
              <a:rPr lang="es-MX" sz="2700" err="1" smtClean="0">
                <a:ea typeface="+mj-ea"/>
              </a:rPr>
              <a:t>Yarbrough</a:t>
            </a:r>
            <a:r>
              <a:rPr lang="es-MX" sz="2700" smtClean="0">
                <a:ea typeface="+mj-ea"/>
              </a:rPr>
              <a:t>, </a:t>
            </a:r>
            <a:r>
              <a:rPr lang="es-MX" sz="2700" err="1" smtClean="0">
                <a:ea typeface="+mj-ea"/>
              </a:rPr>
              <a:t>Fee</a:t>
            </a:r>
            <a:r>
              <a:rPr lang="es-MX" sz="2700" smtClean="0">
                <a:ea typeface="+mj-ea"/>
              </a:rPr>
              <a:t>, Harrison, </a:t>
            </a:r>
            <a:r>
              <a:rPr lang="es-MX" sz="2700" err="1" smtClean="0">
                <a:ea typeface="+mj-ea"/>
              </a:rPr>
              <a:t>Hendriksen</a:t>
            </a:r>
            <a:r>
              <a:rPr lang="es-MX" sz="2700" smtClean="0">
                <a:ea typeface="+mj-ea"/>
              </a:rPr>
              <a:t>, </a:t>
            </a:r>
            <a:r>
              <a:rPr lang="es-MX" sz="2700" err="1" smtClean="0">
                <a:ea typeface="+mj-ea"/>
              </a:rPr>
              <a:t>Towner</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Placeholder 4"/>
          <p:cNvSpPr>
            <a:spLocks noGrp="1"/>
          </p:cNvSpPr>
          <p:nvPr>
            <p:ph idx="1"/>
          </p:nvPr>
        </p:nvSpPr>
        <p:spPr>
          <a:xfrm>
            <a:off x="457200" y="1524000"/>
            <a:ext cx="8229600" cy="4953000"/>
          </a:xfrm>
        </p:spPr>
        <p:txBody>
          <a:bodyPr/>
          <a:lstStyle/>
          <a:p>
            <a:pPr marL="881063" lvl="1" indent="-514350" eaLnBrk="1" hangingPunct="1">
              <a:buFont typeface="Wingdings 2" charset="0"/>
              <a:buNone/>
            </a:pPr>
            <a:r>
              <a:rPr lang="es-MX" sz="2600">
                <a:solidFill>
                  <a:schemeClr val="tx1"/>
                </a:solidFill>
                <a:latin typeface="Arial" charset="0"/>
              </a:rPr>
              <a:t>2.	El hereje Marción la rechazó juntamente con 1 Timoteo y Tito como no Paulina. Sin embargo, Marción rechazaba a muchos libros canónicos, y en el caso de 2 Timoteo, él hubiera tenido una razón doctrinal para rechazarlo: Marción rechazaba al Antiguo Testamento, y 2 Timoteo dice que las Escrituras son útiles e inspirados por Dios.</a:t>
            </a:r>
            <a:endParaRPr lang="en-US" sz="2600">
              <a:solidFill>
                <a:schemeClr val="tx1"/>
              </a:solidFill>
              <a:latin typeface="Arial" charset="0"/>
            </a:endParaRPr>
          </a:p>
          <a:p>
            <a:pPr marL="881063" lvl="1" indent="-514350" eaLnBrk="1" hangingPunct="1">
              <a:buFont typeface="Arial" charset="0"/>
              <a:buAutoNum type="arabicPeriod"/>
            </a:pPr>
            <a:endParaRPr lang="en-US" sz="2600">
              <a:solidFill>
                <a:schemeClr val="tx1"/>
              </a:solidFill>
              <a:latin typeface="Arial" charset="0"/>
            </a:endParaRPr>
          </a:p>
        </p:txBody>
      </p:sp>
      <p:sp>
        <p:nvSpPr>
          <p:cNvPr id="4" name="Title 3"/>
          <p:cNvSpPr>
            <a:spLocks noGrp="1"/>
          </p:cNvSpPr>
          <p:nvPr>
            <p:ph type="title"/>
          </p:nvPr>
        </p:nvSpPr>
        <p:spPr>
          <a:xfrm>
            <a:off x="381000" y="381000"/>
            <a:ext cx="8229600" cy="914400"/>
          </a:xfrm>
        </p:spPr>
        <p:txBody>
          <a:bodyPr>
            <a:normAutofit fontScale="90000"/>
          </a:bodyPr>
          <a:lstStyle/>
          <a:p>
            <a:pPr eaLnBrk="1" fontAlgn="auto" hangingPunct="1">
              <a:spcAft>
                <a:spcPts val="0"/>
              </a:spcAft>
              <a:defRPr/>
            </a:pPr>
            <a:r>
              <a:rPr lang="es-MX" smtClean="0">
                <a:ea typeface="+mj-ea"/>
              </a:rPr>
              <a:t>Aceptación al canon </a:t>
            </a:r>
            <a:r>
              <a:rPr lang="es-MX" sz="2700" smtClean="0">
                <a:ea typeface="+mj-ea"/>
              </a:rPr>
              <a:t>(</a:t>
            </a:r>
            <a:r>
              <a:rPr lang="es-MX" sz="2700" err="1" smtClean="0">
                <a:ea typeface="+mj-ea"/>
              </a:rPr>
              <a:t>Gifford</a:t>
            </a:r>
            <a:r>
              <a:rPr lang="es-MX" sz="2700" smtClean="0">
                <a:ea typeface="+mj-ea"/>
              </a:rPr>
              <a:t>, apoyándose en CMM, </a:t>
            </a:r>
            <a:r>
              <a:rPr lang="es-MX" sz="2700" err="1" smtClean="0">
                <a:ea typeface="+mj-ea"/>
              </a:rPr>
              <a:t>Elwell</a:t>
            </a:r>
            <a:r>
              <a:rPr lang="es-MX" sz="2700" smtClean="0">
                <a:ea typeface="+mj-ea"/>
              </a:rPr>
              <a:t> y </a:t>
            </a:r>
            <a:r>
              <a:rPr lang="es-MX" sz="2700" err="1" smtClean="0">
                <a:ea typeface="+mj-ea"/>
              </a:rPr>
              <a:t>Yarbrough</a:t>
            </a:r>
            <a:r>
              <a:rPr lang="es-MX" sz="2700" smtClean="0">
                <a:ea typeface="+mj-ea"/>
              </a:rPr>
              <a:t>, </a:t>
            </a:r>
            <a:r>
              <a:rPr lang="es-MX" sz="2700" err="1" smtClean="0">
                <a:ea typeface="+mj-ea"/>
              </a:rPr>
              <a:t>Fee</a:t>
            </a:r>
            <a:r>
              <a:rPr lang="es-MX" sz="2700" smtClean="0">
                <a:ea typeface="+mj-ea"/>
              </a:rPr>
              <a:t>, Harrison, </a:t>
            </a:r>
            <a:r>
              <a:rPr lang="es-MX" sz="2700" err="1" smtClean="0">
                <a:ea typeface="+mj-ea"/>
              </a:rPr>
              <a:t>Hendriksen</a:t>
            </a:r>
            <a:r>
              <a:rPr lang="es-MX" sz="2700" smtClean="0">
                <a:ea typeface="+mj-ea"/>
              </a:rPr>
              <a:t>, </a:t>
            </a:r>
            <a:r>
              <a:rPr lang="es-MX" sz="2700" err="1" smtClean="0">
                <a:ea typeface="+mj-ea"/>
              </a:rPr>
              <a:t>Towner</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sz="2800">
                <a:latin typeface="Arial" charset="0"/>
              </a:rPr>
              <a:t>3.	El papiro 46 de Chester Beatty no incluye las 	cartas pastorales. Pero este papiro es 	fragmentario – falta algunas páginas – y 	tampoco incluye a Filemón. Hay dos 	consideraciones que disminuyen la 	importancia de esta omisión: </a:t>
            </a:r>
            <a:endParaRPr lang="en-US" sz="2800">
              <a:latin typeface="Arial" charset="0"/>
            </a:endParaRPr>
          </a:p>
          <a:p>
            <a:pPr lvl="2" eaLnBrk="1" hangingPunct="1"/>
            <a:r>
              <a:rPr lang="es-MX" sz="2300">
                <a:latin typeface="Arial" charset="0"/>
              </a:rPr>
              <a:t>Es posible que la parte que no tenemos incluye mención de estas cartas, o</a:t>
            </a:r>
            <a:endParaRPr lang="en-US" sz="2300">
              <a:latin typeface="Arial" charset="0"/>
            </a:endParaRPr>
          </a:p>
          <a:p>
            <a:pPr lvl="2" eaLnBrk="1" hangingPunct="1"/>
            <a:r>
              <a:rPr lang="es-MX" sz="2300">
                <a:latin typeface="Arial" charset="0"/>
              </a:rPr>
              <a:t>Es posible que el documento solo hace referencia a las cartas de Pablo </a:t>
            </a:r>
            <a:r>
              <a:rPr lang="es-MX" sz="2300" i="1">
                <a:latin typeface="Arial" charset="0"/>
              </a:rPr>
              <a:t>a las iglesias.</a:t>
            </a:r>
            <a:endParaRPr lang="en-US" sz="2300">
              <a:latin typeface="Arial" charset="0"/>
            </a:endParaRPr>
          </a:p>
          <a:p>
            <a:pPr marL="881063" lvl="1" indent="-514350" eaLnBrk="1" hangingPunct="1">
              <a:buFont typeface="Arial" charset="0"/>
              <a:buAutoNum type="arabicPeriod"/>
            </a:pPr>
            <a:endParaRPr lang="en-US" sz="2600">
              <a:solidFill>
                <a:schemeClr val="tx1"/>
              </a:solidFill>
              <a:latin typeface="Arial" charset="0"/>
            </a:endParaRPr>
          </a:p>
        </p:txBody>
      </p:sp>
      <p:sp>
        <p:nvSpPr>
          <p:cNvPr id="4" name="Title 3"/>
          <p:cNvSpPr>
            <a:spLocks noGrp="1"/>
          </p:cNvSpPr>
          <p:nvPr>
            <p:ph type="title"/>
          </p:nvPr>
        </p:nvSpPr>
        <p:spPr>
          <a:xfrm>
            <a:off x="381000" y="381000"/>
            <a:ext cx="8229600" cy="914400"/>
          </a:xfrm>
        </p:spPr>
        <p:txBody>
          <a:bodyPr>
            <a:normAutofit fontScale="90000"/>
          </a:bodyPr>
          <a:lstStyle/>
          <a:p>
            <a:pPr eaLnBrk="1" fontAlgn="auto" hangingPunct="1">
              <a:spcAft>
                <a:spcPts val="0"/>
              </a:spcAft>
              <a:defRPr/>
            </a:pPr>
            <a:r>
              <a:rPr lang="es-MX" smtClean="0">
                <a:ea typeface="+mj-ea"/>
              </a:rPr>
              <a:t>Aceptación al canon </a:t>
            </a:r>
            <a:r>
              <a:rPr lang="es-MX" sz="2700" smtClean="0">
                <a:ea typeface="+mj-ea"/>
              </a:rPr>
              <a:t>(</a:t>
            </a:r>
            <a:r>
              <a:rPr lang="es-MX" sz="2700" err="1" smtClean="0">
                <a:ea typeface="+mj-ea"/>
              </a:rPr>
              <a:t>Gifford</a:t>
            </a:r>
            <a:r>
              <a:rPr lang="es-MX" sz="2700" smtClean="0">
                <a:ea typeface="+mj-ea"/>
              </a:rPr>
              <a:t>, apoyándose en CMM, </a:t>
            </a:r>
            <a:r>
              <a:rPr lang="es-MX" sz="2700" err="1" smtClean="0">
                <a:ea typeface="+mj-ea"/>
              </a:rPr>
              <a:t>Elwell</a:t>
            </a:r>
            <a:r>
              <a:rPr lang="es-MX" sz="2700" smtClean="0">
                <a:ea typeface="+mj-ea"/>
              </a:rPr>
              <a:t> y </a:t>
            </a:r>
            <a:r>
              <a:rPr lang="es-MX" sz="2700" err="1" smtClean="0">
                <a:ea typeface="+mj-ea"/>
              </a:rPr>
              <a:t>Yarbrough</a:t>
            </a:r>
            <a:r>
              <a:rPr lang="es-MX" sz="2700" smtClean="0">
                <a:ea typeface="+mj-ea"/>
              </a:rPr>
              <a:t>, </a:t>
            </a:r>
            <a:r>
              <a:rPr lang="es-MX" sz="2700" err="1" smtClean="0">
                <a:ea typeface="+mj-ea"/>
              </a:rPr>
              <a:t>Fee</a:t>
            </a:r>
            <a:r>
              <a:rPr lang="es-MX" sz="2700" smtClean="0">
                <a:ea typeface="+mj-ea"/>
              </a:rPr>
              <a:t>, Harrison, </a:t>
            </a:r>
            <a:r>
              <a:rPr lang="es-MX" sz="2700" err="1" smtClean="0">
                <a:ea typeface="+mj-ea"/>
              </a:rPr>
              <a:t>Hendriksen</a:t>
            </a:r>
            <a:r>
              <a:rPr lang="es-MX" sz="2700" smtClean="0">
                <a:ea typeface="+mj-ea"/>
              </a:rPr>
              <a:t>, </a:t>
            </a:r>
            <a:r>
              <a:rPr lang="es-MX" sz="2700" err="1" smtClean="0">
                <a:ea typeface="+mj-ea"/>
              </a:rPr>
              <a:t>Towner</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sz="2800">
                <a:latin typeface="Arial" charset="0"/>
              </a:rPr>
              <a:t>4.	La iglesia aceptaba universalmente que esta 	carta fue paulina hasta 1835, cuando F. C. 	Baur concluyó que las tres cartas pastorales 	son pseudepígrafas. Desde entonces 	muchos eruditos han rechazado la idea que 	Pablo escribió esta carta, pero muchos 	comentaristas conservadores insisten que 	viene de la mano de Pablo.</a:t>
            </a:r>
            <a:endParaRPr lang="en-US" sz="2800">
              <a:latin typeface="Arial" charset="0"/>
            </a:endParaRPr>
          </a:p>
        </p:txBody>
      </p:sp>
      <p:sp>
        <p:nvSpPr>
          <p:cNvPr id="4" name="Title 3"/>
          <p:cNvSpPr>
            <a:spLocks noGrp="1"/>
          </p:cNvSpPr>
          <p:nvPr>
            <p:ph type="title"/>
          </p:nvPr>
        </p:nvSpPr>
        <p:spPr>
          <a:xfrm>
            <a:off x="381000" y="381000"/>
            <a:ext cx="8229600" cy="914400"/>
          </a:xfrm>
        </p:spPr>
        <p:txBody>
          <a:bodyPr>
            <a:normAutofit fontScale="90000"/>
          </a:bodyPr>
          <a:lstStyle/>
          <a:p>
            <a:pPr eaLnBrk="1" fontAlgn="auto" hangingPunct="1">
              <a:spcAft>
                <a:spcPts val="0"/>
              </a:spcAft>
              <a:defRPr/>
            </a:pPr>
            <a:r>
              <a:rPr lang="es-MX" smtClean="0">
                <a:ea typeface="+mj-ea"/>
              </a:rPr>
              <a:t>Aceptación al canon </a:t>
            </a:r>
            <a:r>
              <a:rPr lang="es-MX" sz="2700" smtClean="0">
                <a:ea typeface="+mj-ea"/>
              </a:rPr>
              <a:t>(</a:t>
            </a:r>
            <a:r>
              <a:rPr lang="es-MX" sz="2700" err="1" smtClean="0">
                <a:ea typeface="+mj-ea"/>
              </a:rPr>
              <a:t>Gifford</a:t>
            </a:r>
            <a:r>
              <a:rPr lang="es-MX" sz="2700" smtClean="0">
                <a:ea typeface="+mj-ea"/>
              </a:rPr>
              <a:t>, apoyándose en CMM, </a:t>
            </a:r>
            <a:r>
              <a:rPr lang="es-MX" sz="2700" err="1" smtClean="0">
                <a:ea typeface="+mj-ea"/>
              </a:rPr>
              <a:t>Elwell</a:t>
            </a:r>
            <a:r>
              <a:rPr lang="es-MX" sz="2700" smtClean="0">
                <a:ea typeface="+mj-ea"/>
              </a:rPr>
              <a:t> y </a:t>
            </a:r>
            <a:r>
              <a:rPr lang="es-MX" sz="2700" err="1" smtClean="0">
                <a:ea typeface="+mj-ea"/>
              </a:rPr>
              <a:t>Yarbrough</a:t>
            </a:r>
            <a:r>
              <a:rPr lang="es-MX" sz="2700" smtClean="0">
                <a:ea typeface="+mj-ea"/>
              </a:rPr>
              <a:t>, </a:t>
            </a:r>
            <a:r>
              <a:rPr lang="es-MX" sz="2700" err="1" smtClean="0">
                <a:ea typeface="+mj-ea"/>
              </a:rPr>
              <a:t>Fee</a:t>
            </a:r>
            <a:r>
              <a:rPr lang="es-MX" sz="2700" smtClean="0">
                <a:ea typeface="+mj-ea"/>
              </a:rPr>
              <a:t>, Harrison, </a:t>
            </a:r>
            <a:r>
              <a:rPr lang="es-MX" sz="2700" err="1" smtClean="0">
                <a:ea typeface="+mj-ea"/>
              </a:rPr>
              <a:t>Hendriksen</a:t>
            </a:r>
            <a:r>
              <a:rPr lang="es-MX" sz="2700" smtClean="0">
                <a:ea typeface="+mj-ea"/>
              </a:rPr>
              <a:t>, </a:t>
            </a:r>
            <a:r>
              <a:rPr lang="es-MX" sz="2700" err="1" smtClean="0">
                <a:ea typeface="+mj-ea"/>
              </a:rPr>
              <a:t>Towner</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sz="2800">
                <a:latin typeface="Arial" charset="0"/>
              </a:rPr>
              <a:t>1.	El género literario de 2 Timoteo es </a:t>
            </a:r>
            <a:r>
              <a:rPr lang="es-MX" sz="2800" b="1">
                <a:latin typeface="Arial" charset="0"/>
              </a:rPr>
              <a:t>epístola</a:t>
            </a:r>
            <a:r>
              <a:rPr lang="es-MX" sz="2800">
                <a:latin typeface="Arial" charset="0"/>
              </a:rPr>
              <a:t>, 	una carta formal del mundo antiguo 	destinada para leerse públicamente.</a:t>
            </a:r>
            <a:endParaRPr lang="en-US" sz="2800">
              <a:latin typeface="Arial" charset="0"/>
            </a:endParaRPr>
          </a:p>
          <a:p>
            <a:pPr eaLnBrk="1" hangingPunct="1">
              <a:buFont typeface="Wingdings 2" charset="0"/>
              <a:buNone/>
            </a:pPr>
            <a:r>
              <a:rPr lang="es-MX" sz="2900">
                <a:latin typeface="Arial" charset="0"/>
              </a:rPr>
              <a:t>2.	Además, podemos identificarlo como 	un testamento. </a:t>
            </a:r>
            <a:endParaRPr lang="en-US" sz="2900">
              <a:latin typeface="Arial" charset="0"/>
            </a:endParaRPr>
          </a:p>
          <a:p>
            <a:pPr lvl="2" eaLnBrk="1" hangingPunct="1"/>
            <a:r>
              <a:rPr lang="es-MX" sz="2400">
                <a:latin typeface="Arial" charset="0"/>
              </a:rPr>
              <a:t>Tiene encargos solemnes a que Timoteo siga en los pasos de Pablo, cumpliendo fielmente su ministerio de proclamar el evangelio</a:t>
            </a:r>
            <a:endParaRPr lang="en-US" sz="2400">
              <a:latin typeface="Arial" charset="0"/>
            </a:endParaRPr>
          </a:p>
          <a:p>
            <a:pPr lvl="2" eaLnBrk="1" hangingPunct="1"/>
            <a:r>
              <a:rPr lang="es-MX" sz="2400">
                <a:latin typeface="Arial" charset="0"/>
              </a:rPr>
              <a:t>Tiene resúmenes de su evangelio</a:t>
            </a:r>
            <a:endParaRPr lang="en-US" sz="2400">
              <a:latin typeface="Arial" charset="0"/>
            </a:endParaRPr>
          </a:p>
          <a:p>
            <a:pPr lvl="2" eaLnBrk="1" hangingPunct="1"/>
            <a:r>
              <a:rPr lang="es-MX" sz="2400">
                <a:latin typeface="Arial" charset="0"/>
              </a:rPr>
              <a:t>Tiene testimonios a su propia fidelidad en su ministerio</a:t>
            </a:r>
            <a:endParaRPr lang="en-US" sz="2400">
              <a:latin typeface="Arial" charset="0"/>
            </a:endParaRPr>
          </a:p>
          <a:p>
            <a:pPr lvl="2" eaLnBrk="1" hangingPunct="1">
              <a:buFont typeface="Wingdings 2" charset="0"/>
              <a:buNone/>
            </a:pPr>
            <a:endParaRPr lang="en-US" sz="2400">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El género de 2 Timoteo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sz="2800">
                <a:latin typeface="Arial" charset="0"/>
              </a:rPr>
              <a:t>1.	Gifford nota que en 2 Timoteo 1:15-18 hay </a:t>
            </a:r>
          </a:p>
          <a:p>
            <a:pPr eaLnBrk="1" hangingPunct="1">
              <a:buFont typeface="Wingdings 2" charset="0"/>
              <a:buNone/>
            </a:pPr>
            <a:r>
              <a:rPr lang="es-MX" sz="2800">
                <a:latin typeface="Arial" charset="0"/>
              </a:rPr>
              <a:t>		un juego de palabras:	</a:t>
            </a:r>
          </a:p>
          <a:p>
            <a:pPr eaLnBrk="1" hangingPunct="1">
              <a:buFont typeface="Wingdings 2" charset="0"/>
              <a:buNone/>
            </a:pPr>
            <a:r>
              <a:rPr lang="es-MX" sz="2800">
                <a:latin typeface="Arial" charset="0"/>
              </a:rPr>
              <a:t>	</a:t>
            </a:r>
          </a:p>
          <a:p>
            <a:pPr lvl="1" eaLnBrk="1" hangingPunct="1">
              <a:buFont typeface="Wingdings 2" charset="0"/>
              <a:buNone/>
            </a:pPr>
            <a:r>
              <a:rPr lang="es-MX">
                <a:latin typeface="Arial" charset="0"/>
              </a:rPr>
              <a:t>			</a:t>
            </a:r>
            <a:r>
              <a:rPr lang="es-MX" sz="2600">
                <a:latin typeface="Arial" charset="0"/>
              </a:rPr>
              <a:t>Que Onesíforo, quien ‘halló’ a Pablo 			(17c), que el Señor le conceda ‘hallar’ 		(18b) misericordia en aquel día.</a:t>
            </a:r>
          </a:p>
          <a:p>
            <a:pPr eaLnBrk="1" hangingPunct="1">
              <a:buFont typeface="Wingdings 2" charset="0"/>
              <a:buNone/>
            </a:pPr>
            <a:endParaRPr lang="es-MX" sz="2800">
              <a:latin typeface="Arial" charset="0"/>
            </a:endParaRPr>
          </a:p>
          <a:p>
            <a:pPr eaLnBrk="1" hangingPunct="1">
              <a:buFont typeface="Wingdings 2" charset="0"/>
              <a:buNone/>
            </a:pPr>
            <a:r>
              <a:rPr lang="es-MX" sz="2800">
                <a:latin typeface="Arial" charset="0"/>
              </a:rPr>
              <a:t>2.	También en 2 Timoteo 2:9-10 con las 	palabras “cadenas” y “encadenada.”</a:t>
            </a:r>
            <a:endParaRPr lang="en-US" sz="3200">
              <a:latin typeface="Arial" charset="0"/>
            </a:endParaRPr>
          </a:p>
          <a:p>
            <a:pPr lvl="2" eaLnBrk="1" hangingPunct="1">
              <a:buFont typeface="Wingdings 2" charset="0"/>
              <a:buNone/>
            </a:pPr>
            <a:endParaRPr lang="en-US" sz="2400">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Notas exegéticas </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Placeholder 4"/>
          <p:cNvSpPr>
            <a:spLocks noGrp="1"/>
          </p:cNvSpPr>
          <p:nvPr>
            <p:ph idx="1"/>
          </p:nvPr>
        </p:nvSpPr>
        <p:spPr>
          <a:xfrm>
            <a:off x="457200" y="1524000"/>
            <a:ext cx="8229600" cy="4953000"/>
          </a:xfrm>
        </p:spPr>
        <p:txBody>
          <a:bodyPr/>
          <a:lstStyle/>
          <a:p>
            <a:pPr eaLnBrk="1" hangingPunct="1">
              <a:buFont typeface="Wingdings 2" charset="0"/>
              <a:buNone/>
            </a:pPr>
            <a:r>
              <a:rPr lang="en-US" sz="2900">
                <a:latin typeface="Arial" charset="0"/>
              </a:rPr>
              <a:t>1.	El mensaje de salvación es para ser 	comunicado a otros, quienes lo 	comunicarán a otros (2:2).</a:t>
            </a:r>
          </a:p>
          <a:p>
            <a:pPr eaLnBrk="1" hangingPunct="1">
              <a:buFont typeface="Wingdings 2" charset="0"/>
              <a:buNone/>
            </a:pPr>
            <a:r>
              <a:rPr lang="en-US" sz="2900">
                <a:latin typeface="Arial" charset="0"/>
              </a:rPr>
              <a:t>2.	Hay que evitar controversias infructíferas.</a:t>
            </a:r>
          </a:p>
          <a:p>
            <a:pPr eaLnBrk="1" hangingPunct="1">
              <a:buFont typeface="Wingdings 2" charset="0"/>
              <a:buNone/>
            </a:pPr>
            <a:r>
              <a:rPr lang="en-US" sz="2900">
                <a:latin typeface="Arial" charset="0"/>
              </a:rPr>
              <a:t>3.	Habrá momentos muy difíciles en los 	últimos días.</a:t>
            </a:r>
          </a:p>
          <a:p>
            <a:pPr eaLnBrk="1" hangingPunct="1">
              <a:buFont typeface="Wingdings 2" charset="0"/>
              <a:buNone/>
            </a:pPr>
            <a:r>
              <a:rPr lang="en-US" sz="2900">
                <a:latin typeface="Arial" charset="0"/>
              </a:rPr>
              <a:t>4.	Las Escrituras son inspiradas y son útiles 	para equiparnos para toda buena obra.</a:t>
            </a: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Mensaje para la iglesia hoy</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s-MX" sz="6000" smtClean="0">
                <a:ea typeface="+mj-ea"/>
              </a:rPr>
              <a:t>Tito</a:t>
            </a:r>
            <a:endParaRPr lang="es-MX" sz="6000">
              <a:ea typeface="+mj-ea"/>
            </a:endParaRPr>
          </a:p>
        </p:txBody>
      </p:sp>
      <p:sp>
        <p:nvSpPr>
          <p:cNvPr id="2" name="Marcador de texto 1"/>
          <p:cNvSpPr>
            <a:spLocks noGrp="1"/>
          </p:cNvSpPr>
          <p:nvPr>
            <p:ph type="body" idx="1"/>
          </p:nvPr>
        </p:nvSpPr>
        <p:spPr/>
        <p:txBody>
          <a:bodyPr/>
          <a:lstStyle/>
          <a:p>
            <a:endParaRPr lang="es-E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4"/>
          <p:cNvSpPr>
            <a:spLocks noGrp="1"/>
          </p:cNvSpPr>
          <p:nvPr>
            <p:ph idx="1"/>
          </p:nvPr>
        </p:nvSpPr>
        <p:spPr>
          <a:xfrm>
            <a:off x="457200" y="1828800"/>
            <a:ext cx="8229600" cy="4648200"/>
          </a:xfrm>
        </p:spPr>
        <p:txBody>
          <a:bodyPr/>
          <a:lstStyle/>
          <a:p>
            <a:pPr eaLnBrk="1" hangingPunct="1"/>
            <a:r>
              <a:rPr lang="es-MX" sz="2800">
                <a:latin typeface="Arial" charset="0"/>
              </a:rPr>
              <a:t>Podemos responder a estas críticas en la siguiente manera: </a:t>
            </a:r>
            <a:endParaRPr lang="en-US" sz="2800">
              <a:latin typeface="Arial" charset="0"/>
            </a:endParaRPr>
          </a:p>
          <a:p>
            <a:pPr lvl="1" eaLnBrk="1" hangingPunct="1"/>
            <a:r>
              <a:rPr lang="es-MX">
                <a:latin typeface="Arial" charset="0"/>
              </a:rPr>
              <a:t>Estas cartas tienen tantos elementos paulinos (lenguaje, teología, estilo) que se requeriría a un genio reproducir estos elementos en tres cartas. </a:t>
            </a:r>
            <a:endParaRPr lang="en-US">
              <a:latin typeface="Arial" charset="0"/>
            </a:endParaRPr>
          </a:p>
          <a:p>
            <a:pPr lvl="1" eaLnBrk="1" hangingPunct="1"/>
            <a:r>
              <a:rPr lang="es-MX">
                <a:latin typeface="Arial" charset="0"/>
              </a:rPr>
              <a:t>Las circunstancias en las cartas pastorales reflejan bien las circunstancias en Éfeso en los años 60, pero no reflejan bien las circunstancias del cambio del primer al segundo siglo.</a:t>
            </a:r>
            <a:endParaRPr lang="en-US">
              <a:latin typeface="Arial" charset="0"/>
            </a:endParaRPr>
          </a:p>
          <a:p>
            <a:pPr lvl="1" eaLnBrk="1" hangingPunct="1"/>
            <a:r>
              <a:rPr lang="es-MX">
                <a:latin typeface="Arial" charset="0"/>
              </a:rPr>
              <a:t>Es difícil entender la razón que otro autor tendría para escribir estas cartas—¿y por qué tres cartas?</a:t>
            </a:r>
            <a:endParaRPr lang="en-US">
              <a:latin typeface="Arial" charset="0"/>
            </a:endParaRPr>
          </a:p>
          <a:p>
            <a:pPr eaLnBrk="1" hangingPunct="1"/>
            <a:endParaRPr lang="en-US">
              <a:latin typeface="Arial" charset="0"/>
            </a:endParaRPr>
          </a:p>
        </p:txBody>
      </p:sp>
      <p:sp>
        <p:nvSpPr>
          <p:cNvPr id="4" name="Title 3"/>
          <p:cNvSpPr>
            <a:spLocks noGrp="1"/>
          </p:cNvSpPr>
          <p:nvPr>
            <p:ph type="title"/>
          </p:nvPr>
        </p:nvSpPr>
        <p:spPr>
          <a:xfrm>
            <a:off x="381000" y="457200"/>
            <a:ext cx="8229600" cy="1219200"/>
          </a:xfrm>
        </p:spPr>
        <p:txBody>
          <a:bodyPr/>
          <a:lstStyle/>
          <a:p>
            <a:pPr eaLnBrk="1" fontAlgn="auto" hangingPunct="1">
              <a:spcAft>
                <a:spcPts val="0"/>
              </a:spcAft>
              <a:defRPr/>
            </a:pPr>
            <a:r>
              <a:rPr lang="es-MX" smtClean="0">
                <a:ea typeface="+mj-ea"/>
              </a:rPr>
              <a:t>El autor de las cartas pastorales</a:t>
            </a:r>
            <a:br>
              <a:rPr lang="es-MX" smtClean="0">
                <a:ea typeface="+mj-ea"/>
              </a:rPr>
            </a:br>
            <a:r>
              <a:rPr lang="es-MX" sz="2700" smtClean="0">
                <a:ea typeface="+mj-ea"/>
              </a:rPr>
              <a:t>(</a:t>
            </a:r>
            <a:r>
              <a:rPr lang="es-MX" sz="2700" err="1" smtClean="0">
                <a:ea typeface="+mj-ea"/>
              </a:rPr>
              <a:t>Gifford</a:t>
            </a:r>
            <a:r>
              <a:rPr lang="es-MX" sz="2700" smtClean="0">
                <a:ea typeface="+mj-ea"/>
              </a:rPr>
              <a:t>, resumiendo a </a:t>
            </a:r>
            <a:r>
              <a:rPr lang="es-MX" sz="2700" err="1" smtClean="0">
                <a:ea typeface="+mj-ea"/>
              </a:rPr>
              <a:t>Fee</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Placeholder 4"/>
          <p:cNvSpPr>
            <a:spLocks noGrp="1"/>
          </p:cNvSpPr>
          <p:nvPr>
            <p:ph idx="1"/>
          </p:nvPr>
        </p:nvSpPr>
        <p:spPr>
          <a:xfrm>
            <a:off x="457200" y="1524000"/>
            <a:ext cx="8229600" cy="4953000"/>
          </a:xfrm>
        </p:spPr>
        <p:txBody>
          <a:bodyPr/>
          <a:lstStyle/>
          <a:p>
            <a:pPr marL="514350" indent="-514350" eaLnBrk="1" hangingPunct="1">
              <a:buClr>
                <a:schemeClr val="tx1"/>
              </a:buClr>
              <a:buFont typeface="Arial" charset="0"/>
              <a:buAutoNum type="arabicPeriod"/>
            </a:pPr>
            <a:r>
              <a:rPr lang="es-MX">
                <a:latin typeface="Arial" charset="0"/>
              </a:rPr>
              <a:t>Tito es una carta que el apóstol Pablo escribió a su compañero Tito a mediados de los años 60. </a:t>
            </a:r>
            <a:endParaRPr lang="en-US">
              <a:latin typeface="Arial" charset="0"/>
            </a:endParaRPr>
          </a:p>
          <a:p>
            <a:pPr marL="514350" indent="-514350" eaLnBrk="1" hangingPunct="1">
              <a:buClr>
                <a:schemeClr val="tx1"/>
              </a:buClr>
              <a:buFont typeface="Arial" charset="0"/>
              <a:buAutoNum type="arabicPeriod"/>
            </a:pPr>
            <a:r>
              <a:rPr lang="es-MX">
                <a:latin typeface="Arial" charset="0"/>
              </a:rPr>
              <a:t>Pablo escribió para instruir a Tito en las cosas que debe enseñar a los creyentes en la iglesia nuevamente formada en Creta, donde lo dejó para ordenar ancianos.</a:t>
            </a:r>
            <a:endParaRPr lang="en-US">
              <a:latin typeface="Arial" charset="0"/>
            </a:endParaRPr>
          </a:p>
          <a:p>
            <a:pPr marL="514350" indent="-514350" eaLnBrk="1" hangingPunct="1">
              <a:buClr>
                <a:schemeClr val="tx1"/>
              </a:buClr>
              <a:buFont typeface="Arial" charset="0"/>
              <a:buAutoNum type="arabicPeriod"/>
            </a:pPr>
            <a:r>
              <a:rPr lang="es-MX">
                <a:latin typeface="Arial" charset="0"/>
              </a:rPr>
              <a:t>Esta carta enfatiza los requisitos para ser anciano, la sana doctrina para combatir la falsa enseñanza y detener la división, la sumisión a la autoridad, y las buenas obras para adornar el evangelio ante los ojos de la sociedad más amplia. </a:t>
            </a:r>
            <a:endParaRPr lang="en-US">
              <a:latin typeface="Arial" charset="0"/>
            </a:endParaRPr>
          </a:p>
          <a:p>
            <a:pPr marL="514350" indent="-514350" eaLnBrk="1" hangingPunct="1">
              <a:buClr>
                <a:schemeClr val="tx1"/>
              </a:buClr>
              <a:buFont typeface="Arial" charset="0"/>
              <a:buAutoNum type="arabicPeriod"/>
            </a:pPr>
            <a:endParaRPr lang="en-US">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Sinopsis de Tito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p:txBody>
          <a:bodyPr/>
          <a:lstStyle/>
          <a:p>
            <a:pPr eaLnBrk="1" hangingPunct="1"/>
            <a:endParaRPr lang="es-MX">
              <a:latin typeface="Arial" charset="0"/>
            </a:endParaRPr>
          </a:p>
        </p:txBody>
      </p:sp>
      <p:sp>
        <p:nvSpPr>
          <p:cNvPr id="2" name="Title 1"/>
          <p:cNvSpPr>
            <a:spLocks noGrp="1"/>
          </p:cNvSpPr>
          <p:nvPr>
            <p:ph type="title"/>
          </p:nvPr>
        </p:nvSpPr>
        <p:spPr/>
        <p:txBody>
          <a:bodyPr/>
          <a:lstStyle/>
          <a:p>
            <a:pPr eaLnBrk="1" fontAlgn="auto" hangingPunct="1">
              <a:spcAft>
                <a:spcPts val="0"/>
              </a:spcAft>
              <a:defRPr/>
            </a:pPr>
            <a:endParaRPr lang="es-MX">
              <a:ea typeface="+mj-ea"/>
            </a:endParaRPr>
          </a:p>
        </p:txBody>
      </p:sp>
      <p:pic>
        <p:nvPicPr>
          <p:cNvPr id="56324" name="Picture 2" descr="http://scriptures.lds.org/en/biblemaps/map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249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Placeholder 4"/>
          <p:cNvSpPr>
            <a:spLocks noGrp="1"/>
          </p:cNvSpPr>
          <p:nvPr>
            <p:ph idx="1"/>
          </p:nvPr>
        </p:nvSpPr>
        <p:spPr>
          <a:xfrm>
            <a:off x="457200" y="1524000"/>
            <a:ext cx="8229600" cy="4953000"/>
          </a:xfrm>
        </p:spPr>
        <p:txBody>
          <a:bodyPr/>
          <a:lstStyle/>
          <a:p>
            <a:pPr marL="514350" indent="-514350" eaLnBrk="1" hangingPunct="1">
              <a:buClr>
                <a:schemeClr val="tx1"/>
              </a:buClr>
              <a:buFont typeface="Arial" charset="0"/>
              <a:buAutoNum type="arabicPeriod"/>
            </a:pPr>
            <a:r>
              <a:rPr lang="es-MX">
                <a:latin typeface="Arial" charset="0"/>
              </a:rPr>
              <a:t>Tito era un compañero de Pablo en sus viajes misioneros.  Tito fue encargado para asignar ancianos en la iglesia después de que Pablo y sus otros colegas salieron para otros lados (1.5).</a:t>
            </a:r>
            <a:endParaRPr lang="en-US">
              <a:latin typeface="Arial" charset="0"/>
            </a:endParaRPr>
          </a:p>
          <a:p>
            <a:pPr marL="514350" indent="-514350" eaLnBrk="1" hangingPunct="1">
              <a:buClr>
                <a:schemeClr val="tx1"/>
              </a:buClr>
              <a:buFont typeface="Arial" charset="0"/>
              <a:buAutoNum type="arabicPeriod"/>
            </a:pPr>
            <a:r>
              <a:rPr lang="es-MX">
                <a:latin typeface="Arial" charset="0"/>
              </a:rPr>
              <a:t>Pablo escribe a Tito, pero como las cartas apostólicas fueron leídas en los cultos, Pablo está comunicando a los de la iglesia indirectamente, que ellos deben respetar la autoridad de Tito y vivir de la manera que Pablo indica en su carta. </a:t>
            </a:r>
            <a:endParaRPr lang="en-US">
              <a:latin typeface="Arial" charset="0"/>
            </a:endParaRPr>
          </a:p>
          <a:p>
            <a:pPr marL="514350" indent="-514350" eaLnBrk="1" hangingPunct="1">
              <a:buClr>
                <a:schemeClr val="tx1"/>
              </a:buClr>
              <a:buFont typeface="Arial" charset="0"/>
              <a:buAutoNum type="arabicPeriod"/>
            </a:pPr>
            <a:endParaRPr lang="en-US">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Destinatarios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Placeholder 4"/>
          <p:cNvSpPr>
            <a:spLocks noGrp="1"/>
          </p:cNvSpPr>
          <p:nvPr>
            <p:ph idx="1"/>
          </p:nvPr>
        </p:nvSpPr>
        <p:spPr>
          <a:xfrm>
            <a:off x="457200" y="1524000"/>
            <a:ext cx="8229600" cy="4953000"/>
          </a:xfrm>
        </p:spPr>
        <p:txBody>
          <a:bodyPr/>
          <a:lstStyle/>
          <a:p>
            <a:pPr marL="514350" indent="-514350" eaLnBrk="1" hangingPunct="1">
              <a:buClr>
                <a:schemeClr val="tx1"/>
              </a:buClr>
              <a:buFont typeface="Arial" charset="0"/>
              <a:buAutoNum type="arabicPeriod"/>
            </a:pPr>
            <a:r>
              <a:rPr lang="es-MX">
                <a:latin typeface="Arial" charset="0"/>
              </a:rPr>
              <a:t>Hechos 27 menciona que Pablo estuvo en el puerto en la isla de Creta cuando viajó a Roma como prisionero.  Sin embargo, no debemos imaginar que el ministerio de Pablo en Creta mencionado en su carta a Tito fue llevado a cabo en esa ocasión. </a:t>
            </a:r>
            <a:endParaRPr lang="en-US">
              <a:latin typeface="Arial" charset="0"/>
            </a:endParaRPr>
          </a:p>
          <a:p>
            <a:pPr marL="514350" indent="-514350" eaLnBrk="1" hangingPunct="1">
              <a:buClr>
                <a:schemeClr val="tx1"/>
              </a:buClr>
              <a:buFont typeface="Arial" charset="0"/>
              <a:buAutoNum type="arabicPeriod"/>
            </a:pPr>
            <a:r>
              <a:rPr lang="es-MX">
                <a:latin typeface="Arial" charset="0"/>
              </a:rPr>
              <a:t>Además, Hechos no menciona que Pablo fue a Nicópolis durante los viajes misioneros mencionados en el libro.</a:t>
            </a:r>
            <a:endParaRPr lang="en-US">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Fecha y lugar de redacción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Placeholder 4"/>
          <p:cNvSpPr>
            <a:spLocks noGrp="1"/>
          </p:cNvSpPr>
          <p:nvPr>
            <p:ph idx="1"/>
          </p:nvPr>
        </p:nvSpPr>
        <p:spPr>
          <a:xfrm>
            <a:off x="457200" y="1524000"/>
            <a:ext cx="8229600" cy="4953000"/>
          </a:xfrm>
        </p:spPr>
        <p:txBody>
          <a:bodyPr/>
          <a:lstStyle/>
          <a:p>
            <a:pPr marL="514350" indent="-514350" eaLnBrk="1" hangingPunct="1">
              <a:buClr>
                <a:schemeClr val="tx1"/>
              </a:buClr>
              <a:buFont typeface="Arial" charset="0"/>
              <a:buAutoNum type="arabicPeriod" startAt="3"/>
            </a:pPr>
            <a:r>
              <a:rPr lang="es-MX">
                <a:latin typeface="Arial" charset="0"/>
              </a:rPr>
              <a:t>Así que esta carta probablemente fue escrita durante el viaje misionero que Pablo tomó después de su primer encarcelamiento en Roma, un poco antes de su muerte, a mediados de los años 60.</a:t>
            </a:r>
            <a:endParaRPr lang="en-US">
              <a:latin typeface="Arial" charset="0"/>
            </a:endParaRPr>
          </a:p>
          <a:p>
            <a:pPr marL="514350" indent="-514350" eaLnBrk="1" hangingPunct="1">
              <a:buClr>
                <a:schemeClr val="tx1"/>
              </a:buClr>
              <a:buFont typeface="Arial" charset="0"/>
              <a:buAutoNum type="arabicPeriod" startAt="3"/>
            </a:pPr>
            <a:r>
              <a:rPr lang="es-MX">
                <a:latin typeface="Arial" charset="0"/>
              </a:rPr>
              <a:t>Pablo escribe en rumbo a Nicópolis (3.12), una ciudad al lado occidental de Grecia. </a:t>
            </a:r>
            <a:endParaRPr lang="en-US">
              <a:latin typeface="Arial" charset="0"/>
            </a:endParaRPr>
          </a:p>
          <a:p>
            <a:pPr marL="514350" indent="-514350" eaLnBrk="1" hangingPunct="1">
              <a:buClr>
                <a:schemeClr val="tx1"/>
              </a:buClr>
              <a:buFont typeface="Arial" charset="0"/>
              <a:buAutoNum type="arabicPeriod" startAt="3"/>
            </a:pPr>
            <a:endParaRPr lang="en-US">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Fecha y lugar de redacción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Placeholder 4"/>
          <p:cNvSpPr>
            <a:spLocks noGrp="1"/>
          </p:cNvSpPr>
          <p:nvPr>
            <p:ph idx="1"/>
          </p:nvPr>
        </p:nvSpPr>
        <p:spPr>
          <a:xfrm>
            <a:off x="457200" y="1524000"/>
            <a:ext cx="8229600" cy="4953000"/>
          </a:xfrm>
        </p:spPr>
        <p:txBody>
          <a:bodyPr/>
          <a:lstStyle/>
          <a:p>
            <a:pPr marL="514350" indent="-514350" eaLnBrk="1" hangingPunct="1">
              <a:buClr>
                <a:schemeClr val="tx1"/>
              </a:buClr>
              <a:buFont typeface="Arial" charset="0"/>
              <a:buAutoNum type="arabicPeriod"/>
            </a:pPr>
            <a:r>
              <a:rPr lang="es-MX">
                <a:latin typeface="Arial" charset="0"/>
              </a:rPr>
              <a:t>Pablo no quedó favorablemente impresionado por la gente de Creta. Él cita con aprobación un cretense que dijo que los Cretenses son mentirosos, brutos, y glotones (1.12).</a:t>
            </a:r>
            <a:endParaRPr lang="en-US">
              <a:latin typeface="Arial" charset="0"/>
            </a:endParaRPr>
          </a:p>
          <a:p>
            <a:pPr marL="514350" indent="-514350" eaLnBrk="1" hangingPunct="1">
              <a:buClr>
                <a:schemeClr val="tx1"/>
              </a:buClr>
              <a:buFont typeface="Arial" charset="0"/>
              <a:buAutoNum type="arabicPeriod"/>
            </a:pPr>
            <a:r>
              <a:rPr lang="es-MX">
                <a:latin typeface="Arial" charset="0"/>
              </a:rPr>
              <a:t>La iglesia en Creta era una nueva iglesia. Y el hecho que los Cristianos en Creta necesitaban escuchar las instrucciones más básicas acerca de la conducta moral nos da la impresión que no eran la mejor calidad de convertidos (Carson, Moo, Morris, 383).</a:t>
            </a:r>
            <a:endParaRPr lang="en-US">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Circunstancias y propósito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Placeholder 4"/>
          <p:cNvSpPr>
            <a:spLocks noGrp="1"/>
          </p:cNvSpPr>
          <p:nvPr>
            <p:ph idx="1"/>
          </p:nvPr>
        </p:nvSpPr>
        <p:spPr>
          <a:xfrm>
            <a:off x="457200" y="1524000"/>
            <a:ext cx="8229600" cy="4953000"/>
          </a:xfrm>
        </p:spPr>
        <p:txBody>
          <a:bodyPr/>
          <a:lstStyle/>
          <a:p>
            <a:pPr marL="514350" indent="-514350" eaLnBrk="1" hangingPunct="1">
              <a:buClr>
                <a:schemeClr val="tx1"/>
              </a:buClr>
              <a:buFont typeface="Arial" charset="0"/>
              <a:buAutoNum type="arabicPeriod" startAt="3"/>
            </a:pPr>
            <a:r>
              <a:rPr lang="es-MX">
                <a:latin typeface="Arial" charset="0"/>
              </a:rPr>
              <a:t>Hay falsos maestros entre ellos, y personas divisivas.</a:t>
            </a:r>
            <a:endParaRPr lang="en-US">
              <a:latin typeface="Arial" charset="0"/>
            </a:endParaRPr>
          </a:p>
          <a:p>
            <a:pPr marL="881063" lvl="1" indent="-514350" eaLnBrk="1" hangingPunct="1">
              <a:buClr>
                <a:schemeClr val="tx1"/>
              </a:buClr>
              <a:buFont typeface="Arial" charset="0"/>
              <a:buChar char="•"/>
            </a:pPr>
            <a:r>
              <a:rPr lang="es-MX">
                <a:latin typeface="Arial" charset="0"/>
              </a:rPr>
              <a:t>Profesaban conocer a Dios pero en realidad lo niegan (1.16)</a:t>
            </a:r>
            <a:endParaRPr lang="en-US">
              <a:latin typeface="Arial" charset="0"/>
            </a:endParaRPr>
          </a:p>
          <a:p>
            <a:pPr marL="881063" lvl="1" indent="-514350" eaLnBrk="1" hangingPunct="1">
              <a:buClr>
                <a:schemeClr val="tx1"/>
              </a:buClr>
              <a:buFont typeface="Arial" charset="0"/>
              <a:buChar char="•"/>
            </a:pPr>
            <a:r>
              <a:rPr lang="es-MX">
                <a:latin typeface="Arial" charset="0"/>
              </a:rPr>
              <a:t>Sus enseñanzas venían del Judaísmo (circuncisión en 1.10, mitos judíos en 1.14, discusiones inútiles acerca de la ley en 3.9)</a:t>
            </a:r>
            <a:endParaRPr lang="en-US">
              <a:latin typeface="Arial" charset="0"/>
            </a:endParaRPr>
          </a:p>
          <a:p>
            <a:pPr marL="881063" lvl="1" indent="-514350" eaLnBrk="1" hangingPunct="1">
              <a:buClr>
                <a:schemeClr val="tx1"/>
              </a:buClr>
              <a:buFont typeface="Arial" charset="0"/>
              <a:buChar char="•"/>
            </a:pPr>
            <a:r>
              <a:rPr lang="es-MX">
                <a:latin typeface="Arial" charset="0"/>
              </a:rPr>
              <a:t>Están corrompiendo hogares enteros (1.11) y causan divisiones (3.10)</a:t>
            </a:r>
            <a:endParaRPr lang="en-US">
              <a:latin typeface="Arial" charset="0"/>
            </a:endParaRPr>
          </a:p>
          <a:p>
            <a:pPr marL="881063" lvl="1" indent="-514350" eaLnBrk="1" hangingPunct="1">
              <a:buClr>
                <a:schemeClr val="tx1"/>
              </a:buClr>
              <a:buFont typeface="Arial" charset="0"/>
              <a:buChar char="•"/>
            </a:pPr>
            <a:r>
              <a:rPr lang="es-MX">
                <a:latin typeface="Arial" charset="0"/>
              </a:rPr>
              <a:t>Buscan ganancias deshonestas (1.11)</a:t>
            </a:r>
            <a:endParaRPr lang="en-US">
              <a:latin typeface="Arial" charset="0"/>
            </a:endParaRPr>
          </a:p>
          <a:p>
            <a:pPr marL="514350" indent="-514350" eaLnBrk="1" hangingPunct="1">
              <a:buClr>
                <a:schemeClr val="tx1"/>
              </a:buClr>
              <a:buFont typeface="Arial" charset="0"/>
              <a:buAutoNum type="arabicPeriod" startAt="3"/>
            </a:pPr>
            <a:endParaRPr lang="en-US">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Circunstancias y propósito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Placeholder 4"/>
          <p:cNvSpPr>
            <a:spLocks noGrp="1"/>
          </p:cNvSpPr>
          <p:nvPr>
            <p:ph idx="1"/>
          </p:nvPr>
        </p:nvSpPr>
        <p:spPr>
          <a:xfrm>
            <a:off x="457200" y="1524000"/>
            <a:ext cx="8229600" cy="4953000"/>
          </a:xfrm>
        </p:spPr>
        <p:txBody>
          <a:bodyPr/>
          <a:lstStyle/>
          <a:p>
            <a:pPr marL="514350" indent="-514350" eaLnBrk="1" hangingPunct="1">
              <a:buClr>
                <a:schemeClr val="tx1"/>
              </a:buClr>
              <a:buFont typeface="Arial" charset="0"/>
              <a:buAutoNum type="arabicPeriod" startAt="4"/>
            </a:pPr>
            <a:r>
              <a:rPr lang="es-MX">
                <a:latin typeface="Arial" charset="0"/>
              </a:rPr>
              <a:t>Es evidente que Pablo escribió para instruir a su compañero Tito acerca de las enseñanzas éticas y doctrinales que debe impartir a la iglesia en Creta. Si la carta fue leída en el culto, entonces otro propósito fue de reforzar la autoridad de Tito en la iglesia. </a:t>
            </a:r>
            <a:endParaRPr lang="en-US">
              <a:latin typeface="Arial" charset="0"/>
            </a:endParaRPr>
          </a:p>
          <a:p>
            <a:pPr marL="514350" indent="-514350" eaLnBrk="1" hangingPunct="1">
              <a:buClr>
                <a:schemeClr val="tx1"/>
              </a:buClr>
              <a:buFont typeface="Arial" charset="0"/>
              <a:buAutoNum type="arabicPeriod" startAt="4"/>
            </a:pPr>
            <a:r>
              <a:rPr lang="es-MX">
                <a:latin typeface="Arial" charset="0"/>
              </a:rPr>
              <a:t>Tito tiene un carácter menos urgente que 1 Timoteo.  Parece ser una carta profiláctica en cuanto a los falsos maestros, no reactiva a una situación urgente (</a:t>
            </a:r>
            <a:r>
              <a:rPr lang="en-US">
                <a:latin typeface="Arial" charset="0"/>
              </a:rPr>
              <a:t>Fee, </a:t>
            </a:r>
            <a:r>
              <a:rPr lang="en-US" i="1">
                <a:latin typeface="Arial" charset="0"/>
              </a:rPr>
              <a:t>God</a:t>
            </a:r>
            <a:r>
              <a:rPr lang="ja-JP" altLang="en-US" i="1">
                <a:latin typeface="Arial" charset="0"/>
              </a:rPr>
              <a:t>’</a:t>
            </a:r>
            <a:r>
              <a:rPr lang="en-US" i="1">
                <a:latin typeface="Arial" charset="0"/>
              </a:rPr>
              <a:t>s Empowering Presence: The Holy Spirit in the Letters of Paul.</a:t>
            </a:r>
            <a:r>
              <a:rPr lang="en-US">
                <a:latin typeface="Arial" charset="0"/>
              </a:rPr>
              <a:t> Peabody, MA: Hendrickson, 1994, p. 776).</a:t>
            </a:r>
          </a:p>
          <a:p>
            <a:pPr marL="514350" indent="-514350" eaLnBrk="1" hangingPunct="1">
              <a:buClr>
                <a:schemeClr val="tx1"/>
              </a:buClr>
              <a:buFont typeface="Arial" charset="0"/>
              <a:buAutoNum type="arabicPeriod" startAt="4"/>
            </a:pPr>
            <a:endParaRPr lang="en-US">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Circunstancias y propósito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b="1">
                <a:latin typeface="Arial" charset="0"/>
              </a:rPr>
              <a:t>I.		1.1-4: Introducción</a:t>
            </a:r>
            <a:endParaRPr lang="en-US" b="1">
              <a:latin typeface="Arial" charset="0"/>
            </a:endParaRPr>
          </a:p>
          <a:p>
            <a:pPr lvl="2" eaLnBrk="1" hangingPunct="1"/>
            <a:r>
              <a:rPr lang="es-MX" sz="2400" b="1">
                <a:latin typeface="Arial" charset="0"/>
              </a:rPr>
              <a:t>1.1-3:</a:t>
            </a:r>
            <a:r>
              <a:rPr lang="es-MX" sz="2400">
                <a:latin typeface="Arial" charset="0"/>
              </a:rPr>
              <a:t> Descripción extendida del escritor</a:t>
            </a:r>
            <a:endParaRPr lang="en-US" sz="2400">
              <a:latin typeface="Arial" charset="0"/>
            </a:endParaRPr>
          </a:p>
          <a:p>
            <a:pPr lvl="2" eaLnBrk="1" hangingPunct="1"/>
            <a:r>
              <a:rPr lang="es-MX" sz="2400" b="1">
                <a:latin typeface="Arial" charset="0"/>
              </a:rPr>
              <a:t>1.4:</a:t>
            </a:r>
            <a:r>
              <a:rPr lang="es-MX" sz="2400">
                <a:latin typeface="Arial" charset="0"/>
              </a:rPr>
              <a:t> Bendición al destinatario</a:t>
            </a:r>
            <a:endParaRPr lang="en-US" sz="2400">
              <a:latin typeface="Arial" charset="0"/>
            </a:endParaRPr>
          </a:p>
          <a:p>
            <a:pPr eaLnBrk="1" hangingPunct="1">
              <a:buFont typeface="Wingdings 2" charset="0"/>
              <a:buNone/>
            </a:pPr>
            <a:r>
              <a:rPr lang="es-MX" b="1">
                <a:latin typeface="Arial" charset="0"/>
              </a:rPr>
              <a:t>II.	1.5-16: La necesidad de ancianos para la 	iglesia en Creta</a:t>
            </a:r>
            <a:endParaRPr lang="en-US" b="1">
              <a:latin typeface="Arial" charset="0"/>
            </a:endParaRPr>
          </a:p>
          <a:p>
            <a:pPr lvl="2" eaLnBrk="1" hangingPunct="1"/>
            <a:r>
              <a:rPr lang="es-MX" sz="2400" b="1">
                <a:latin typeface="Arial" charset="0"/>
              </a:rPr>
              <a:t>1.5:</a:t>
            </a:r>
            <a:r>
              <a:rPr lang="es-MX" sz="2400">
                <a:latin typeface="Arial" charset="0"/>
              </a:rPr>
              <a:t> La razón Tito fue dejado en Creta: para establecer ancianos en la iglesia</a:t>
            </a:r>
            <a:endParaRPr lang="en-US" sz="2400">
              <a:latin typeface="Arial" charset="0"/>
            </a:endParaRPr>
          </a:p>
          <a:p>
            <a:pPr lvl="2" eaLnBrk="1" hangingPunct="1"/>
            <a:r>
              <a:rPr lang="es-MX" sz="2400" b="1">
                <a:latin typeface="Arial" charset="0"/>
              </a:rPr>
              <a:t>1.6-9:</a:t>
            </a:r>
            <a:r>
              <a:rPr lang="es-MX" sz="2400">
                <a:latin typeface="Arial" charset="0"/>
              </a:rPr>
              <a:t> Los requisitos para un anciano</a:t>
            </a:r>
            <a:endParaRPr lang="en-US" sz="2400">
              <a:latin typeface="Arial" charset="0"/>
            </a:endParaRPr>
          </a:p>
          <a:p>
            <a:pPr lvl="2" eaLnBrk="1" hangingPunct="1"/>
            <a:r>
              <a:rPr lang="es-MX" sz="2400" b="1">
                <a:latin typeface="Arial" charset="0"/>
              </a:rPr>
              <a:t>1.10-16:</a:t>
            </a:r>
            <a:r>
              <a:rPr lang="es-MX" sz="2400">
                <a:latin typeface="Arial" charset="0"/>
              </a:rPr>
              <a:t> La razón que los ancianos son necesarios: la presencia de falsos maestros</a:t>
            </a:r>
            <a:endParaRPr lang="en-US" sz="2400">
              <a:latin typeface="Arial" charset="0"/>
            </a:endParaRPr>
          </a:p>
          <a:p>
            <a:pPr eaLnBrk="1" hangingPunct="1">
              <a:buClr>
                <a:schemeClr val="tx1"/>
              </a:buClr>
              <a:buFont typeface="Arial" charset="0"/>
              <a:buAutoNum type="arabicPeriod" startAt="4"/>
            </a:pPr>
            <a:endParaRPr lang="en-US">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Bosquejo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Placeholder 4"/>
          <p:cNvSpPr>
            <a:spLocks noGrp="1"/>
          </p:cNvSpPr>
          <p:nvPr>
            <p:ph idx="1"/>
          </p:nvPr>
        </p:nvSpPr>
        <p:spPr>
          <a:xfrm>
            <a:off x="457200" y="1524000"/>
            <a:ext cx="8229600" cy="4953000"/>
          </a:xfrm>
        </p:spPr>
        <p:txBody>
          <a:bodyPr>
            <a:normAutofit lnSpcReduction="10000"/>
          </a:bodyPr>
          <a:lstStyle/>
          <a:p>
            <a:pPr eaLnBrk="1" hangingPunct="1">
              <a:buFont typeface="Wingdings 2" charset="0"/>
              <a:buNone/>
            </a:pPr>
            <a:r>
              <a:rPr lang="es-MX" sz="2800" b="1">
                <a:latin typeface="Arial" charset="0"/>
              </a:rPr>
              <a:t>III.	2.1-3.11: Las enseñanzas de Tito para la 	iglesia en Creta</a:t>
            </a:r>
            <a:endParaRPr lang="en-US" sz="3600" b="1">
              <a:latin typeface="Arial" charset="0"/>
            </a:endParaRPr>
          </a:p>
          <a:p>
            <a:pPr lvl="2" eaLnBrk="1" hangingPunct="1"/>
            <a:r>
              <a:rPr lang="es-MX" sz="2300" b="1">
                <a:latin typeface="Arial" charset="0"/>
              </a:rPr>
              <a:t>2.1:</a:t>
            </a:r>
            <a:r>
              <a:rPr lang="es-MX" sz="2300">
                <a:latin typeface="Arial" charset="0"/>
              </a:rPr>
              <a:t> Primera exhortación a que Tito enseñe la verdad</a:t>
            </a:r>
            <a:endParaRPr lang="en-US" sz="2300">
              <a:latin typeface="Arial" charset="0"/>
            </a:endParaRPr>
          </a:p>
          <a:p>
            <a:pPr lvl="2" eaLnBrk="1" hangingPunct="1"/>
            <a:r>
              <a:rPr lang="es-MX" sz="2300" b="1">
                <a:latin typeface="Arial" charset="0"/>
              </a:rPr>
              <a:t>2.2-10:</a:t>
            </a:r>
            <a:r>
              <a:rPr lang="es-MX" sz="2300">
                <a:latin typeface="Arial" charset="0"/>
              </a:rPr>
              <a:t>Enseñanzas para diferentes grupos </a:t>
            </a:r>
            <a:endParaRPr lang="en-US" sz="2300">
              <a:latin typeface="Arial" charset="0"/>
            </a:endParaRPr>
          </a:p>
          <a:p>
            <a:pPr lvl="3" eaLnBrk="1" hangingPunct="1"/>
            <a:r>
              <a:rPr lang="es-MX" sz="2200">
                <a:latin typeface="Arial" charset="0"/>
              </a:rPr>
              <a:t>2.2: Lo que Tito debe enseñar a los hombres mayores</a:t>
            </a:r>
            <a:endParaRPr lang="en-US" sz="2200">
              <a:latin typeface="Arial" charset="0"/>
            </a:endParaRPr>
          </a:p>
          <a:p>
            <a:pPr lvl="3" eaLnBrk="1" hangingPunct="1"/>
            <a:r>
              <a:rPr lang="es-MX" sz="2200">
                <a:latin typeface="Arial" charset="0"/>
              </a:rPr>
              <a:t>2.3-5: Lo que Tito debe enseñar a las mujeres</a:t>
            </a:r>
            <a:endParaRPr lang="en-US" sz="2200">
              <a:latin typeface="Arial" charset="0"/>
            </a:endParaRPr>
          </a:p>
          <a:p>
            <a:pPr lvl="3" eaLnBrk="1" hangingPunct="1"/>
            <a:r>
              <a:rPr lang="es-MX" sz="2200">
                <a:latin typeface="Arial" charset="0"/>
              </a:rPr>
              <a:t>2.6-8: Lo que Tito debe enseñar a los hombres jóvenes</a:t>
            </a:r>
            <a:endParaRPr lang="en-US" sz="2200">
              <a:latin typeface="Arial" charset="0"/>
            </a:endParaRPr>
          </a:p>
          <a:p>
            <a:pPr lvl="3" eaLnBrk="1" hangingPunct="1"/>
            <a:r>
              <a:rPr lang="es-MX" sz="2200">
                <a:latin typeface="Arial" charset="0"/>
              </a:rPr>
              <a:t>2.9-10: Lo que Tito debe enseñar a los esclavos</a:t>
            </a:r>
            <a:endParaRPr lang="en-US" sz="2200">
              <a:latin typeface="Arial" charset="0"/>
            </a:endParaRPr>
          </a:p>
          <a:p>
            <a:pPr lvl="2" eaLnBrk="1" hangingPunct="1"/>
            <a:r>
              <a:rPr lang="es-MX" sz="2300" b="1">
                <a:latin typeface="Arial" charset="0"/>
              </a:rPr>
              <a:t>2.11-14:</a:t>
            </a:r>
            <a:r>
              <a:rPr lang="es-MX" sz="2300">
                <a:latin typeface="Arial" charset="0"/>
              </a:rPr>
              <a:t> El motivo teológico detrás de las enseñanzas: La gracia de Dios nos enseña a rechazar la inmoralidad y vivir piadosamente mientras esperamos la venida de Cristo</a:t>
            </a:r>
            <a:endParaRPr lang="en-US" sz="2300">
              <a:latin typeface="Arial" charset="0"/>
            </a:endParaRPr>
          </a:p>
          <a:p>
            <a:pPr lvl="2" eaLnBrk="1" hangingPunct="1">
              <a:buClr>
                <a:schemeClr val="tx1"/>
              </a:buClr>
              <a:buFont typeface="Arial" charset="0"/>
              <a:buAutoNum type="arabicPeriod" startAt="4"/>
            </a:pPr>
            <a:endParaRPr lang="en-US" sz="2400">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Bosquejo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4"/>
          <p:cNvSpPr>
            <a:spLocks noGrp="1"/>
          </p:cNvSpPr>
          <p:nvPr>
            <p:ph idx="1"/>
          </p:nvPr>
        </p:nvSpPr>
        <p:spPr>
          <a:xfrm>
            <a:off x="457200" y="1828800"/>
            <a:ext cx="8229600" cy="4648200"/>
          </a:xfrm>
        </p:spPr>
        <p:txBody>
          <a:bodyPr/>
          <a:lstStyle/>
          <a:p>
            <a:pPr eaLnBrk="1" hangingPunct="1"/>
            <a:r>
              <a:rPr lang="es-MX" sz="2800">
                <a:latin typeface="Arial" charset="0"/>
              </a:rPr>
              <a:t>Podemos responder a estas críticas en la siguiente manera: </a:t>
            </a:r>
            <a:endParaRPr lang="en-US" sz="2800">
              <a:latin typeface="Arial" charset="0"/>
            </a:endParaRPr>
          </a:p>
          <a:p>
            <a:pPr lvl="1" eaLnBrk="1" hangingPunct="1"/>
            <a:r>
              <a:rPr lang="es-MX">
                <a:latin typeface="Arial" charset="0"/>
              </a:rPr>
              <a:t>Es posible que Pablo usó a un secretario diferente para estas tres cartas, y el cambio se refleja en el vocabulario usado.</a:t>
            </a:r>
            <a:endParaRPr lang="en-US">
              <a:latin typeface="Arial" charset="0"/>
            </a:endParaRPr>
          </a:p>
          <a:p>
            <a:pPr lvl="1" eaLnBrk="1" hangingPunct="1"/>
            <a:r>
              <a:rPr lang="es-MX">
                <a:latin typeface="Arial" charset="0"/>
              </a:rPr>
              <a:t>Las cartas de Pablo son obras ocasionales que reflejan las diferentes circunstancias que las produjo. Por esta razón, los argumentos basados en el vocabulario son argumentos débiles. </a:t>
            </a:r>
            <a:endParaRPr lang="en-US">
              <a:latin typeface="Arial" charset="0"/>
            </a:endParaRPr>
          </a:p>
          <a:p>
            <a:pPr lvl="1" eaLnBrk="1" hangingPunct="1"/>
            <a:r>
              <a:rPr lang="es-MX">
                <a:latin typeface="Arial" charset="0"/>
              </a:rPr>
              <a:t>Además, estas cartas fueron escritas a compañeros íntimos, no a iglesias en formación. </a:t>
            </a:r>
            <a:endParaRPr lang="en-US">
              <a:latin typeface="Arial" charset="0"/>
            </a:endParaRPr>
          </a:p>
          <a:p>
            <a:pPr eaLnBrk="1" hangingPunct="1"/>
            <a:endParaRPr lang="en-US">
              <a:latin typeface="Arial" charset="0"/>
            </a:endParaRPr>
          </a:p>
        </p:txBody>
      </p:sp>
      <p:sp>
        <p:nvSpPr>
          <p:cNvPr id="4" name="Title 3"/>
          <p:cNvSpPr>
            <a:spLocks noGrp="1"/>
          </p:cNvSpPr>
          <p:nvPr>
            <p:ph type="title"/>
          </p:nvPr>
        </p:nvSpPr>
        <p:spPr>
          <a:xfrm>
            <a:off x="381000" y="457200"/>
            <a:ext cx="8229600" cy="1219200"/>
          </a:xfrm>
        </p:spPr>
        <p:txBody>
          <a:bodyPr/>
          <a:lstStyle/>
          <a:p>
            <a:pPr eaLnBrk="1" fontAlgn="auto" hangingPunct="1">
              <a:spcAft>
                <a:spcPts val="0"/>
              </a:spcAft>
              <a:defRPr/>
            </a:pPr>
            <a:r>
              <a:rPr lang="es-MX" smtClean="0">
                <a:ea typeface="+mj-ea"/>
              </a:rPr>
              <a:t>El autor de las cartas pastorales</a:t>
            </a:r>
            <a:br>
              <a:rPr lang="es-MX" smtClean="0">
                <a:ea typeface="+mj-ea"/>
              </a:rPr>
            </a:br>
            <a:r>
              <a:rPr lang="es-MX" sz="2700" smtClean="0">
                <a:ea typeface="+mj-ea"/>
              </a:rPr>
              <a:t>(</a:t>
            </a:r>
            <a:r>
              <a:rPr lang="es-MX" sz="2700" err="1" smtClean="0">
                <a:ea typeface="+mj-ea"/>
              </a:rPr>
              <a:t>Gifford</a:t>
            </a:r>
            <a:r>
              <a:rPr lang="es-MX" sz="2700" smtClean="0">
                <a:ea typeface="+mj-ea"/>
              </a:rPr>
              <a:t>, resumiendo a </a:t>
            </a:r>
            <a:r>
              <a:rPr lang="es-MX" sz="2700" err="1" smtClean="0">
                <a:ea typeface="+mj-ea"/>
              </a:rPr>
              <a:t>Fee</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Placeholder 4"/>
          <p:cNvSpPr>
            <a:spLocks noGrp="1"/>
          </p:cNvSpPr>
          <p:nvPr>
            <p:ph idx="1"/>
          </p:nvPr>
        </p:nvSpPr>
        <p:spPr>
          <a:xfrm>
            <a:off x="457200" y="1524000"/>
            <a:ext cx="8229600" cy="4953000"/>
          </a:xfrm>
        </p:spPr>
        <p:txBody>
          <a:bodyPr/>
          <a:lstStyle/>
          <a:p>
            <a:pPr marL="571500" indent="-571500" eaLnBrk="1" hangingPunct="1">
              <a:buClr>
                <a:schemeClr val="tx1"/>
              </a:buClr>
              <a:buFont typeface="Wingdings 2" charset="0"/>
              <a:buAutoNum type="romanUcPeriod" startAt="3"/>
            </a:pPr>
            <a:r>
              <a:rPr lang="es-MX" sz="2800" b="1">
                <a:latin typeface="Arial" charset="0"/>
              </a:rPr>
              <a:t>2.1-3.11: Las enseñanzas de Tito para la iglesia en Creta</a:t>
            </a:r>
            <a:endParaRPr lang="en-US" sz="3600" b="1">
              <a:latin typeface="Arial" charset="0"/>
            </a:endParaRPr>
          </a:p>
          <a:p>
            <a:pPr lvl="2" eaLnBrk="1" hangingPunct="1"/>
            <a:r>
              <a:rPr lang="es-MX" b="1">
                <a:latin typeface="Arial" charset="0"/>
              </a:rPr>
              <a:t>2.15:</a:t>
            </a:r>
            <a:r>
              <a:rPr lang="es-MX">
                <a:latin typeface="Arial" charset="0"/>
              </a:rPr>
              <a:t> Segunda exhortación a que Tito enseñe estas cosas</a:t>
            </a:r>
            <a:endParaRPr lang="en-US">
              <a:latin typeface="Arial" charset="0"/>
            </a:endParaRPr>
          </a:p>
          <a:p>
            <a:pPr lvl="2" eaLnBrk="1" hangingPunct="1"/>
            <a:r>
              <a:rPr lang="es-MX" b="1">
                <a:latin typeface="Arial" charset="0"/>
              </a:rPr>
              <a:t>3.1-2:</a:t>
            </a:r>
            <a:r>
              <a:rPr lang="es-MX">
                <a:latin typeface="Arial" charset="0"/>
              </a:rPr>
              <a:t>Exhortación a que Tito recuerde a la iglesia de ser ciudadanos y vecinos ejemplares</a:t>
            </a:r>
            <a:endParaRPr lang="en-US">
              <a:latin typeface="Arial" charset="0"/>
            </a:endParaRPr>
          </a:p>
          <a:p>
            <a:pPr lvl="2" eaLnBrk="1" hangingPunct="1"/>
            <a:r>
              <a:rPr lang="es-MX" b="1">
                <a:latin typeface="Arial" charset="0"/>
              </a:rPr>
              <a:t>3.3-7:</a:t>
            </a:r>
            <a:r>
              <a:rPr lang="es-MX">
                <a:latin typeface="Arial" charset="0"/>
              </a:rPr>
              <a:t> Motivo teológico detrás de la exhortación: Dios tuvo la misma consideración para nosotros cuando nos rescató</a:t>
            </a:r>
            <a:endParaRPr lang="en-US">
              <a:latin typeface="Arial" charset="0"/>
            </a:endParaRPr>
          </a:p>
          <a:p>
            <a:pPr lvl="2" eaLnBrk="1" hangingPunct="1"/>
            <a:r>
              <a:rPr lang="es-MX">
                <a:latin typeface="Arial" charset="0"/>
              </a:rPr>
              <a:t>de nuestros pecados</a:t>
            </a:r>
            <a:endParaRPr lang="en-US">
              <a:latin typeface="Arial" charset="0"/>
            </a:endParaRPr>
          </a:p>
          <a:p>
            <a:pPr lvl="2" eaLnBrk="1" hangingPunct="1"/>
            <a:r>
              <a:rPr lang="es-MX" b="1">
                <a:latin typeface="Arial" charset="0"/>
              </a:rPr>
              <a:t>3.8:</a:t>
            </a:r>
            <a:r>
              <a:rPr lang="es-MX">
                <a:latin typeface="Arial" charset="0"/>
              </a:rPr>
              <a:t> Tercera exhortación a que Tito enseñe estas cosas</a:t>
            </a:r>
            <a:endParaRPr lang="en-US">
              <a:latin typeface="Arial" charset="0"/>
            </a:endParaRPr>
          </a:p>
          <a:p>
            <a:pPr lvl="2" eaLnBrk="1" hangingPunct="1"/>
            <a:r>
              <a:rPr lang="es-MX" b="1">
                <a:latin typeface="Arial" charset="0"/>
              </a:rPr>
              <a:t>3.9: </a:t>
            </a:r>
            <a:r>
              <a:rPr lang="es-MX">
                <a:latin typeface="Arial" charset="0"/>
              </a:rPr>
              <a:t>Exhortación a que Tito evite discusiones inútiles</a:t>
            </a:r>
            <a:endParaRPr lang="en-US">
              <a:latin typeface="Arial" charset="0"/>
            </a:endParaRPr>
          </a:p>
          <a:p>
            <a:pPr lvl="2" eaLnBrk="1" hangingPunct="1"/>
            <a:r>
              <a:rPr lang="es-MX" b="1">
                <a:latin typeface="Arial" charset="0"/>
              </a:rPr>
              <a:t>3.10-3.11:</a:t>
            </a:r>
            <a:r>
              <a:rPr lang="es-MX">
                <a:latin typeface="Arial" charset="0"/>
              </a:rPr>
              <a:t> El procedimiento para tratar a los miembros divisivos</a:t>
            </a:r>
            <a:endParaRPr lang="en-US">
              <a:latin typeface="Arial" charset="0"/>
            </a:endParaRPr>
          </a:p>
          <a:p>
            <a:pPr marL="1795463" lvl="4" indent="-514350" eaLnBrk="1" hangingPunct="1">
              <a:buClr>
                <a:schemeClr val="tx1"/>
              </a:buClr>
              <a:buFont typeface="Arial" charset="0"/>
              <a:buAutoNum type="romanUcPeriod" startAt="3"/>
            </a:pPr>
            <a:endParaRPr lang="en-US" sz="2100">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Bosquejo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Placeholder 4"/>
          <p:cNvSpPr>
            <a:spLocks noGrp="1"/>
          </p:cNvSpPr>
          <p:nvPr>
            <p:ph idx="1"/>
          </p:nvPr>
        </p:nvSpPr>
        <p:spPr>
          <a:xfrm>
            <a:off x="457200" y="1524000"/>
            <a:ext cx="8229600" cy="4953000"/>
          </a:xfrm>
        </p:spPr>
        <p:txBody>
          <a:bodyPr/>
          <a:lstStyle/>
          <a:p>
            <a:pPr eaLnBrk="1" hangingPunct="1">
              <a:buFont typeface="Wingdings 2" charset="0"/>
              <a:buNone/>
            </a:pPr>
            <a:r>
              <a:rPr lang="es-MX" sz="2800" b="1">
                <a:latin typeface="Arial" charset="0"/>
              </a:rPr>
              <a:t>IV.	3.12-15: Conclusión de la carta</a:t>
            </a:r>
            <a:endParaRPr lang="en-US" sz="2800" b="1">
              <a:latin typeface="Arial" charset="0"/>
            </a:endParaRPr>
          </a:p>
          <a:p>
            <a:pPr lvl="2" eaLnBrk="1" hangingPunct="1"/>
            <a:r>
              <a:rPr lang="es-MX" sz="2400" b="1">
                <a:latin typeface="Arial" charset="0"/>
              </a:rPr>
              <a:t>3.12:</a:t>
            </a:r>
            <a:r>
              <a:rPr lang="es-MX" sz="2400">
                <a:latin typeface="Arial" charset="0"/>
              </a:rPr>
              <a:t> Apelación a que Tito venga pronto a acompañar a Pablo</a:t>
            </a:r>
            <a:endParaRPr lang="en-US" sz="2400">
              <a:latin typeface="Arial" charset="0"/>
            </a:endParaRPr>
          </a:p>
          <a:p>
            <a:pPr lvl="2" eaLnBrk="1" hangingPunct="1"/>
            <a:r>
              <a:rPr lang="es-MX" sz="2400" b="1">
                <a:latin typeface="Arial" charset="0"/>
              </a:rPr>
              <a:t>3.13:</a:t>
            </a:r>
            <a:r>
              <a:rPr lang="es-MX" sz="2400">
                <a:latin typeface="Arial" charset="0"/>
              </a:rPr>
              <a:t> Recomendación de Zenas y Apolos, los portadores de la carta</a:t>
            </a:r>
            <a:endParaRPr lang="en-US" sz="2400">
              <a:latin typeface="Arial" charset="0"/>
            </a:endParaRPr>
          </a:p>
          <a:p>
            <a:pPr lvl="2" eaLnBrk="1" hangingPunct="1"/>
            <a:r>
              <a:rPr lang="es-MX" sz="2400" b="1">
                <a:latin typeface="Arial" charset="0"/>
              </a:rPr>
              <a:t>3.14:</a:t>
            </a:r>
            <a:r>
              <a:rPr lang="es-MX" sz="2400">
                <a:latin typeface="Arial" charset="0"/>
              </a:rPr>
              <a:t> Cuarta y última exhortación acerca de las enseñanzas de Tito a la iglesia</a:t>
            </a:r>
            <a:endParaRPr lang="en-US" sz="2400">
              <a:latin typeface="Arial" charset="0"/>
            </a:endParaRPr>
          </a:p>
          <a:p>
            <a:pPr lvl="2" eaLnBrk="1" hangingPunct="1"/>
            <a:r>
              <a:rPr lang="es-MX" sz="2400" b="1">
                <a:latin typeface="Arial" charset="0"/>
              </a:rPr>
              <a:t>3.15ª:</a:t>
            </a:r>
            <a:r>
              <a:rPr lang="es-MX" sz="2400">
                <a:latin typeface="Arial" charset="0"/>
              </a:rPr>
              <a:t> Saludos mutuos</a:t>
            </a:r>
            <a:endParaRPr lang="en-US" sz="2400">
              <a:latin typeface="Arial" charset="0"/>
            </a:endParaRPr>
          </a:p>
          <a:p>
            <a:pPr lvl="2" eaLnBrk="1" hangingPunct="1"/>
            <a:r>
              <a:rPr lang="es-MX" sz="2400" b="1">
                <a:latin typeface="Arial" charset="0"/>
              </a:rPr>
              <a:t>3.15b:</a:t>
            </a:r>
            <a:r>
              <a:rPr lang="es-MX" sz="2400">
                <a:latin typeface="Arial" charset="0"/>
              </a:rPr>
              <a:t> Bendición de gracia</a:t>
            </a:r>
            <a:endParaRPr lang="en-US" sz="2400">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Bosquejo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Placeholder 4"/>
          <p:cNvSpPr>
            <a:spLocks noGrp="1"/>
          </p:cNvSpPr>
          <p:nvPr>
            <p:ph idx="1"/>
          </p:nvPr>
        </p:nvSpPr>
        <p:spPr>
          <a:xfrm>
            <a:off x="457200" y="1524000"/>
            <a:ext cx="8229600" cy="4953000"/>
          </a:xfrm>
        </p:spPr>
        <p:txBody>
          <a:bodyPr/>
          <a:lstStyle/>
          <a:p>
            <a:pPr marL="457200" indent="-457200" eaLnBrk="1" hangingPunct="1">
              <a:buClr>
                <a:schemeClr val="tx1"/>
              </a:buClr>
              <a:buFont typeface="Arial" charset="0"/>
              <a:buAutoNum type="arabicPeriod"/>
            </a:pPr>
            <a:r>
              <a:rPr lang="es-MX" sz="2300">
                <a:latin typeface="Arial" charset="0"/>
              </a:rPr>
              <a:t>Clemente de Roma posiblemente tiene un eco de Tito 3.1.</a:t>
            </a:r>
            <a:endParaRPr lang="en-US" sz="2300">
              <a:latin typeface="Arial" charset="0"/>
            </a:endParaRPr>
          </a:p>
          <a:p>
            <a:pPr marL="457200" indent="-457200" eaLnBrk="1" hangingPunct="1">
              <a:buClr>
                <a:schemeClr val="tx1"/>
              </a:buClr>
              <a:buFont typeface="Arial" charset="0"/>
              <a:buAutoNum type="arabicPeriod"/>
            </a:pPr>
            <a:r>
              <a:rPr lang="es-MX" sz="2300">
                <a:latin typeface="Arial" charset="0"/>
              </a:rPr>
              <a:t>Tertuliano e Ireneo citan esta carta.</a:t>
            </a:r>
            <a:endParaRPr lang="en-US" sz="2300">
              <a:latin typeface="Arial" charset="0"/>
            </a:endParaRPr>
          </a:p>
          <a:p>
            <a:pPr marL="457200" indent="-457200" eaLnBrk="1" hangingPunct="1">
              <a:buClr>
                <a:schemeClr val="tx1"/>
              </a:buClr>
              <a:buFont typeface="Arial" charset="0"/>
              <a:buAutoNum type="arabicPeriod"/>
            </a:pPr>
            <a:r>
              <a:rPr lang="es-MX" sz="2300">
                <a:latin typeface="Arial" charset="0"/>
              </a:rPr>
              <a:t>Tito no aparece en el canon de Marción.</a:t>
            </a:r>
            <a:endParaRPr lang="en-US" sz="2300">
              <a:latin typeface="Arial" charset="0"/>
            </a:endParaRPr>
          </a:p>
          <a:p>
            <a:pPr marL="457200" indent="-457200" eaLnBrk="1" hangingPunct="1">
              <a:buClr>
                <a:schemeClr val="tx1"/>
              </a:buClr>
              <a:buFont typeface="Arial" charset="0"/>
              <a:buAutoNum type="arabicPeriod"/>
            </a:pPr>
            <a:r>
              <a:rPr lang="es-MX" sz="2300">
                <a:latin typeface="Arial" charset="0"/>
              </a:rPr>
              <a:t>Desde el fin del segundo siglo fue universalmente reconocida.</a:t>
            </a:r>
            <a:endParaRPr lang="en-US" sz="2300">
              <a:latin typeface="Arial" charset="0"/>
            </a:endParaRPr>
          </a:p>
          <a:p>
            <a:pPr marL="457200" indent="-457200" eaLnBrk="1" hangingPunct="1">
              <a:buClr>
                <a:schemeClr val="tx1"/>
              </a:buClr>
              <a:buFont typeface="Arial" charset="0"/>
              <a:buAutoNum type="arabicPeriod"/>
            </a:pPr>
            <a:r>
              <a:rPr lang="es-MX" sz="2300">
                <a:latin typeface="Arial" charset="0"/>
              </a:rPr>
              <a:t>Fee (11) dice que su similitud a 1 Timoteo ha causado una “negligencia benigna” en cuanto al estudio de esta carta.</a:t>
            </a:r>
            <a:endParaRPr lang="en-US" sz="2300">
              <a:latin typeface="Arial" charset="0"/>
            </a:endParaRPr>
          </a:p>
          <a:p>
            <a:pPr marL="457200" indent="-457200" eaLnBrk="1" hangingPunct="1">
              <a:buClr>
                <a:schemeClr val="tx1"/>
              </a:buClr>
              <a:buFont typeface="Arial" charset="0"/>
              <a:buAutoNum type="arabicPeriod"/>
            </a:pPr>
            <a:r>
              <a:rPr lang="es-MX" sz="2300">
                <a:latin typeface="Arial" charset="0"/>
              </a:rPr>
              <a:t>Desde el siglo XVIV muchos eruditos niegan que Pablo fue el autor. Sin embargo, eruditos respetados como Fee, Knight, Mounce y Spicq defienden una autoría paulina (Marshall, DTIB, 807). </a:t>
            </a:r>
            <a:endParaRPr lang="en-US" sz="2300">
              <a:latin typeface="Arial" charset="0"/>
            </a:endParaRPr>
          </a:p>
          <a:p>
            <a:pPr marL="457200" indent="-457200" eaLnBrk="1" hangingPunct="1">
              <a:buClr>
                <a:schemeClr val="tx1"/>
              </a:buClr>
              <a:buFont typeface="Arial" charset="0"/>
              <a:buAutoNum type="arabicPeriod"/>
            </a:pPr>
            <a:endParaRPr lang="en-US" sz="2300">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Aceptación al canon </a:t>
            </a:r>
            <a:r>
              <a:rPr lang="es-MX" sz="2700" smtClean="0">
                <a:ea typeface="+mj-ea"/>
              </a:rPr>
              <a:t>(CMM)</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Placeholder 4"/>
          <p:cNvSpPr>
            <a:spLocks noGrp="1"/>
          </p:cNvSpPr>
          <p:nvPr>
            <p:ph idx="1"/>
          </p:nvPr>
        </p:nvSpPr>
        <p:spPr>
          <a:xfrm>
            <a:off x="457200" y="1524000"/>
            <a:ext cx="8229600" cy="4953000"/>
          </a:xfrm>
        </p:spPr>
        <p:txBody>
          <a:bodyPr/>
          <a:lstStyle/>
          <a:p>
            <a:pPr marL="457200" indent="-457200" eaLnBrk="1" hangingPunct="1">
              <a:buClr>
                <a:schemeClr val="tx1"/>
              </a:buClr>
              <a:buFont typeface="Arial" charset="0"/>
              <a:buAutoNum type="arabicPeriod"/>
            </a:pPr>
            <a:r>
              <a:rPr lang="en-US">
                <a:latin typeface="Arial" charset="0"/>
              </a:rPr>
              <a:t>La sumisión y la obediencia esperada de los creyentes.</a:t>
            </a:r>
          </a:p>
          <a:p>
            <a:pPr marL="457200" indent="-457200" eaLnBrk="1" hangingPunct="1">
              <a:buClr>
                <a:schemeClr val="tx1"/>
              </a:buClr>
              <a:buFont typeface="Arial" charset="0"/>
              <a:buAutoNum type="arabicPeriod"/>
            </a:pPr>
            <a:r>
              <a:rPr lang="en-US">
                <a:latin typeface="Arial" charset="0"/>
              </a:rPr>
              <a:t>La desobediencia e insubordinación de los inconversos.</a:t>
            </a:r>
          </a:p>
          <a:p>
            <a:pPr marL="457200" indent="-457200" eaLnBrk="1" hangingPunct="1">
              <a:buClr>
                <a:schemeClr val="tx1"/>
              </a:buClr>
              <a:buFont typeface="Arial" charset="0"/>
              <a:buAutoNum type="arabicPeriod"/>
            </a:pPr>
            <a:r>
              <a:rPr lang="es-MX">
                <a:latin typeface="Arial" charset="0"/>
              </a:rPr>
              <a:t>La reprensión, amonestación y disciplina que Tito necesita ejercer.</a:t>
            </a:r>
            <a:endParaRPr lang="en-US">
              <a:latin typeface="Arial" charset="0"/>
            </a:endParaRPr>
          </a:p>
          <a:p>
            <a:pPr marL="457200" indent="-457200" eaLnBrk="1" hangingPunct="1">
              <a:buClr>
                <a:schemeClr val="tx1"/>
              </a:buClr>
              <a:buFont typeface="Arial" charset="0"/>
              <a:buAutoNum type="arabicPeriod"/>
            </a:pPr>
            <a:endParaRPr lang="en-US">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Temas acerca de la autoridad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Placeholder 4"/>
          <p:cNvSpPr>
            <a:spLocks noGrp="1"/>
          </p:cNvSpPr>
          <p:nvPr>
            <p:ph idx="1"/>
          </p:nvPr>
        </p:nvSpPr>
        <p:spPr>
          <a:xfrm>
            <a:off x="457200" y="1524000"/>
            <a:ext cx="8229600" cy="4953000"/>
          </a:xfrm>
        </p:spPr>
        <p:txBody>
          <a:bodyPr>
            <a:normAutofit lnSpcReduction="10000"/>
          </a:bodyPr>
          <a:lstStyle/>
          <a:p>
            <a:pPr marL="457200" indent="-457200" eaLnBrk="1" hangingPunct="1">
              <a:buClr>
                <a:schemeClr val="tx1"/>
              </a:buClr>
              <a:buFont typeface="Arial" charset="0"/>
              <a:buAutoNum type="arabicPeriod"/>
            </a:pPr>
            <a:r>
              <a:rPr lang="es-MX" sz="2000">
                <a:latin typeface="Arial" charset="0"/>
              </a:rPr>
              <a:t>Figuras agrícolas</a:t>
            </a:r>
            <a:endParaRPr lang="en-US" sz="2000">
              <a:latin typeface="Arial" charset="0"/>
            </a:endParaRPr>
          </a:p>
          <a:p>
            <a:pPr marL="457200" indent="-457200" eaLnBrk="1" hangingPunct="1">
              <a:buClr>
                <a:schemeClr val="tx1"/>
              </a:buClr>
              <a:buFont typeface="Arial" charset="0"/>
              <a:buAutoNum type="arabicPeriod"/>
            </a:pPr>
            <a:r>
              <a:rPr lang="en-US" sz="2000">
                <a:latin typeface="Arial" charset="0"/>
              </a:rPr>
              <a:t>Figuras acerca el agua</a:t>
            </a:r>
          </a:p>
          <a:p>
            <a:pPr marL="457200" indent="-457200" eaLnBrk="1" hangingPunct="1">
              <a:buClr>
                <a:schemeClr val="tx1"/>
              </a:buClr>
              <a:buFont typeface="Arial" charset="0"/>
              <a:buAutoNum type="arabicPeriod"/>
            </a:pPr>
            <a:r>
              <a:rPr lang="en-US" sz="2000">
                <a:latin typeface="Arial" charset="0"/>
              </a:rPr>
              <a:t>Figuras anatómicas</a:t>
            </a:r>
          </a:p>
          <a:p>
            <a:pPr marL="457200" indent="-457200" eaLnBrk="1" hangingPunct="1">
              <a:buClr>
                <a:schemeClr val="tx1"/>
              </a:buClr>
              <a:buFont typeface="Arial" charset="0"/>
              <a:buAutoNum type="arabicPeriod"/>
            </a:pPr>
            <a:r>
              <a:rPr lang="en-US" sz="2000">
                <a:latin typeface="Arial" charset="0"/>
              </a:rPr>
              <a:t>Figuras de animales</a:t>
            </a:r>
          </a:p>
          <a:p>
            <a:pPr marL="457200" indent="-457200" eaLnBrk="1" hangingPunct="1">
              <a:buClr>
                <a:schemeClr val="tx1"/>
              </a:buClr>
              <a:buFont typeface="Arial" charset="0"/>
              <a:buAutoNum type="arabicPeriod"/>
            </a:pPr>
            <a:r>
              <a:rPr lang="en-US" sz="2000">
                <a:latin typeface="Arial" charset="0"/>
              </a:rPr>
              <a:t>Figuras cosméticas y de decoraciones</a:t>
            </a:r>
          </a:p>
          <a:p>
            <a:pPr marL="457200" indent="-457200" eaLnBrk="1" hangingPunct="1">
              <a:buClr>
                <a:schemeClr val="tx1"/>
              </a:buClr>
              <a:buFont typeface="Arial" charset="0"/>
              <a:buAutoNum type="arabicPeriod"/>
            </a:pPr>
            <a:r>
              <a:rPr lang="es-MX" sz="2000">
                <a:latin typeface="Arial" charset="0"/>
              </a:rPr>
              <a:t>Figuras acerca del culto y los sacrificios</a:t>
            </a:r>
            <a:endParaRPr lang="en-US" sz="2000">
              <a:latin typeface="Arial" charset="0"/>
            </a:endParaRPr>
          </a:p>
          <a:p>
            <a:pPr marL="457200" indent="-457200" eaLnBrk="1" hangingPunct="1">
              <a:buClr>
                <a:schemeClr val="tx1"/>
              </a:buClr>
              <a:buFont typeface="Arial" charset="0"/>
              <a:buAutoNum type="arabicPeriod"/>
            </a:pPr>
            <a:r>
              <a:rPr lang="en-US" sz="2000">
                <a:latin typeface="Arial" charset="0"/>
              </a:rPr>
              <a:t>Figuras acerca de la esclavitud </a:t>
            </a:r>
          </a:p>
          <a:p>
            <a:pPr marL="457200" indent="-457200" eaLnBrk="1" hangingPunct="1">
              <a:buClr>
                <a:schemeClr val="tx1"/>
              </a:buClr>
              <a:buFont typeface="Arial" charset="0"/>
              <a:buAutoNum type="arabicPeriod"/>
            </a:pPr>
            <a:r>
              <a:rPr lang="en-US" sz="2000">
                <a:latin typeface="Arial" charset="0"/>
              </a:rPr>
              <a:t>Figuras acerca de la familia</a:t>
            </a:r>
          </a:p>
          <a:p>
            <a:pPr marL="457200" indent="-457200" eaLnBrk="1" hangingPunct="1">
              <a:buClr>
                <a:schemeClr val="tx1"/>
              </a:buClr>
              <a:buFont typeface="Arial" charset="0"/>
              <a:buAutoNum type="arabicPeriod"/>
            </a:pPr>
            <a:r>
              <a:rPr lang="en-US" sz="2000">
                <a:latin typeface="Arial" charset="0"/>
              </a:rPr>
              <a:t>Figuras financieras</a:t>
            </a:r>
          </a:p>
          <a:p>
            <a:pPr marL="457200" indent="-457200" eaLnBrk="1" hangingPunct="1">
              <a:buClr>
                <a:schemeClr val="tx1"/>
              </a:buClr>
              <a:buFont typeface="Arial" charset="0"/>
              <a:buAutoNum type="arabicPeriod"/>
            </a:pPr>
            <a:r>
              <a:rPr lang="en-US" sz="2000">
                <a:latin typeface="Arial" charset="0"/>
              </a:rPr>
              <a:t>Figuras legales y jurídicas</a:t>
            </a:r>
          </a:p>
          <a:p>
            <a:pPr marL="457200" indent="-457200" eaLnBrk="1" hangingPunct="1">
              <a:buClr>
                <a:schemeClr val="tx1"/>
              </a:buClr>
              <a:buFont typeface="Arial" charset="0"/>
              <a:buAutoNum type="arabicPeriod"/>
            </a:pPr>
            <a:r>
              <a:rPr lang="es-MX" sz="2000">
                <a:latin typeface="Arial" charset="0"/>
              </a:rPr>
              <a:t>Figuras médicas / acerca de la salud</a:t>
            </a:r>
            <a:endParaRPr lang="en-US" sz="2000">
              <a:latin typeface="Arial" charset="0"/>
            </a:endParaRPr>
          </a:p>
          <a:p>
            <a:pPr marL="457200" indent="-457200" eaLnBrk="1" hangingPunct="1">
              <a:buClr>
                <a:schemeClr val="tx1"/>
              </a:buClr>
              <a:buFont typeface="Arial" charset="0"/>
              <a:buAutoNum type="arabicPeriod"/>
            </a:pPr>
            <a:r>
              <a:rPr lang="en-US" sz="2000">
                <a:latin typeface="Arial" charset="0"/>
              </a:rPr>
              <a:t>Figuras acerca del parto</a:t>
            </a:r>
          </a:p>
          <a:p>
            <a:pPr marL="457200" indent="-457200" eaLnBrk="1" hangingPunct="1">
              <a:buClr>
                <a:schemeClr val="tx1"/>
              </a:buClr>
              <a:buFont typeface="Arial" charset="0"/>
              <a:buAutoNum type="arabicPeriod"/>
            </a:pPr>
            <a:r>
              <a:rPr lang="es-MX" sz="2000">
                <a:latin typeface="Arial" charset="0"/>
              </a:rPr>
              <a:t>Figuras acerca de la pureza y la contaminación o corrupción</a:t>
            </a:r>
            <a:endParaRPr lang="en-US" sz="2000">
              <a:latin typeface="Arial" charset="0"/>
            </a:endParaRP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Figuras literarias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Placeholder 4"/>
          <p:cNvSpPr>
            <a:spLocks noGrp="1"/>
          </p:cNvSpPr>
          <p:nvPr>
            <p:ph idx="1"/>
          </p:nvPr>
        </p:nvSpPr>
        <p:spPr>
          <a:xfrm>
            <a:off x="457200" y="1524000"/>
            <a:ext cx="8229600" cy="4953000"/>
          </a:xfrm>
        </p:spPr>
        <p:txBody>
          <a:bodyPr>
            <a:normAutofit lnSpcReduction="10000"/>
          </a:bodyPr>
          <a:lstStyle/>
          <a:p>
            <a:pPr marL="457200" indent="-457200" eaLnBrk="1" hangingPunct="1">
              <a:buClr>
                <a:schemeClr val="tx1"/>
              </a:buClr>
              <a:buFont typeface="Arial" charset="0"/>
              <a:buAutoNum type="arabicPeriod"/>
            </a:pPr>
            <a:r>
              <a:rPr lang="es-MX" sz="2400">
                <a:latin typeface="Arial" charset="0"/>
              </a:rPr>
              <a:t>Pablo cita a Epiménides, un famoso filósofo cretense. Fee (1994, p. 777) dice que Pablo intenta una de las siguientes posibilidades:</a:t>
            </a:r>
            <a:endParaRPr lang="en-US" sz="2400">
              <a:latin typeface="Arial" charset="0"/>
            </a:endParaRPr>
          </a:p>
          <a:p>
            <a:pPr marL="823913" lvl="1" indent="-457200" eaLnBrk="1" hangingPunct="1">
              <a:buClr>
                <a:schemeClr val="tx1"/>
              </a:buClr>
            </a:pPr>
            <a:r>
              <a:rPr lang="es-MX" sz="2200">
                <a:latin typeface="Arial" charset="0"/>
              </a:rPr>
              <a:t>Puede ser que Pablo piensa que Epiménides ha hablado proféticamente de forma similar a Caifás en Juan 11.49-51, sin la intención de hacerlo.</a:t>
            </a:r>
            <a:endParaRPr lang="en-US" sz="2200">
              <a:latin typeface="Arial" charset="0"/>
            </a:endParaRPr>
          </a:p>
          <a:p>
            <a:pPr marL="823913" lvl="1" indent="-457200" eaLnBrk="1" hangingPunct="1">
              <a:buClr>
                <a:schemeClr val="tx1"/>
              </a:buClr>
            </a:pPr>
            <a:r>
              <a:rPr lang="es-MX" sz="2200">
                <a:latin typeface="Arial" charset="0"/>
              </a:rPr>
              <a:t>Puede ser que los falsos maestros se creían profetas, y Pablo da el título ‘profeta’ a Epiménides para usar este título en contra de ellos.</a:t>
            </a:r>
            <a:endParaRPr lang="en-US" sz="2200">
              <a:latin typeface="Arial" charset="0"/>
            </a:endParaRPr>
          </a:p>
          <a:p>
            <a:pPr marL="823913" lvl="1" indent="-457200" eaLnBrk="1" hangingPunct="1">
              <a:buClr>
                <a:schemeClr val="tx1"/>
              </a:buClr>
            </a:pPr>
            <a:r>
              <a:rPr lang="es-MX" sz="2200">
                <a:latin typeface="Arial" charset="0"/>
              </a:rPr>
              <a:t>Fee prefiere otra interpretación: Epiménides fue reconocido como profeta en el mundo antiguo (hasta Aristóteles habla de su habilidad para adivinar). Y Pablo acepta este título para Epiménides, porque en esta ocasión el filósofo tenía mucha razón.</a:t>
            </a:r>
            <a:endParaRPr lang="en-US" sz="2200">
              <a:latin typeface="Arial" charset="0"/>
            </a:endParaRPr>
          </a:p>
          <a:p>
            <a:pPr marL="457200" indent="-457200" eaLnBrk="1" hangingPunct="1">
              <a:buClr>
                <a:schemeClr val="tx1"/>
              </a:buClr>
              <a:buFont typeface="Arial" charset="0"/>
              <a:buAutoNum type="arabicPeriod"/>
            </a:pPr>
            <a:endParaRPr lang="en-US" sz="2200">
              <a:latin typeface="Arial" charset="0"/>
            </a:endParaRPr>
          </a:p>
        </p:txBody>
      </p:sp>
      <p:sp>
        <p:nvSpPr>
          <p:cNvPr id="4" name="Title 3"/>
          <p:cNvSpPr>
            <a:spLocks noGrp="1"/>
          </p:cNvSpPr>
          <p:nvPr>
            <p:ph type="title"/>
          </p:nvPr>
        </p:nvSpPr>
        <p:spPr>
          <a:xfrm>
            <a:off x="381000" y="381000"/>
            <a:ext cx="8229600" cy="914400"/>
          </a:xfrm>
        </p:spPr>
        <p:txBody>
          <a:bodyPr>
            <a:normAutofit/>
          </a:bodyPr>
          <a:lstStyle/>
          <a:p>
            <a:pPr eaLnBrk="1" fontAlgn="auto" hangingPunct="1">
              <a:spcAft>
                <a:spcPts val="0"/>
              </a:spcAft>
              <a:defRPr/>
            </a:pPr>
            <a:r>
              <a:rPr lang="es-MX" smtClean="0">
                <a:ea typeface="+mj-ea"/>
              </a:rPr>
              <a:t>Notas exegéticas para Tito 1:12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Placeholder 4"/>
          <p:cNvSpPr>
            <a:spLocks noGrp="1"/>
          </p:cNvSpPr>
          <p:nvPr>
            <p:ph idx="1"/>
          </p:nvPr>
        </p:nvSpPr>
        <p:spPr>
          <a:xfrm>
            <a:off x="457200" y="1524000"/>
            <a:ext cx="8229600" cy="4953000"/>
          </a:xfrm>
        </p:spPr>
        <p:txBody>
          <a:bodyPr/>
          <a:lstStyle/>
          <a:p>
            <a:pPr marL="457200" indent="-457200" eaLnBrk="1" hangingPunct="1">
              <a:buClr>
                <a:schemeClr val="tx1"/>
              </a:buClr>
              <a:buFont typeface="Arial" charset="0"/>
              <a:buAutoNum type="arabicPeriod" startAt="2"/>
            </a:pPr>
            <a:r>
              <a:rPr lang="es-MX" sz="2400">
                <a:latin typeface="Arial" charset="0"/>
              </a:rPr>
              <a:t>La paradoja del mentiroso</a:t>
            </a:r>
            <a:endParaRPr lang="en-US" sz="2400">
              <a:latin typeface="Arial" charset="0"/>
            </a:endParaRPr>
          </a:p>
          <a:p>
            <a:pPr marL="823913" lvl="1" indent="-457200" eaLnBrk="1" hangingPunct="1">
              <a:buClr>
                <a:schemeClr val="tx1"/>
              </a:buClr>
            </a:pPr>
            <a:r>
              <a:rPr lang="es-MX" sz="2200">
                <a:latin typeface="Arial" charset="0"/>
              </a:rPr>
              <a:t>Algunos han señalado que técnicamente si todos los cretenses siempre eran mentirosos, entonces Epiménides, el autor de la cita, estaba mintiendo también, porque él fue cretense. </a:t>
            </a:r>
          </a:p>
          <a:p>
            <a:pPr marL="823913" lvl="1" indent="-457200" eaLnBrk="1" hangingPunct="1">
              <a:buClr>
                <a:schemeClr val="tx1"/>
              </a:buClr>
            </a:pPr>
            <a:r>
              <a:rPr lang="es-MX" sz="2200">
                <a:latin typeface="Arial" charset="0"/>
              </a:rPr>
              <a:t>Si Epiménides el cretense siempre era mentiroso, entonces fue una mentira cuando dijo que los Cretenses siempre son mentirosos.  Pero si lo que dijo Epiménides era cierto, entonces él mismo sería un ejemplo que contradice lo que dijo. </a:t>
            </a:r>
            <a:endParaRPr lang="en-US" sz="2200">
              <a:latin typeface="Arial" charset="0"/>
            </a:endParaRPr>
          </a:p>
          <a:p>
            <a:pPr marL="457200" indent="-457200" eaLnBrk="1" hangingPunct="1">
              <a:buClr>
                <a:schemeClr val="tx1"/>
              </a:buClr>
              <a:buFont typeface="Arial" charset="0"/>
              <a:buAutoNum type="arabicPeriod" startAt="2"/>
            </a:pPr>
            <a:endParaRPr lang="en-US" sz="2200">
              <a:latin typeface="Arial" charset="0"/>
            </a:endParaRPr>
          </a:p>
        </p:txBody>
      </p:sp>
      <p:sp>
        <p:nvSpPr>
          <p:cNvPr id="4" name="Title 3"/>
          <p:cNvSpPr>
            <a:spLocks noGrp="1"/>
          </p:cNvSpPr>
          <p:nvPr>
            <p:ph type="title"/>
          </p:nvPr>
        </p:nvSpPr>
        <p:spPr>
          <a:xfrm>
            <a:off x="381000" y="381000"/>
            <a:ext cx="8229600" cy="914400"/>
          </a:xfrm>
        </p:spPr>
        <p:txBody>
          <a:bodyPr>
            <a:normAutofit/>
          </a:bodyPr>
          <a:lstStyle/>
          <a:p>
            <a:pPr eaLnBrk="1" fontAlgn="auto" hangingPunct="1">
              <a:spcAft>
                <a:spcPts val="0"/>
              </a:spcAft>
              <a:defRPr/>
            </a:pPr>
            <a:r>
              <a:rPr lang="es-MX" smtClean="0">
                <a:ea typeface="+mj-ea"/>
              </a:rPr>
              <a:t>Notas exegéticas para Tito 1:12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Placeholder 4"/>
          <p:cNvSpPr>
            <a:spLocks noGrp="1"/>
          </p:cNvSpPr>
          <p:nvPr>
            <p:ph idx="1"/>
          </p:nvPr>
        </p:nvSpPr>
        <p:spPr>
          <a:xfrm>
            <a:off x="457200" y="1524000"/>
            <a:ext cx="8229600" cy="4953000"/>
          </a:xfrm>
        </p:spPr>
        <p:txBody>
          <a:bodyPr/>
          <a:lstStyle/>
          <a:p>
            <a:pPr marL="457200" indent="-457200" eaLnBrk="1" hangingPunct="1">
              <a:buClr>
                <a:schemeClr val="tx1"/>
              </a:buClr>
              <a:buFont typeface="Arial" charset="0"/>
              <a:buAutoNum type="arabicPeriod"/>
            </a:pPr>
            <a:r>
              <a:rPr lang="es-MX" sz="2400">
                <a:latin typeface="Arial" charset="0"/>
              </a:rPr>
              <a:t>Towner explica que hay una cadena de textos de Ezequiel 36-37 que tienen conceptos que encontramos en Tito 2.11-14 y 3.5-6).</a:t>
            </a:r>
          </a:p>
          <a:p>
            <a:pPr marL="457200" indent="-457200" eaLnBrk="1" hangingPunct="1">
              <a:buClr>
                <a:schemeClr val="tx1"/>
              </a:buClr>
              <a:buFont typeface="Arial" charset="0"/>
              <a:buAutoNum type="arabicPeriod"/>
            </a:pPr>
            <a:r>
              <a:rPr lang="es-MX" sz="2400">
                <a:latin typeface="Arial" charset="0"/>
              </a:rPr>
              <a:t>El trasfondo de Ezequiel 36-37 se encuentra en versículos como Éxodo. 19.5 y Deut. 7.6. Dios hizo de Israel un pueblo que era su propia posesión.</a:t>
            </a:r>
            <a:endParaRPr lang="en-US" sz="2400">
              <a:latin typeface="Arial" charset="0"/>
            </a:endParaRPr>
          </a:p>
          <a:p>
            <a:pPr marL="1189038" lvl="2" indent="-457200" eaLnBrk="1" hangingPunct="1">
              <a:buClr>
                <a:schemeClr val="tx1"/>
              </a:buClr>
            </a:pPr>
            <a:r>
              <a:rPr lang="es-MX" sz="2300">
                <a:latin typeface="Arial" charset="0"/>
              </a:rPr>
              <a:t>Dios redimió a los descendientes de Abraham</a:t>
            </a:r>
            <a:endParaRPr lang="en-US" sz="2300">
              <a:latin typeface="Arial" charset="0"/>
            </a:endParaRPr>
          </a:p>
          <a:p>
            <a:pPr marL="1189038" lvl="2" indent="-457200" eaLnBrk="1" hangingPunct="1">
              <a:buClr>
                <a:schemeClr val="tx1"/>
              </a:buClr>
            </a:pPr>
            <a:r>
              <a:rPr lang="es-MX" sz="2300">
                <a:latin typeface="Arial" charset="0"/>
              </a:rPr>
              <a:t>los limpió con agua</a:t>
            </a:r>
            <a:endParaRPr lang="en-US" sz="2300">
              <a:latin typeface="Arial" charset="0"/>
            </a:endParaRPr>
          </a:p>
          <a:p>
            <a:pPr marL="1189038" lvl="2" indent="-457200" eaLnBrk="1" hangingPunct="1">
              <a:buClr>
                <a:schemeClr val="tx1"/>
              </a:buClr>
            </a:pPr>
            <a:r>
              <a:rPr lang="es-MX" sz="2300">
                <a:latin typeface="Arial" charset="0"/>
              </a:rPr>
              <a:t>de ellos hizo un nuevo pueblo, la nación de Israel</a:t>
            </a:r>
            <a:endParaRPr lang="en-US" sz="2300">
              <a:latin typeface="Arial" charset="0"/>
            </a:endParaRPr>
          </a:p>
          <a:p>
            <a:pPr marL="1189038" lvl="2" indent="-457200" eaLnBrk="1" hangingPunct="1">
              <a:buClr>
                <a:schemeClr val="tx1"/>
              </a:buClr>
            </a:pPr>
            <a:r>
              <a:rPr lang="es-MX" sz="2300">
                <a:latin typeface="Arial" charset="0"/>
              </a:rPr>
              <a:t>hizo un pacto con ellos donde él sería su Dios y ellos serían su pueblo</a:t>
            </a:r>
            <a:endParaRPr lang="en-US" sz="2300">
              <a:latin typeface="Arial" charset="0"/>
            </a:endParaRPr>
          </a:p>
          <a:p>
            <a:pPr marL="1189038" lvl="2" indent="-457200" eaLnBrk="1" hangingPunct="1">
              <a:buClr>
                <a:schemeClr val="tx1"/>
              </a:buClr>
            </a:pPr>
            <a:r>
              <a:rPr lang="es-MX" sz="2300">
                <a:latin typeface="Arial" charset="0"/>
              </a:rPr>
              <a:t>les dio sus mandamientos</a:t>
            </a:r>
            <a:endParaRPr lang="en-US" sz="2300">
              <a:latin typeface="Arial" charset="0"/>
            </a:endParaRPr>
          </a:p>
          <a:p>
            <a:pPr marL="457200" indent="-457200" eaLnBrk="1" hangingPunct="1">
              <a:buClr>
                <a:schemeClr val="tx1"/>
              </a:buClr>
              <a:buFont typeface="Arial" charset="0"/>
              <a:buAutoNum type="arabicPeriod"/>
            </a:pPr>
            <a:endParaRPr lang="en-US" sz="2400">
              <a:latin typeface="Arial" charset="0"/>
            </a:endParaRPr>
          </a:p>
        </p:txBody>
      </p:sp>
      <p:sp>
        <p:nvSpPr>
          <p:cNvPr id="4" name="Title 3"/>
          <p:cNvSpPr>
            <a:spLocks noGrp="1"/>
          </p:cNvSpPr>
          <p:nvPr>
            <p:ph type="title"/>
          </p:nvPr>
        </p:nvSpPr>
        <p:spPr>
          <a:xfrm>
            <a:off x="381000" y="381000"/>
            <a:ext cx="8229600" cy="914400"/>
          </a:xfrm>
        </p:spPr>
        <p:txBody>
          <a:bodyPr>
            <a:normAutofit fontScale="90000"/>
          </a:bodyPr>
          <a:lstStyle/>
          <a:p>
            <a:pPr eaLnBrk="1" fontAlgn="auto" hangingPunct="1">
              <a:spcAft>
                <a:spcPts val="0"/>
              </a:spcAft>
              <a:defRPr/>
            </a:pPr>
            <a:r>
              <a:rPr lang="es-MX" smtClean="0">
                <a:ea typeface="+mj-ea"/>
              </a:rPr>
              <a:t>El uso del AT en Tito 2:11-14 y 3:5-6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Placeholder 4"/>
          <p:cNvSpPr>
            <a:spLocks noGrp="1"/>
          </p:cNvSpPr>
          <p:nvPr>
            <p:ph idx="1"/>
          </p:nvPr>
        </p:nvSpPr>
        <p:spPr>
          <a:xfrm>
            <a:off x="457200" y="1524000"/>
            <a:ext cx="8229600" cy="4953000"/>
          </a:xfrm>
        </p:spPr>
        <p:txBody>
          <a:bodyPr/>
          <a:lstStyle/>
          <a:p>
            <a:pPr marL="457200" indent="-457200" eaLnBrk="1" hangingPunct="1">
              <a:buClr>
                <a:schemeClr val="tx1"/>
              </a:buClr>
              <a:buFont typeface="Arial" charset="0"/>
              <a:buAutoNum type="arabicPeriod" startAt="3"/>
            </a:pPr>
            <a:r>
              <a:rPr lang="es-MX" sz="2300">
                <a:latin typeface="Arial" charset="0"/>
              </a:rPr>
              <a:t>Pero Israel violó este pacto repetidamente.  Pero el nuevo pacto sería mejor porque Dios pondría un nuevo corazón y espíritu en su pueblo, y ellos guardarían su ley donde antes no lo hacían.</a:t>
            </a:r>
            <a:endParaRPr lang="en-US" sz="2300">
              <a:latin typeface="Arial" charset="0"/>
            </a:endParaRPr>
          </a:p>
          <a:p>
            <a:pPr marL="457200" indent="-457200" eaLnBrk="1" hangingPunct="1">
              <a:buClr>
                <a:schemeClr val="tx1"/>
              </a:buClr>
              <a:buFont typeface="Arial" charset="0"/>
              <a:buAutoNum type="arabicPeriod" startAt="3"/>
            </a:pPr>
            <a:r>
              <a:rPr lang="es-MX" sz="2300">
                <a:latin typeface="Arial" charset="0"/>
              </a:rPr>
              <a:t>En Tito 2-3 Pablo afirma que en Jesús el Mesías la profecía de Ezequiel se ha cumplido. Dios ha hecho una nueva obra de redención. Los ha limpiado de sus iniquidades, ha formado un pueblo nuevo (la iglesia), y ha hecho un nuevo pacto con ellos. Y ha puesto su Espíritu en ellos, y ellos tienen celos de hacer su voluntad.</a:t>
            </a:r>
            <a:endParaRPr lang="en-US" sz="2300">
              <a:latin typeface="Arial" charset="0"/>
            </a:endParaRPr>
          </a:p>
          <a:p>
            <a:pPr marL="457200" indent="-457200" eaLnBrk="1" hangingPunct="1">
              <a:buClr>
                <a:schemeClr val="tx1"/>
              </a:buClr>
              <a:buFont typeface="Wingdings 2" charset="0"/>
              <a:buNone/>
            </a:pPr>
            <a:r>
              <a:rPr lang="en-US" sz="2300" i="1">
                <a:latin typeface="Arial" charset="0"/>
              </a:rPr>
              <a:t>	</a:t>
            </a:r>
            <a:r>
              <a:rPr lang="en-US" sz="2000" i="1">
                <a:latin typeface="Arial" charset="0"/>
              </a:rPr>
              <a:t>Fuente: Philip H. Towner, </a:t>
            </a:r>
            <a:r>
              <a:rPr lang="ja-JP" altLang="en-US" sz="2000" i="1">
                <a:latin typeface="Arial" charset="0"/>
              </a:rPr>
              <a:t>“</a:t>
            </a:r>
            <a:r>
              <a:rPr lang="en-US" sz="2000" i="1">
                <a:latin typeface="Arial" charset="0"/>
              </a:rPr>
              <a:t>Titus</a:t>
            </a:r>
            <a:r>
              <a:rPr lang="ja-JP" altLang="en-US" sz="2000" i="1">
                <a:latin typeface="Arial" charset="0"/>
              </a:rPr>
              <a:t>”</a:t>
            </a:r>
            <a:r>
              <a:rPr lang="en-US" sz="2000" i="1">
                <a:latin typeface="Arial" charset="0"/>
              </a:rPr>
              <a:t>, en G. K. Beale y D. A. Carson, Commentary on the New Testament Use of the Old Testament. (Grand Rapids: Baker, 2007), 913-917</a:t>
            </a:r>
            <a:r>
              <a:rPr lang="en-US" sz="2000">
                <a:latin typeface="Arial" charset="0"/>
              </a:rPr>
              <a:t> </a:t>
            </a:r>
          </a:p>
          <a:p>
            <a:pPr marL="457200" indent="-457200" eaLnBrk="1" hangingPunct="1">
              <a:buClr>
                <a:schemeClr val="tx1"/>
              </a:buClr>
              <a:buFont typeface="Arial" charset="0"/>
              <a:buAutoNum type="arabicPeriod" startAt="3"/>
            </a:pPr>
            <a:endParaRPr lang="en-US" sz="2300">
              <a:latin typeface="Arial" charset="0"/>
            </a:endParaRPr>
          </a:p>
        </p:txBody>
      </p:sp>
      <p:sp>
        <p:nvSpPr>
          <p:cNvPr id="4" name="Title 3"/>
          <p:cNvSpPr>
            <a:spLocks noGrp="1"/>
          </p:cNvSpPr>
          <p:nvPr>
            <p:ph type="title"/>
          </p:nvPr>
        </p:nvSpPr>
        <p:spPr>
          <a:xfrm>
            <a:off x="381000" y="381000"/>
            <a:ext cx="8229600" cy="914400"/>
          </a:xfrm>
        </p:spPr>
        <p:txBody>
          <a:bodyPr>
            <a:normAutofit fontScale="90000"/>
          </a:bodyPr>
          <a:lstStyle/>
          <a:p>
            <a:pPr eaLnBrk="1" fontAlgn="auto" hangingPunct="1">
              <a:spcAft>
                <a:spcPts val="0"/>
              </a:spcAft>
              <a:defRPr/>
            </a:pPr>
            <a:r>
              <a:rPr lang="es-MX" smtClean="0">
                <a:ea typeface="+mj-ea"/>
              </a:rPr>
              <a:t>El uso del AT en Tito 2:11-14 y 3:5-6 </a:t>
            </a:r>
            <a:r>
              <a:rPr lang="es-MX" sz="2700" smtClean="0">
                <a:ea typeface="+mj-ea"/>
              </a:rPr>
              <a:t>(</a:t>
            </a:r>
            <a:r>
              <a:rPr lang="es-MX" sz="2700" err="1" smtClean="0">
                <a:ea typeface="+mj-ea"/>
              </a:rPr>
              <a:t>Gifford</a:t>
            </a:r>
            <a:r>
              <a:rPr lang="es-MX" sz="2700" smtClean="0">
                <a:ea typeface="+mj-ea"/>
              </a:rPr>
              <a:t>)</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Placeholder 4"/>
          <p:cNvSpPr>
            <a:spLocks noGrp="1"/>
          </p:cNvSpPr>
          <p:nvPr>
            <p:ph idx="1"/>
          </p:nvPr>
        </p:nvSpPr>
        <p:spPr>
          <a:xfrm>
            <a:off x="457200" y="1524000"/>
            <a:ext cx="8229600" cy="4953000"/>
          </a:xfrm>
        </p:spPr>
        <p:txBody>
          <a:bodyPr/>
          <a:lstStyle/>
          <a:p>
            <a:pPr marL="457200" indent="-457200" eaLnBrk="1" hangingPunct="1">
              <a:buClr>
                <a:schemeClr val="tx1"/>
              </a:buClr>
              <a:buFont typeface="Wingdings 2" charset="0"/>
              <a:buAutoNum type="arabicPeriod"/>
            </a:pPr>
            <a:r>
              <a:rPr lang="en-US" sz="2300">
                <a:latin typeface="Arial" charset="0"/>
              </a:rPr>
              <a:t>La importancia de los ancianos en la iglesia.</a:t>
            </a:r>
          </a:p>
          <a:p>
            <a:pPr marL="457200" indent="-457200" eaLnBrk="1" hangingPunct="1">
              <a:buClr>
                <a:schemeClr val="tx1"/>
              </a:buClr>
              <a:buFont typeface="Wingdings 2" charset="0"/>
              <a:buAutoNum type="arabicPeriod"/>
            </a:pPr>
            <a:r>
              <a:rPr lang="en-US" sz="2300">
                <a:latin typeface="Arial" charset="0"/>
              </a:rPr>
              <a:t>Cada persona tiene un rol importante en la iglesia (ancianos, ancianas, jóvenes, etc.).</a:t>
            </a:r>
          </a:p>
          <a:p>
            <a:pPr marL="457200" indent="-457200" eaLnBrk="1" hangingPunct="1">
              <a:buClr>
                <a:schemeClr val="tx1"/>
              </a:buClr>
              <a:buFont typeface="Wingdings 2" charset="0"/>
              <a:buAutoNum type="arabicPeriod"/>
            </a:pPr>
            <a:r>
              <a:rPr lang="en-US" sz="2300">
                <a:latin typeface="Arial" charset="0"/>
              </a:rPr>
              <a:t>Hay muchos motivos para hacer el bien.</a:t>
            </a:r>
          </a:p>
          <a:p>
            <a:pPr marL="457200" indent="-457200" eaLnBrk="1" hangingPunct="1">
              <a:buClr>
                <a:schemeClr val="tx1"/>
              </a:buClr>
              <a:buFont typeface="Wingdings 2" charset="0"/>
              <a:buAutoNum type="arabicPeriod"/>
            </a:pPr>
            <a:r>
              <a:rPr lang="en-US" sz="2300">
                <a:latin typeface="Arial" charset="0"/>
              </a:rPr>
              <a:t>Hay que tratar personas que provocan divisiones con mucha sabiduría y firmeza.</a:t>
            </a: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El mensaje para la iglesia hoy	</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s-MX" sz="6000" dirty="0"/>
              <a:t>I</a:t>
            </a:r>
            <a:r>
              <a:rPr lang="es-MX" sz="6000" dirty="0" smtClean="0">
                <a:ea typeface="+mj-ea"/>
              </a:rPr>
              <a:t> Timoteo</a:t>
            </a:r>
            <a:endParaRPr lang="es-MX" sz="6000" dirty="0">
              <a:ea typeface="+mj-ea"/>
            </a:endParaRPr>
          </a:p>
        </p:txBody>
      </p:sp>
      <p:sp>
        <p:nvSpPr>
          <p:cNvPr id="2" name="Marcador de texto 1"/>
          <p:cNvSpPr>
            <a:spLocks noGrp="1"/>
          </p:cNvSpPr>
          <p:nvPr>
            <p:ph type="body" idx="1"/>
          </p:nvPr>
        </p:nvSpPr>
        <p:spPr/>
        <p:txBody>
          <a:bodyPr/>
          <a:lstStyle/>
          <a:p>
            <a:endParaRPr lang="es-E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4"/>
          <p:cNvSpPr>
            <a:spLocks noGrp="1"/>
          </p:cNvSpPr>
          <p:nvPr>
            <p:ph idx="1"/>
          </p:nvPr>
        </p:nvSpPr>
        <p:spPr>
          <a:xfrm>
            <a:off x="457200" y="1524000"/>
            <a:ext cx="8229600" cy="4953000"/>
          </a:xfrm>
        </p:spPr>
        <p:txBody>
          <a:bodyPr/>
          <a:lstStyle/>
          <a:p>
            <a:pPr marL="514350" indent="-514350" eaLnBrk="1" hangingPunct="1">
              <a:buClr>
                <a:schemeClr val="tx1"/>
              </a:buClr>
              <a:buFont typeface="Wingdings 2" charset="0"/>
              <a:buAutoNum type="arabicPeriod"/>
            </a:pPr>
            <a:r>
              <a:rPr lang="en-US">
                <a:latin typeface="Arial" charset="0"/>
              </a:rPr>
              <a:t>El saludo indica que la carta es para Timoteo.</a:t>
            </a:r>
          </a:p>
          <a:p>
            <a:pPr marL="514350" indent="-514350" eaLnBrk="1" hangingPunct="1">
              <a:buClr>
                <a:schemeClr val="tx1"/>
              </a:buClr>
              <a:buFont typeface="Wingdings 2" charset="0"/>
              <a:buAutoNum type="arabicPeriod"/>
            </a:pPr>
            <a:r>
              <a:rPr lang="en-US">
                <a:latin typeface="Arial" charset="0"/>
              </a:rPr>
              <a:t>Timoteo es nativo de Listra, hijo de padre griego y madre cristiana judía.</a:t>
            </a:r>
          </a:p>
          <a:p>
            <a:pPr marL="514350" indent="-514350" eaLnBrk="1" hangingPunct="1">
              <a:buClr>
                <a:schemeClr val="tx1"/>
              </a:buClr>
              <a:buFont typeface="Wingdings 2" charset="0"/>
              <a:buAutoNum type="arabicPeriod"/>
            </a:pPr>
            <a:r>
              <a:rPr lang="en-US">
                <a:latin typeface="Arial" charset="0"/>
              </a:rPr>
              <a:t>Fue enseñado las Escrituras desde su niñez.</a:t>
            </a:r>
          </a:p>
          <a:p>
            <a:pPr marL="514350" indent="-514350" eaLnBrk="1" hangingPunct="1">
              <a:buClr>
                <a:schemeClr val="tx1"/>
              </a:buClr>
              <a:buFont typeface="Wingdings 2" charset="0"/>
              <a:buAutoNum type="arabicPeriod"/>
            </a:pPr>
            <a:r>
              <a:rPr lang="en-US">
                <a:latin typeface="Arial" charset="0"/>
              </a:rPr>
              <a:t>Llamado </a:t>
            </a:r>
            <a:r>
              <a:rPr lang="ja-JP" altLang="en-US">
                <a:latin typeface="Arial" charset="0"/>
              </a:rPr>
              <a:t>“</a:t>
            </a:r>
            <a:r>
              <a:rPr lang="en-US">
                <a:latin typeface="Arial" charset="0"/>
              </a:rPr>
              <a:t>mi hijo verdadero en la fe.</a:t>
            </a:r>
            <a:r>
              <a:rPr lang="ja-JP" altLang="en-US">
                <a:latin typeface="Arial" charset="0"/>
              </a:rPr>
              <a:t>”</a:t>
            </a:r>
            <a:endParaRPr lang="en-US">
              <a:latin typeface="Arial" charset="0"/>
            </a:endParaRPr>
          </a:p>
          <a:p>
            <a:pPr marL="514350" indent="-514350" eaLnBrk="1" hangingPunct="1">
              <a:buClr>
                <a:schemeClr val="tx1"/>
              </a:buClr>
              <a:buFont typeface="Wingdings 2" charset="0"/>
              <a:buAutoNum type="arabicPeriod"/>
            </a:pPr>
            <a:r>
              <a:rPr lang="en-US">
                <a:latin typeface="Arial" charset="0"/>
              </a:rPr>
              <a:t>Acompañó a Pablo durante su segundo y tercero  viajes misioneros; compartió en la evangelización de Acaya y Macedonia.</a:t>
            </a:r>
          </a:p>
          <a:p>
            <a:pPr marL="514350" indent="-514350" eaLnBrk="1" hangingPunct="1">
              <a:buClr>
                <a:schemeClr val="tx1"/>
              </a:buClr>
              <a:buFont typeface="Wingdings 2" charset="0"/>
              <a:buAutoNum type="arabicPeriod"/>
            </a:pPr>
            <a:r>
              <a:rPr lang="en-US">
                <a:latin typeface="Arial" charset="0"/>
              </a:rPr>
              <a:t>Se quedó en Éfeso para encargarse de los problemas allí.</a:t>
            </a:r>
          </a:p>
          <a:p>
            <a:pPr marL="514350" indent="-514350" eaLnBrk="1" hangingPunct="1">
              <a:buClr>
                <a:schemeClr val="tx1"/>
              </a:buClr>
              <a:buFont typeface="Wingdings 2" charset="0"/>
              <a:buAutoNum type="arabicPeriod"/>
            </a:pPr>
            <a:r>
              <a:rPr lang="en-US">
                <a:latin typeface="Arial" charset="0"/>
              </a:rPr>
              <a:t>Nombrado como co-autor en seis cartas de Pablo.</a:t>
            </a:r>
          </a:p>
        </p:txBody>
      </p:sp>
      <p:sp>
        <p:nvSpPr>
          <p:cNvPr id="4" name="Title 3"/>
          <p:cNvSpPr>
            <a:spLocks noGrp="1"/>
          </p:cNvSpPr>
          <p:nvPr>
            <p:ph type="title"/>
          </p:nvPr>
        </p:nvSpPr>
        <p:spPr>
          <a:xfrm>
            <a:off x="381000" y="381000"/>
            <a:ext cx="8229600" cy="914400"/>
          </a:xfrm>
        </p:spPr>
        <p:txBody>
          <a:bodyPr/>
          <a:lstStyle/>
          <a:p>
            <a:pPr eaLnBrk="1" fontAlgn="auto" hangingPunct="1">
              <a:spcAft>
                <a:spcPts val="0"/>
              </a:spcAft>
              <a:defRPr/>
            </a:pPr>
            <a:r>
              <a:rPr lang="es-MX" smtClean="0">
                <a:ea typeface="+mj-ea"/>
              </a:rPr>
              <a:t>Destinatario </a:t>
            </a:r>
            <a:r>
              <a:rPr lang="es-MX" sz="2700" smtClean="0">
                <a:ea typeface="+mj-ea"/>
              </a:rPr>
              <a:t>(Biblia NVI de Estudio)</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Placeholder 4"/>
          <p:cNvSpPr>
            <a:spLocks noGrp="1"/>
          </p:cNvSpPr>
          <p:nvPr>
            <p:ph idx="1"/>
          </p:nvPr>
        </p:nvSpPr>
        <p:spPr>
          <a:xfrm>
            <a:off x="457200" y="1524000"/>
            <a:ext cx="8229600" cy="4953000"/>
          </a:xfrm>
        </p:spPr>
        <p:txBody>
          <a:bodyPr/>
          <a:lstStyle/>
          <a:p>
            <a:pPr marL="514350" indent="-514350" eaLnBrk="1" hangingPunct="1">
              <a:buClr>
                <a:schemeClr val="tx1"/>
              </a:buClr>
              <a:buFont typeface="Wingdings 2" charset="0"/>
              <a:buAutoNum type="arabicPeriod"/>
            </a:pPr>
            <a:r>
              <a:rPr lang="en-US">
                <a:latin typeface="Arial" charset="0"/>
              </a:rPr>
              <a:t>Durante su cuarto viaje misionero Pablo había instruido a Timoteo que cuidara de la iglesia en Éfeso.</a:t>
            </a:r>
          </a:p>
          <a:p>
            <a:pPr marL="514350" indent="-514350" eaLnBrk="1" hangingPunct="1">
              <a:buClr>
                <a:schemeClr val="tx1"/>
              </a:buClr>
              <a:buFont typeface="Wingdings 2" charset="0"/>
              <a:buAutoNum type="arabicPeriod"/>
            </a:pPr>
            <a:r>
              <a:rPr lang="en-US">
                <a:latin typeface="Arial" charset="0"/>
              </a:rPr>
              <a:t>Luego Pablo se dio cuenta que no iba a poder regresar a Éfeso muy pronto (3:14-15), entonces escribió para darle más instrucciones, para refutar enseñanzas falsas, y para supervisar los asuntos de una iglesia creciente.</a:t>
            </a:r>
          </a:p>
          <a:p>
            <a:pPr marL="514350" indent="-514350" eaLnBrk="1" hangingPunct="1">
              <a:buClr>
                <a:schemeClr val="tx1"/>
              </a:buClr>
              <a:buFont typeface="Wingdings 2" charset="0"/>
              <a:buAutoNum type="arabicPeriod"/>
            </a:pPr>
            <a:r>
              <a:rPr lang="en-US">
                <a:latin typeface="Arial" charset="0"/>
              </a:rPr>
              <a:t>Amenazaba la iglesia en Éfeso un herejía que combinaba el gnosticismo, mitos, genealogías, y un ascetismo falso.</a:t>
            </a:r>
          </a:p>
          <a:p>
            <a:pPr marL="514350" indent="-514350" eaLnBrk="1" hangingPunct="1">
              <a:buClr>
                <a:schemeClr val="tx1"/>
              </a:buClr>
              <a:buFont typeface="Wingdings 2" charset="0"/>
              <a:buAutoNum type="arabicPeriod"/>
            </a:pPr>
            <a:endParaRPr lang="en-US">
              <a:latin typeface="Arial" charset="0"/>
            </a:endParaRPr>
          </a:p>
        </p:txBody>
      </p:sp>
      <p:sp>
        <p:nvSpPr>
          <p:cNvPr id="4" name="Title 3"/>
          <p:cNvSpPr>
            <a:spLocks noGrp="1"/>
          </p:cNvSpPr>
          <p:nvPr>
            <p:ph type="title"/>
          </p:nvPr>
        </p:nvSpPr>
        <p:spPr>
          <a:xfrm>
            <a:off x="381000" y="381000"/>
            <a:ext cx="8229600" cy="914400"/>
          </a:xfrm>
        </p:spPr>
        <p:txBody>
          <a:bodyPr>
            <a:normAutofit fontScale="90000"/>
          </a:bodyPr>
          <a:lstStyle/>
          <a:p>
            <a:pPr eaLnBrk="1" fontAlgn="auto" hangingPunct="1">
              <a:spcAft>
                <a:spcPts val="0"/>
              </a:spcAft>
              <a:defRPr/>
            </a:pPr>
            <a:r>
              <a:rPr lang="es-MX" smtClean="0">
                <a:ea typeface="+mj-ea"/>
              </a:rPr>
              <a:t>Circunstancias y propósito</a:t>
            </a:r>
            <a:br>
              <a:rPr lang="es-MX" smtClean="0">
                <a:ea typeface="+mj-ea"/>
              </a:rPr>
            </a:br>
            <a:r>
              <a:rPr lang="es-MX" sz="2700" smtClean="0">
                <a:ea typeface="+mj-ea"/>
              </a:rPr>
              <a:t>(Biblia NVI de Estudio)</a:t>
            </a:r>
            <a:endParaRPr lang="es-MX" sz="270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ptssem">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arcador">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Pptssem.thmx</Template>
  <TotalTime>2018</TotalTime>
  <Words>2429</Words>
  <Application>Microsoft Macintosh PowerPoint</Application>
  <PresentationFormat>Presentación en pantalla (4:3)</PresentationFormat>
  <Paragraphs>364</Paragraphs>
  <Slides>69</Slides>
  <Notes>0</Notes>
  <HiddenSlides>0</HiddenSlides>
  <MMClips>0</MMClips>
  <ScaleCrop>false</ScaleCrop>
  <HeadingPairs>
    <vt:vector size="4" baseType="variant">
      <vt:variant>
        <vt:lpstr>Tema</vt:lpstr>
      </vt:variant>
      <vt:variant>
        <vt:i4>1</vt:i4>
      </vt:variant>
      <vt:variant>
        <vt:lpstr>Títulos de diapositiva</vt:lpstr>
      </vt:variant>
      <vt:variant>
        <vt:i4>69</vt:i4>
      </vt:variant>
    </vt:vector>
  </HeadingPairs>
  <TitlesOfParts>
    <vt:vector size="70" baseType="lpstr">
      <vt:lpstr>Pptssem</vt:lpstr>
      <vt:lpstr>I y II Timoteo y Tito</vt:lpstr>
      <vt:lpstr>Las cartas pastorales  (Gifford – www.giffmex.org)</vt:lpstr>
      <vt:lpstr>El autor de las cartas pastorales (Gifford, resumiendo a Fee)</vt:lpstr>
      <vt:lpstr>El autor de las cartas pastorales (Gifford, resumiendo a Fee)</vt:lpstr>
      <vt:lpstr>El autor de las cartas pastorales (Gifford, resumiendo a Fee)</vt:lpstr>
      <vt:lpstr>El autor de las cartas pastorales (Gifford, resumiendo a Fee)</vt:lpstr>
      <vt:lpstr>I Timoteo</vt:lpstr>
      <vt:lpstr>Destinatario (Biblia NVI de Estudio)</vt:lpstr>
      <vt:lpstr>Circunstancias y propósito (Biblia NVI de Estudio)</vt:lpstr>
      <vt:lpstr>Presentación de PowerPoint</vt:lpstr>
      <vt:lpstr>Fecha y lugar de redacción (Biblia NVI de Estudio)</vt:lpstr>
      <vt:lpstr>Estructura (Gifford)</vt:lpstr>
      <vt:lpstr>Estructura (Gifford)</vt:lpstr>
      <vt:lpstr>Estructura (Gifford)</vt:lpstr>
      <vt:lpstr>Estructura (Gifford)</vt:lpstr>
      <vt:lpstr>Estructura (Gifford)</vt:lpstr>
      <vt:lpstr>Estructura (Gifford)</vt:lpstr>
      <vt:lpstr>Estructura (Gifford)</vt:lpstr>
      <vt:lpstr>Temas (Gifford)</vt:lpstr>
      <vt:lpstr>Temas (Gifford)</vt:lpstr>
      <vt:lpstr>Aspectos literarios (Gifford)</vt:lpstr>
      <vt:lpstr>Notas exegéticas (Gifford)</vt:lpstr>
      <vt:lpstr>Mensaje para la iglesia hoy</vt:lpstr>
      <vt:lpstr>II Timoteo</vt:lpstr>
      <vt:lpstr>Destinatario (Gifford)</vt:lpstr>
      <vt:lpstr>Destinatario (Gifford)</vt:lpstr>
      <vt:lpstr>Destinatario (Gifford)</vt:lpstr>
      <vt:lpstr>Destinatario (Gifford)</vt:lpstr>
      <vt:lpstr>Destinatario (Gifford)</vt:lpstr>
      <vt:lpstr>Circunstancias y propósito (Gifford)</vt:lpstr>
      <vt:lpstr>Circunstancias y propósito (Gifford)</vt:lpstr>
      <vt:lpstr>Fecha y lugar de redacción (Gifford)</vt:lpstr>
      <vt:lpstr>Fecha y lugar de redacción (Gifford)</vt:lpstr>
      <vt:lpstr>Fecha y lugar de redacción (Gifford)</vt:lpstr>
      <vt:lpstr>Fecha y lugar de redacción (Gifford)</vt:lpstr>
      <vt:lpstr>Bosquejo (Gifford)</vt:lpstr>
      <vt:lpstr>Bosquejo (Gifford)</vt:lpstr>
      <vt:lpstr>Bosquejo (Gifford)</vt:lpstr>
      <vt:lpstr>Bosquejo (Gifford)</vt:lpstr>
      <vt:lpstr>Bosquejo (Gifford)</vt:lpstr>
      <vt:lpstr>Bosquejo (Gifford)</vt:lpstr>
      <vt:lpstr>Aceptación al canon (Gifford, apoyándose en CMM, Elwell y Yarbrough, Fee, Harrison, Hendriksen, Towner)</vt:lpstr>
      <vt:lpstr>Aceptación al canon (Gifford, apoyándose en CMM, Elwell y Yarbrough, Fee, Harrison, Hendriksen, Towner)</vt:lpstr>
      <vt:lpstr>Aceptación al canon (Gifford, apoyándose en CMM, Elwell y Yarbrough, Fee, Harrison, Hendriksen, Towner)</vt:lpstr>
      <vt:lpstr>Aceptación al canon (Gifford, apoyándose en CMM, Elwell y Yarbrough, Fee, Harrison, Hendriksen, Towner)</vt:lpstr>
      <vt:lpstr>El género de 2 Timoteo (Gifford)</vt:lpstr>
      <vt:lpstr>Notas exegéticas </vt:lpstr>
      <vt:lpstr>Mensaje para la iglesia hoy</vt:lpstr>
      <vt:lpstr>Tito</vt:lpstr>
      <vt:lpstr>Sinopsis de Tito (Gifford)</vt:lpstr>
      <vt:lpstr>Presentación de PowerPoint</vt:lpstr>
      <vt:lpstr>Destinatarios (Gifford)</vt:lpstr>
      <vt:lpstr>Fecha y lugar de redacción (Gifford)</vt:lpstr>
      <vt:lpstr>Fecha y lugar de redacción (Gifford)</vt:lpstr>
      <vt:lpstr>Circunstancias y propósito (Gifford)</vt:lpstr>
      <vt:lpstr>Circunstancias y propósito (Gifford)</vt:lpstr>
      <vt:lpstr>Circunstancias y propósito (Gifford)</vt:lpstr>
      <vt:lpstr>Bosquejo (Gifford)</vt:lpstr>
      <vt:lpstr>Bosquejo (Gifford)</vt:lpstr>
      <vt:lpstr>Bosquejo (Gifford)</vt:lpstr>
      <vt:lpstr>Bosquejo (Gifford)</vt:lpstr>
      <vt:lpstr>Aceptación al canon (CMM)</vt:lpstr>
      <vt:lpstr>Temas acerca de la autoridad (Gifford)</vt:lpstr>
      <vt:lpstr>Figuras literarias (Gifford)</vt:lpstr>
      <vt:lpstr>Notas exegéticas para Tito 1:12 (Gifford)</vt:lpstr>
      <vt:lpstr>Notas exegéticas para Tito 1:12 (Gifford)</vt:lpstr>
      <vt:lpstr>El uso del AT en Tito 2:11-14 y 3:5-6 (Gifford)</vt:lpstr>
      <vt:lpstr>El uso del AT en Tito 2:11-14 y 3:5-6 (Gifford)</vt:lpstr>
      <vt:lpstr>El mensaje para la iglesia hoy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Hechos y las cartas de Pablo</dc:title>
  <dc:creator>Administratr</dc:creator>
  <cp:lastModifiedBy>Carla Gallareta</cp:lastModifiedBy>
  <cp:revision>47</cp:revision>
  <dcterms:created xsi:type="dcterms:W3CDTF">2010-03-12T17:58:51Z</dcterms:created>
  <dcterms:modified xsi:type="dcterms:W3CDTF">2012-10-10T02:38:38Z</dcterms:modified>
</cp:coreProperties>
</file>