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 id="2147483880" r:id="rId2"/>
  </p:sldMasterIdLst>
  <p:notesMasterIdLst>
    <p:notesMasterId r:id="rId64"/>
  </p:notesMasterIdLst>
  <p:handoutMasterIdLst>
    <p:handoutMasterId r:id="rId65"/>
  </p:handoutMasterIdLst>
  <p:sldIdLst>
    <p:sldId id="256" r:id="rId3"/>
    <p:sldId id="812" r:id="rId4"/>
    <p:sldId id="680" r:id="rId5"/>
    <p:sldId id="688" r:id="rId6"/>
    <p:sldId id="865" r:id="rId7"/>
    <p:sldId id="866" r:id="rId8"/>
    <p:sldId id="867" r:id="rId9"/>
    <p:sldId id="868" r:id="rId10"/>
    <p:sldId id="869" r:id="rId11"/>
    <p:sldId id="870" r:id="rId12"/>
    <p:sldId id="871" r:id="rId13"/>
    <p:sldId id="872" r:id="rId14"/>
    <p:sldId id="873" r:id="rId15"/>
    <p:sldId id="874" r:id="rId16"/>
    <p:sldId id="875" r:id="rId17"/>
    <p:sldId id="876" r:id="rId18"/>
    <p:sldId id="877" r:id="rId19"/>
    <p:sldId id="878" r:id="rId20"/>
    <p:sldId id="879" r:id="rId21"/>
    <p:sldId id="880" r:id="rId22"/>
    <p:sldId id="881" r:id="rId23"/>
    <p:sldId id="882" r:id="rId24"/>
    <p:sldId id="883" r:id="rId25"/>
    <p:sldId id="884" r:id="rId26"/>
    <p:sldId id="885" r:id="rId27"/>
    <p:sldId id="886" r:id="rId28"/>
    <p:sldId id="887" r:id="rId29"/>
    <p:sldId id="888" r:id="rId30"/>
    <p:sldId id="889" r:id="rId31"/>
    <p:sldId id="890" r:id="rId32"/>
    <p:sldId id="843" r:id="rId33"/>
    <p:sldId id="844" r:id="rId34"/>
    <p:sldId id="918" r:id="rId35"/>
    <p:sldId id="891" r:id="rId36"/>
    <p:sldId id="845" r:id="rId37"/>
    <p:sldId id="892" r:id="rId38"/>
    <p:sldId id="893" r:id="rId39"/>
    <p:sldId id="894" r:id="rId40"/>
    <p:sldId id="895" r:id="rId41"/>
    <p:sldId id="896" r:id="rId42"/>
    <p:sldId id="897" r:id="rId43"/>
    <p:sldId id="898" r:id="rId44"/>
    <p:sldId id="899" r:id="rId45"/>
    <p:sldId id="900" r:id="rId46"/>
    <p:sldId id="901" r:id="rId47"/>
    <p:sldId id="902" r:id="rId48"/>
    <p:sldId id="903" r:id="rId49"/>
    <p:sldId id="904" r:id="rId50"/>
    <p:sldId id="905" r:id="rId51"/>
    <p:sldId id="906" r:id="rId52"/>
    <p:sldId id="907" r:id="rId53"/>
    <p:sldId id="908" r:id="rId54"/>
    <p:sldId id="909" r:id="rId55"/>
    <p:sldId id="910" r:id="rId56"/>
    <p:sldId id="911" r:id="rId57"/>
    <p:sldId id="912" r:id="rId58"/>
    <p:sldId id="913" r:id="rId59"/>
    <p:sldId id="914" r:id="rId60"/>
    <p:sldId id="915" r:id="rId61"/>
    <p:sldId id="916" r:id="rId62"/>
    <p:sldId id="917" r:id="rId63"/>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63" autoAdjust="0"/>
  </p:normalViewPr>
  <p:slideViewPr>
    <p:cSldViewPr>
      <p:cViewPr varScale="1">
        <p:scale>
          <a:sx n="91" d="100"/>
          <a:sy n="91" d="100"/>
        </p:scale>
        <p:origin x="-11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1D914FD6-B1E6-B340-AD1F-C28F8220A910}" type="datetimeFigureOut">
              <a:rPr lang="en-US"/>
              <a:pPr/>
              <a:t>10/8/12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2A0C556E-0BF8-D943-95EC-52E184DDFA83}" type="slidenum">
              <a:rPr lang="es-MX"/>
              <a:pPr/>
              <a:t>‹Nr.›</a:t>
            </a:fld>
            <a:endParaRPr lang="es-MX"/>
          </a:p>
        </p:txBody>
      </p:sp>
    </p:spTree>
    <p:extLst>
      <p:ext uri="{BB962C8B-B14F-4D97-AF65-F5344CB8AC3E}">
        <p14:creationId xmlns:p14="http://schemas.microsoft.com/office/powerpoint/2010/main" val="1732749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573CDB18-5093-3646-AC77-BDAB20F17044}" type="datetimeFigureOut">
              <a:rPr lang="en-US"/>
              <a:pPr/>
              <a:t>10/8/12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9066A69-F6ED-AD4E-968E-F56C370DDB7A}" type="slidenum">
              <a:rPr lang="es-MX"/>
              <a:pPr/>
              <a:t>‹Nr.›</a:t>
            </a:fld>
            <a:endParaRPr lang="es-MX"/>
          </a:p>
        </p:txBody>
      </p:sp>
    </p:spTree>
    <p:extLst>
      <p:ext uri="{BB962C8B-B14F-4D97-AF65-F5344CB8AC3E}">
        <p14:creationId xmlns:p14="http://schemas.microsoft.com/office/powerpoint/2010/main" val="42216220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mn-cs"/>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6"/>
          <p:cNvCxnSpPr>
            <a:cxnSpLocks noChangeShapeType="1"/>
          </p:cNvCxnSpPr>
          <p:nvPr/>
        </p:nvCxnSpPr>
        <p:spPr bwMode="auto">
          <a:xfrm>
            <a:off x="1463675" y="3549650"/>
            <a:ext cx="2971800" cy="1588"/>
          </a:xfrm>
          <a:prstGeom prst="line">
            <a:avLst/>
          </a:prstGeom>
          <a:noFill/>
          <a:ln w="9525">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a:noFill/>
              </a14:hiddenFill>
            </a:ext>
          </a:extLst>
        </p:spPr>
      </p:cxnSp>
      <p:cxnSp>
        <p:nvCxnSpPr>
          <p:cNvPr id="5" name="Straight Connector 7"/>
          <p:cNvCxnSpPr>
            <a:cxnSpLocks noChangeShapeType="1"/>
          </p:cNvCxnSpPr>
          <p:nvPr/>
        </p:nvCxnSpPr>
        <p:spPr bwMode="auto">
          <a:xfrm>
            <a:off x="4708525" y="3549650"/>
            <a:ext cx="2971800" cy="1588"/>
          </a:xfrm>
          <a:prstGeom prst="line">
            <a:avLst/>
          </a:prstGeom>
          <a:noFill/>
          <a:ln w="9525">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a:noFill/>
              </a14:hiddenFill>
            </a:ext>
          </a:extLst>
        </p:spPr>
      </p:cxnSp>
      <p:sp>
        <p:nvSpPr>
          <p:cNvPr id="6" name="Oval 10"/>
          <p:cNvSpPr>
            <a:spLocks noChangeArrowheads="1"/>
          </p:cNvSpPr>
          <p:nvPr/>
        </p:nvSpPr>
        <p:spPr bwMode="auto">
          <a:xfrm>
            <a:off x="4540250" y="3525838"/>
            <a:ext cx="46038" cy="46037"/>
          </a:xfrm>
          <a:prstGeom prst="ellipse">
            <a:avLst/>
          </a:prstGeom>
          <a:solidFill>
            <a:schemeClr val="accent2"/>
          </a:solidFill>
          <a:ln w="25400">
            <a:solidFill>
              <a:schemeClr val="accent2"/>
            </a:solidFill>
            <a:round/>
            <a:headEnd/>
            <a:tailEnd/>
          </a:ln>
          <a:effectLst>
            <a:outerShdw blurRad="63500" algn="tl" rotWithShape="0">
              <a:srgbClr val="000000">
                <a:alpha val="54999"/>
              </a:srgbClr>
            </a:outerShdw>
          </a:effectLst>
        </p:spPr>
        <p:txBody>
          <a:bodyPr anchor="ctr"/>
          <a:lstStyle/>
          <a:p>
            <a:pPr algn="ctr" fontAlgn="auto">
              <a:spcBef>
                <a:spcPts val="0"/>
              </a:spcBef>
              <a:spcAft>
                <a:spcPts val="0"/>
              </a:spcAft>
              <a:defRPr/>
            </a:pPr>
            <a:endParaRPr lang="en-US" dirty="0">
              <a:solidFill>
                <a:schemeClr val="lt1"/>
              </a:solidFill>
              <a:latin typeface="Helvetica"/>
              <a:ea typeface="+mn-ea"/>
            </a:endParaRPr>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fld id="{96641F02-DA7D-2B45-B5B6-3612625B9BA1}" type="datetimeFigureOut">
              <a:rPr lang="en-US"/>
              <a:pPr/>
              <a:t>10/8/12</a:t>
            </a:fld>
            <a:endParaRPr lang="en-US"/>
          </a:p>
        </p:txBody>
      </p:sp>
      <p:sp>
        <p:nvSpPr>
          <p:cNvPr id="8" name="Slide Number Placeholder 15"/>
          <p:cNvSpPr>
            <a:spLocks noGrp="1"/>
          </p:cNvSpPr>
          <p:nvPr>
            <p:ph type="sldNum" sz="quarter" idx="11"/>
          </p:nvPr>
        </p:nvSpPr>
        <p:spPr/>
        <p:txBody>
          <a:bodyPr/>
          <a:lstStyle>
            <a:lvl1pPr>
              <a:defRPr/>
            </a:lvl1pPr>
          </a:lstStyle>
          <a:p>
            <a:fld id="{5ED6A86E-C70D-3347-94AC-E639A9E4F8FD}" type="slidenum">
              <a:rPr lang="en-US"/>
              <a:pPr/>
              <a:t>‹Nr.›</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6868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74861BA5-D065-364C-AA21-A71AF61C4016}" type="datetimeFigureOut">
              <a:rPr lang="en-US"/>
              <a:pPr/>
              <a:t>10/8/12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CB3C5825-5E89-1247-83A1-B8C4A77EE0DF}" type="slidenum">
              <a:rPr lang="en-US"/>
              <a:pPr/>
              <a:t>‹Nr.›</a:t>
            </a:fld>
            <a:endParaRPr lang="en-US"/>
          </a:p>
        </p:txBody>
      </p:sp>
    </p:spTree>
    <p:extLst>
      <p:ext uri="{BB962C8B-B14F-4D97-AF65-F5344CB8AC3E}">
        <p14:creationId xmlns:p14="http://schemas.microsoft.com/office/powerpoint/2010/main" val="31502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0DF841C6-EC3E-3543-A308-798C1677936D}" type="datetimeFigureOut">
              <a:rPr lang="en-US"/>
              <a:pPr/>
              <a:t>10/8/12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855C6B8E-F0F5-C34F-BA16-217F2908B48A}" type="slidenum">
              <a:rPr lang="en-US"/>
              <a:pPr/>
              <a:t>‹Nr.›</a:t>
            </a:fld>
            <a:endParaRPr lang="en-US"/>
          </a:p>
        </p:txBody>
      </p:sp>
    </p:spTree>
    <p:extLst>
      <p:ext uri="{BB962C8B-B14F-4D97-AF65-F5344CB8AC3E}">
        <p14:creationId xmlns:p14="http://schemas.microsoft.com/office/powerpoint/2010/main" val="1665025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16" name="Marcador de número de diapositiva 15"/>
          <p:cNvSpPr>
            <a:spLocks noGrp="1"/>
          </p:cNvSpPr>
          <p:nvPr>
            <p:ph type="sldNum" sz="quarter" idx="11"/>
          </p:nvPr>
        </p:nvSpPr>
        <p:spPr/>
        <p:txBody>
          <a:bodyPr/>
          <a:lstStyle/>
          <a:p>
            <a:fld id="{0D356588-95F0-9446-B1B8-FE98E4C1DDC9}" type="slidenum">
              <a:rPr lang="en-US" smtClean="0"/>
              <a:pPr/>
              <a:t>‹Nr.›</a:t>
            </a:fld>
            <a:endParaRPr lang="en-US" dirty="0"/>
          </a:p>
        </p:txBody>
      </p:sp>
      <p:sp>
        <p:nvSpPr>
          <p:cNvPr id="17" name="Marcador de pie de página 16"/>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25346076-DECE-4C47-90F3-F7759A4666E1}" type="datetimeFigureOut">
              <a:rPr lang="en-US" smtClean="0"/>
              <a:pPr/>
              <a:t>10/8/12</a:t>
            </a:fld>
            <a:endParaRPr lang="en-US" dirty="0"/>
          </a:p>
        </p:txBody>
      </p:sp>
      <p:sp>
        <p:nvSpPr>
          <p:cNvPr id="15" name="Marcador de número de diapositiva 14"/>
          <p:cNvSpPr>
            <a:spLocks noGrp="1"/>
          </p:cNvSpPr>
          <p:nvPr>
            <p:ph type="sldNum" sz="quarter" idx="15"/>
          </p:nvPr>
        </p:nvSpPr>
        <p:spPr/>
        <p:txBody>
          <a:bodyPr/>
          <a:lstStyle>
            <a:lvl1pPr algn="ctr">
              <a:defRPr/>
            </a:lvl1pPr>
          </a:lstStyle>
          <a:p>
            <a:fld id="{0D356588-95F0-9446-B1B8-FE98E4C1DDC9}" type="slidenum">
              <a:rPr lang="en-US" smtClean="0"/>
              <a:pPr/>
              <a:t>‹Nr.›</a:t>
            </a:fld>
            <a:endParaRPr lang="en-US" dirty="0"/>
          </a:p>
        </p:txBody>
      </p:sp>
      <p:sp>
        <p:nvSpPr>
          <p:cNvPr id="16" name="Marcador de pie de página 15"/>
          <p:cNvSpPr>
            <a:spLocks noGrp="1"/>
          </p:cNvSpPr>
          <p:nvPr>
            <p:ph type="ftr" sz="quarter" idx="16"/>
          </p:nvPr>
        </p:nvSpPr>
        <p:spPr/>
        <p:txBody>
          <a:bodyPr/>
          <a:lstStyle/>
          <a:p>
            <a:pPr>
              <a:defRPr/>
            </a:pPr>
            <a:endParaRPr lang="en-US" dirty="0"/>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5" name="Marcador de pie de página 4"/>
          <p:cNvSpPr>
            <a:spLocks noGrp="1"/>
          </p:cNvSpPr>
          <p:nvPr>
            <p:ph type="ftr" sz="quarter" idx="11"/>
          </p:nvPr>
        </p:nvSpPr>
        <p:spPr/>
        <p:txBody>
          <a:bodyPr/>
          <a:lstStyle/>
          <a:p>
            <a:pPr>
              <a:defRPr/>
            </a:pPr>
            <a:endParaRPr lang="en-US" dirty="0"/>
          </a:p>
        </p:txBody>
      </p:sp>
      <p:sp>
        <p:nvSpPr>
          <p:cNvPr id="6" name="Marcador de número de diapositiva 5"/>
          <p:cNvSpPr>
            <a:spLocks noGrp="1"/>
          </p:cNvSpPr>
          <p:nvPr>
            <p:ph type="sldNum" sz="quarter" idx="12"/>
          </p:nvPr>
        </p:nvSpPr>
        <p:spPr/>
        <p:txBody>
          <a:bodyPr/>
          <a:lstStyle/>
          <a:p>
            <a:fld id="{0D356588-95F0-9446-B1B8-FE98E4C1DDC9}" type="slidenum">
              <a:rPr lang="en-US" smtClean="0"/>
              <a:pPr/>
              <a:t>‹Nr.›</a:t>
            </a:fld>
            <a:endParaRPr lang="en-US" dirty="0"/>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6" name="Marcador de pie de página 5"/>
          <p:cNvSpPr>
            <a:spLocks noGrp="1"/>
          </p:cNvSpPr>
          <p:nvPr>
            <p:ph type="ftr" sz="quarter" idx="11"/>
          </p:nvPr>
        </p:nvSpPr>
        <p:spPr/>
        <p:txBody>
          <a:bodyPr/>
          <a:lstStyle/>
          <a:p>
            <a:pPr>
              <a:defRPr/>
            </a:pPr>
            <a:endParaRPr lang="en-US" dirty="0"/>
          </a:p>
        </p:txBody>
      </p:sp>
      <p:sp>
        <p:nvSpPr>
          <p:cNvPr id="7" name="Marcador de número de diapositiva 6"/>
          <p:cNvSpPr>
            <a:spLocks noGrp="1"/>
          </p:cNvSpPr>
          <p:nvPr>
            <p:ph type="sldNum" sz="quarter" idx="12"/>
          </p:nvPr>
        </p:nvSpPr>
        <p:spPr/>
        <p:txBody>
          <a:bodyPr/>
          <a:lstStyle/>
          <a:p>
            <a:fld id="{0D356588-95F0-9446-B1B8-FE98E4C1DDC9}" type="slidenum">
              <a:rPr lang="en-US" smtClean="0"/>
              <a:pPr/>
              <a:t>‹Nr.›</a:t>
            </a:fld>
            <a:endParaRPr lang="en-US" dirty="0"/>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0D356588-95F0-9446-B1B8-FE98E4C1DDC9}" type="slidenum">
              <a:rPr lang="en-US" smtClean="0"/>
              <a:pPr/>
              <a:t>‹Nr.›</a:t>
            </a:fld>
            <a:endParaRPr lang="en-US" dirty="0"/>
          </a:p>
        </p:txBody>
      </p:sp>
      <p:sp>
        <p:nvSpPr>
          <p:cNvPr id="8" name="Marcador de pie de página 7"/>
          <p:cNvSpPr>
            <a:spLocks noGrp="1"/>
          </p:cNvSpPr>
          <p:nvPr>
            <p:ph type="ftr" sz="quarter" idx="11"/>
          </p:nvPr>
        </p:nvSpPr>
        <p:spPr/>
        <p:txBody>
          <a:bodyPr/>
          <a:lstStyle/>
          <a:p>
            <a:pPr>
              <a:defRPr/>
            </a:pPr>
            <a:endParaRPr lang="en-US" dirty="0"/>
          </a:p>
        </p:txBody>
      </p:sp>
      <p:sp>
        <p:nvSpPr>
          <p:cNvPr id="7" name="Marcador de fecha 6"/>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4" name="Marcador de pie de página 3"/>
          <p:cNvSpPr>
            <a:spLocks noGrp="1"/>
          </p:cNvSpPr>
          <p:nvPr>
            <p:ph type="ftr" sz="quarter" idx="11"/>
          </p:nvPr>
        </p:nvSpPr>
        <p:spPr/>
        <p:txBody>
          <a:bodyPr/>
          <a:lstStyle/>
          <a:p>
            <a:pPr>
              <a:defRPr/>
            </a:pPr>
            <a:endParaRPr lang="en-US" dirty="0"/>
          </a:p>
        </p:txBody>
      </p:sp>
      <p:sp>
        <p:nvSpPr>
          <p:cNvPr id="5" name="Marcador de número de diapositiva 4"/>
          <p:cNvSpPr>
            <a:spLocks noGrp="1"/>
          </p:cNvSpPr>
          <p:nvPr>
            <p:ph type="sldNum" sz="quarter" idx="12"/>
          </p:nvPr>
        </p:nvSpPr>
        <p:spPr/>
        <p:txBody>
          <a:bodyPr/>
          <a:lstStyle/>
          <a:p>
            <a:fld id="{0D356588-95F0-9446-B1B8-FE98E4C1DDC9}" type="slidenum">
              <a:rPr lang="en-US" smtClean="0"/>
              <a:pPr/>
              <a:t>‹Nr.›</a:t>
            </a:fld>
            <a:endParaRPr lang="en-US" dirty="0"/>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3" name="Marcador de pie de página 2"/>
          <p:cNvSpPr>
            <a:spLocks noGrp="1"/>
          </p:cNvSpPr>
          <p:nvPr>
            <p:ph type="ftr" sz="quarter" idx="11"/>
          </p:nvPr>
        </p:nvSpPr>
        <p:spPr/>
        <p:txBody>
          <a:bodyPr/>
          <a:lstStyle/>
          <a:p>
            <a:pPr>
              <a:defRPr/>
            </a:pPr>
            <a:endParaRPr lang="en-US" dirty="0"/>
          </a:p>
        </p:txBody>
      </p:sp>
      <p:sp>
        <p:nvSpPr>
          <p:cNvPr id="4" name="Marcador de número de diapositiva 3"/>
          <p:cNvSpPr>
            <a:spLocks noGrp="1"/>
          </p:cNvSpPr>
          <p:nvPr>
            <p:ph type="sldNum" sz="quarter" idx="12"/>
          </p:nvPr>
        </p:nvSpPr>
        <p:spPr/>
        <p:txBody>
          <a:bodyPr/>
          <a:lstStyle/>
          <a:p>
            <a:fld id="{0D356588-95F0-9446-B1B8-FE98E4C1DDC9}" type="slidenum">
              <a:rPr lang="en-US" smtClean="0"/>
              <a:pPr/>
              <a:t>‹Nr.›</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fld id="{25346076-DECE-4C47-90F3-F7759A4666E1}" type="datetimeFigureOut">
              <a:rPr lang="en-US" smtClean="0"/>
              <a:pPr/>
              <a:t>10/8/12</a:t>
            </a:fld>
            <a:endParaRPr lang="en-US" dirty="0"/>
          </a:p>
        </p:txBody>
      </p:sp>
      <p:sp>
        <p:nvSpPr>
          <p:cNvPr id="9" name="Marcador de número de diapositiva 8"/>
          <p:cNvSpPr>
            <a:spLocks noGrp="1"/>
          </p:cNvSpPr>
          <p:nvPr>
            <p:ph type="sldNum" sz="quarter" idx="15"/>
          </p:nvPr>
        </p:nvSpPr>
        <p:spPr/>
        <p:txBody>
          <a:bodyPr/>
          <a:lstStyle/>
          <a:p>
            <a:fld id="{0D356588-95F0-9446-B1B8-FE98E4C1DDC9}" type="slidenum">
              <a:rPr lang="en-US" smtClean="0"/>
              <a:pPr/>
              <a:t>‹Nr.›</a:t>
            </a:fld>
            <a:endParaRPr lang="en-US" dirty="0"/>
          </a:p>
        </p:txBody>
      </p:sp>
      <p:sp>
        <p:nvSpPr>
          <p:cNvPr id="10" name="Marcador de pie de página 9"/>
          <p:cNvSpPr>
            <a:spLocks noGrp="1"/>
          </p:cNvSpPr>
          <p:nvPr>
            <p:ph type="ftr" sz="quarter" idx="16"/>
          </p:nvPr>
        </p:nvSpPr>
        <p:spPr/>
        <p:txBody>
          <a:body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fld id="{DACA49C8-51FF-7C41-AA4C-AC2A8208638C}" type="datetimeFigureOut">
              <a:rPr lang="en-US"/>
              <a:pPr/>
              <a:t>10/8/12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F8BFA217-C5DB-AF43-A386-91A85FFCA108}" type="slidenum">
              <a:rPr lang="en-US"/>
              <a:pPr/>
              <a:t>‹Nr.›</a:t>
            </a:fld>
            <a:endParaRPr lang="en-US"/>
          </a:p>
        </p:txBody>
      </p:sp>
    </p:spTree>
    <p:extLst>
      <p:ext uri="{BB962C8B-B14F-4D97-AF65-F5344CB8AC3E}">
        <p14:creationId xmlns:p14="http://schemas.microsoft.com/office/powerpoint/2010/main" val="3919166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9" name="Marcador de número de diapositiva 8"/>
          <p:cNvSpPr>
            <a:spLocks noGrp="1"/>
          </p:cNvSpPr>
          <p:nvPr>
            <p:ph type="sldNum" sz="quarter" idx="11"/>
          </p:nvPr>
        </p:nvSpPr>
        <p:spPr/>
        <p:txBody>
          <a:bodyPr/>
          <a:lstStyle/>
          <a:p>
            <a:fld id="{0D356588-95F0-9446-B1B8-FE98E4C1DDC9}" type="slidenum">
              <a:rPr lang="en-US" smtClean="0"/>
              <a:pPr/>
              <a:t>‹Nr.›</a:t>
            </a:fld>
            <a:endParaRPr lang="en-US" dirty="0"/>
          </a:p>
        </p:txBody>
      </p:sp>
      <p:sp>
        <p:nvSpPr>
          <p:cNvPr id="10" name="Marcador de pie de página 9"/>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5" name="Marcador de pie de página 4"/>
          <p:cNvSpPr>
            <a:spLocks noGrp="1"/>
          </p:cNvSpPr>
          <p:nvPr>
            <p:ph type="ftr" sz="quarter" idx="11"/>
          </p:nvPr>
        </p:nvSpPr>
        <p:spPr/>
        <p:txBody>
          <a:bodyPr/>
          <a:lstStyle/>
          <a:p>
            <a:pPr>
              <a:defRPr/>
            </a:pPr>
            <a:endParaRPr lang="en-US" dirty="0"/>
          </a:p>
        </p:txBody>
      </p:sp>
      <p:sp>
        <p:nvSpPr>
          <p:cNvPr id="6" name="Marcador de número de diapositiva 5"/>
          <p:cNvSpPr>
            <a:spLocks noGrp="1"/>
          </p:cNvSpPr>
          <p:nvPr>
            <p:ph type="sldNum" sz="quarter" idx="12"/>
          </p:nvPr>
        </p:nvSpPr>
        <p:spPr/>
        <p:txBody>
          <a:bodyPr/>
          <a:lstStyle/>
          <a:p>
            <a:fld id="{0D356588-95F0-9446-B1B8-FE98E4C1DDC9}" type="slidenum">
              <a:rPr lang="en-US" smtClean="0"/>
              <a:pPr/>
              <a:t>‹Nr.›</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25346076-DECE-4C47-90F3-F7759A4666E1}" type="datetimeFigureOut">
              <a:rPr lang="en-US" smtClean="0"/>
              <a:pPr/>
              <a:t>10/8/12</a:t>
            </a:fld>
            <a:endParaRPr lang="en-US" dirty="0"/>
          </a:p>
        </p:txBody>
      </p:sp>
      <p:sp>
        <p:nvSpPr>
          <p:cNvPr id="5" name="Marcador de pie de página 4"/>
          <p:cNvSpPr>
            <a:spLocks noGrp="1"/>
          </p:cNvSpPr>
          <p:nvPr>
            <p:ph type="ftr" sz="quarter" idx="11"/>
          </p:nvPr>
        </p:nvSpPr>
        <p:spPr/>
        <p:txBody>
          <a:bodyPr/>
          <a:lstStyle/>
          <a:p>
            <a:pPr>
              <a:defRPr/>
            </a:pPr>
            <a:endParaRPr lang="en-US" dirty="0"/>
          </a:p>
        </p:txBody>
      </p:sp>
      <p:sp>
        <p:nvSpPr>
          <p:cNvPr id="6" name="Marcador de número de diapositiva 5"/>
          <p:cNvSpPr>
            <a:spLocks noGrp="1"/>
          </p:cNvSpPr>
          <p:nvPr>
            <p:ph type="sldNum" sz="quarter" idx="12"/>
          </p:nvPr>
        </p:nvSpPr>
        <p:spPr/>
        <p:txBody>
          <a:bodyPr/>
          <a:lstStyle/>
          <a:p>
            <a:fld id="{0D356588-95F0-9446-B1B8-FE98E4C1DDC9}"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a:cxnSpLocks noChangeShapeType="1"/>
          </p:cNvCxnSpPr>
          <p:nvPr/>
        </p:nvCxnSpPr>
        <p:spPr bwMode="auto">
          <a:xfrm>
            <a:off x="685800" y="4916488"/>
            <a:ext cx="7924800" cy="4762"/>
          </a:xfrm>
          <a:prstGeom prst="line">
            <a:avLst/>
          </a:prstGeom>
          <a:noFill/>
          <a:ln w="9525">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770FFE0-ECDD-B145-A7EF-712BB4F30153}" type="datetimeFigureOut">
              <a:rPr lang="en-US"/>
              <a:pPr/>
              <a:t>10/8/12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A0FE879-AD8B-5941-9A9F-EC936917019B}" type="slidenum">
              <a:rPr lang="en-US"/>
              <a:pPr/>
              <a:t>‹Nr.›</a:t>
            </a:fld>
            <a:endParaRPr lang="en-US"/>
          </a:p>
        </p:txBody>
      </p:sp>
    </p:spTree>
    <p:extLst>
      <p:ext uri="{BB962C8B-B14F-4D97-AF65-F5344CB8AC3E}">
        <p14:creationId xmlns:p14="http://schemas.microsoft.com/office/powerpoint/2010/main" val="197837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fld id="{F7F786D8-A060-9944-9A24-5719890B9B96}" type="datetimeFigureOut">
              <a:rPr lang="en-US"/>
              <a:pPr/>
              <a:t>10/8/12</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98E327F1-1D32-CD4E-8630-097C1A934644}" type="slidenum">
              <a:rPr lang="en-US"/>
              <a:pPr/>
              <a:t>‹Nr.›</a:t>
            </a:fld>
            <a:endParaRPr lang="en-US"/>
          </a:p>
        </p:txBody>
      </p:sp>
    </p:spTree>
    <p:extLst>
      <p:ext uri="{BB962C8B-B14F-4D97-AF65-F5344CB8AC3E}">
        <p14:creationId xmlns:p14="http://schemas.microsoft.com/office/powerpoint/2010/main" val="406668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563563" y="2179638"/>
            <a:ext cx="3748087" cy="1587"/>
          </a:xfrm>
          <a:prstGeom prst="line">
            <a:avLst/>
          </a:prstGeom>
          <a:noFill/>
          <a:ln w="12700">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a:noFill/>
              </a14:hiddenFill>
            </a:ext>
          </a:extLst>
        </p:spPr>
      </p:cxnSp>
      <p:cxnSp>
        <p:nvCxnSpPr>
          <p:cNvPr id="8" name="Straight Connector 7"/>
          <p:cNvCxnSpPr>
            <a:cxnSpLocks noChangeShapeType="1"/>
          </p:cNvCxnSpPr>
          <p:nvPr/>
        </p:nvCxnSpPr>
        <p:spPr bwMode="auto">
          <a:xfrm>
            <a:off x="4754563" y="2179638"/>
            <a:ext cx="3749675" cy="1587"/>
          </a:xfrm>
          <a:prstGeom prst="line">
            <a:avLst/>
          </a:prstGeom>
          <a:noFill/>
          <a:ln w="12700">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9" name="Slide Number Placeholder 8"/>
          <p:cNvSpPr>
            <a:spLocks noGrp="1"/>
          </p:cNvSpPr>
          <p:nvPr>
            <p:ph type="sldNum" sz="quarter" idx="10"/>
          </p:nvPr>
        </p:nvSpPr>
        <p:spPr/>
        <p:txBody>
          <a:bodyPr/>
          <a:lstStyle>
            <a:lvl1pPr>
              <a:defRPr/>
            </a:lvl1pPr>
          </a:lstStyle>
          <a:p>
            <a:fld id="{282AF670-4C20-ED49-9D4A-F55D2031BAB6}" type="slidenum">
              <a:rPr lang="en-US"/>
              <a:pPr/>
              <a:t>‹Nr.›</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fld id="{8FE48860-4211-DA49-A812-6A305501408A}" type="datetimeFigureOut">
              <a:rPr lang="en-US"/>
              <a:pPr/>
              <a:t>10/8/12</a:t>
            </a:fld>
            <a:endParaRPr lang="en-US"/>
          </a:p>
        </p:txBody>
      </p:sp>
    </p:spTree>
    <p:extLst>
      <p:ext uri="{BB962C8B-B14F-4D97-AF65-F5344CB8AC3E}">
        <p14:creationId xmlns:p14="http://schemas.microsoft.com/office/powerpoint/2010/main" val="2491435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fld id="{4FECE700-64B3-4B4D-AADC-CF2597282877}" type="datetimeFigureOut">
              <a:rPr lang="en-US"/>
              <a:pPr/>
              <a:t>10/8/12</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fld id="{F6FB68AB-B79F-9B4D-8A9D-85352762AFB1}" type="slidenum">
              <a:rPr lang="en-US"/>
              <a:pPr/>
              <a:t>‹Nr.›</a:t>
            </a:fld>
            <a:endParaRPr lang="en-US"/>
          </a:p>
        </p:txBody>
      </p:sp>
    </p:spTree>
    <p:extLst>
      <p:ext uri="{BB962C8B-B14F-4D97-AF65-F5344CB8AC3E}">
        <p14:creationId xmlns:p14="http://schemas.microsoft.com/office/powerpoint/2010/main" val="192848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fld id="{7F749595-DE42-8049-AF0D-4468A3880B47}" type="datetimeFigureOut">
              <a:rPr lang="en-US"/>
              <a:pPr/>
              <a:t>10/8/12</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fld id="{13B1EFF7-9B30-324D-90D7-7B93AEE2F9D5}" type="slidenum">
              <a:rPr lang="en-US"/>
              <a:pPr/>
              <a:t>‹Nr.›</a:t>
            </a:fld>
            <a:endParaRPr lang="en-US"/>
          </a:p>
        </p:txBody>
      </p:sp>
    </p:spTree>
    <p:extLst>
      <p:ext uri="{BB962C8B-B14F-4D97-AF65-F5344CB8AC3E}">
        <p14:creationId xmlns:p14="http://schemas.microsoft.com/office/powerpoint/2010/main" val="287077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Helvetica"/>
                <a:ea typeface="+mn-ea"/>
                <a:cs typeface="+mn-cs"/>
              </a:defRPr>
            </a:lvl1pPr>
          </a:lstStyle>
          <a:p>
            <a:r>
              <a:rPr lang="en-US" dirty="0" smtClean="0"/>
              <a:t>Click to edit Master title style</a:t>
            </a:r>
            <a:endParaRPr lang="en-US" dirty="0"/>
          </a:p>
        </p:txBody>
      </p:sp>
      <p:sp>
        <p:nvSpPr>
          <p:cNvPr id="5" name="Date Placeholder 7"/>
          <p:cNvSpPr>
            <a:spLocks noGrp="1"/>
          </p:cNvSpPr>
          <p:nvPr>
            <p:ph type="dt" sz="half" idx="10"/>
          </p:nvPr>
        </p:nvSpPr>
        <p:spPr/>
        <p:txBody>
          <a:bodyPr/>
          <a:lstStyle>
            <a:lvl1pPr>
              <a:defRPr/>
            </a:lvl1pPr>
          </a:lstStyle>
          <a:p>
            <a:fld id="{CC5B1486-DC20-6442-9DA2-64C0661BD912}" type="datetimeFigureOut">
              <a:rPr lang="en-US"/>
              <a:pPr/>
              <a:t>10/8/12</a:t>
            </a:fld>
            <a:endParaRPr lang="en-US"/>
          </a:p>
        </p:txBody>
      </p:sp>
      <p:sp>
        <p:nvSpPr>
          <p:cNvPr id="6" name="Slide Number Placeholder 8"/>
          <p:cNvSpPr>
            <a:spLocks noGrp="1"/>
          </p:cNvSpPr>
          <p:nvPr>
            <p:ph type="sldNum" sz="quarter" idx="11"/>
          </p:nvPr>
        </p:nvSpPr>
        <p:spPr/>
        <p:txBody>
          <a:bodyPr/>
          <a:lstStyle>
            <a:lvl1pPr>
              <a:defRPr/>
            </a:lvl1pPr>
          </a:lstStyle>
          <a:p>
            <a:fld id="{A3D5E167-AEBE-5140-B4A7-4E7A40786869}" type="slidenum">
              <a:rPr lang="en-US"/>
              <a:pPr/>
              <a:t>‹Nr.›</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9174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Helvetica"/>
                <a:ea typeface="+mn-ea"/>
                <a:cs typeface="+mn-cs"/>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fld id="{80E88B92-D1B4-1F4C-BE94-A3C972913AF2}" type="datetimeFigureOut">
              <a:rPr lang="en-US"/>
              <a:pPr/>
              <a:t>10/8/12</a:t>
            </a:fld>
            <a:endParaRPr lang="en-US"/>
          </a:p>
        </p:txBody>
      </p:sp>
      <p:sp>
        <p:nvSpPr>
          <p:cNvPr id="6" name="Slide Number Placeholder 8"/>
          <p:cNvSpPr>
            <a:spLocks noGrp="1"/>
          </p:cNvSpPr>
          <p:nvPr>
            <p:ph type="sldNum" sz="quarter" idx="11"/>
          </p:nvPr>
        </p:nvSpPr>
        <p:spPr/>
        <p:txBody>
          <a:bodyPr/>
          <a:lstStyle>
            <a:lvl1pPr>
              <a:defRPr/>
            </a:lvl1pPr>
          </a:lstStyle>
          <a:p>
            <a:fld id="{BA64732F-00AF-FF42-A6DE-EC7A9BF9B755}" type="slidenum">
              <a:rPr lang="en-US"/>
              <a:pPr/>
              <a:t>‹Nr.›</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039334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Helvetica"/>
              </a:defRPr>
            </a:lvl1pPr>
          </a:lstStyle>
          <a:p>
            <a:fld id="{25346076-DECE-4C47-90F3-F7759A4666E1}" type="datetimeFigureOut">
              <a:rPr lang="en-US" smtClean="0"/>
              <a:pPr/>
              <a:t>10/8/12</a:t>
            </a:fld>
            <a:endParaRPr lang="en-US"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Helvetica"/>
                <a:ea typeface="+mn-ea"/>
              </a:defRPr>
            </a:lvl1pPr>
          </a:lstStyle>
          <a:p>
            <a:pPr>
              <a:defRPr/>
            </a:pPr>
            <a:endParaRPr lang="en-US" dirty="0"/>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Helvetica"/>
              </a:defRPr>
            </a:lvl1pPr>
          </a:lstStyle>
          <a:p>
            <a:fld id="{0D356588-95F0-9446-B1B8-FE98E4C1DDC9}" type="slidenum">
              <a:rPr lang="en-US" smtClean="0"/>
              <a:pPr/>
              <a:t>‹Nr.›</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dirty="0"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875" r:id="rId1"/>
    <p:sldLayoutId id="2147483869" r:id="rId2"/>
    <p:sldLayoutId id="2147483876" r:id="rId3"/>
    <p:sldLayoutId id="2147483870" r:id="rId4"/>
    <p:sldLayoutId id="2147483877" r:id="rId5"/>
    <p:sldLayoutId id="2147483871" r:id="rId6"/>
    <p:sldLayoutId id="2147483872" r:id="rId7"/>
    <p:sldLayoutId id="2147483878" r:id="rId8"/>
    <p:sldLayoutId id="2147483879" r:id="rId9"/>
    <p:sldLayoutId id="2147483873" r:id="rId10"/>
    <p:sldLayoutId id="2147483874"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Helvetica"/>
          <a:ea typeface="ＭＳ Ｐゴシック" charset="0"/>
          <a:cs typeface="+mj-cs"/>
        </a:defRPr>
      </a:lvl1pPr>
      <a:lvl2pPr algn="l" rtl="0" fontAlgn="base">
        <a:spcBef>
          <a:spcPct val="0"/>
        </a:spcBef>
        <a:spcAft>
          <a:spcPct val="0"/>
        </a:spcAft>
        <a:defRPr sz="4200">
          <a:solidFill>
            <a:srgbClr val="F9F9F9"/>
          </a:solidFill>
          <a:latin typeface="Arial" charset="0"/>
          <a:ea typeface="ＭＳ Ｐゴシック" charset="0"/>
        </a:defRPr>
      </a:lvl2pPr>
      <a:lvl3pPr algn="l" rtl="0" fontAlgn="base">
        <a:spcBef>
          <a:spcPct val="0"/>
        </a:spcBef>
        <a:spcAft>
          <a:spcPct val="0"/>
        </a:spcAft>
        <a:defRPr sz="4200">
          <a:solidFill>
            <a:srgbClr val="F9F9F9"/>
          </a:solidFill>
          <a:latin typeface="Arial" charset="0"/>
          <a:ea typeface="ＭＳ Ｐゴシック" charset="0"/>
        </a:defRPr>
      </a:lvl3pPr>
      <a:lvl4pPr algn="l" rtl="0" fontAlgn="base">
        <a:spcBef>
          <a:spcPct val="0"/>
        </a:spcBef>
        <a:spcAft>
          <a:spcPct val="0"/>
        </a:spcAft>
        <a:defRPr sz="4200">
          <a:solidFill>
            <a:srgbClr val="F9F9F9"/>
          </a:solidFill>
          <a:latin typeface="Arial" charset="0"/>
          <a:ea typeface="ＭＳ Ｐゴシック" charset="0"/>
        </a:defRPr>
      </a:lvl4pPr>
      <a:lvl5pPr algn="l" rtl="0" fontAlgn="base">
        <a:spcBef>
          <a:spcPct val="0"/>
        </a:spcBef>
        <a:spcAft>
          <a:spcPct val="0"/>
        </a:spcAft>
        <a:defRPr sz="4200">
          <a:solidFill>
            <a:srgbClr val="F9F9F9"/>
          </a:solidFill>
          <a:latin typeface="Arial" charset="0"/>
          <a:ea typeface="ＭＳ Ｐゴシック" charset="0"/>
        </a:defRPr>
      </a:lvl5pPr>
      <a:lvl6pPr marL="457200" algn="l" rtl="0" fontAlgn="base">
        <a:spcBef>
          <a:spcPct val="0"/>
        </a:spcBef>
        <a:spcAft>
          <a:spcPct val="0"/>
        </a:spcAft>
        <a:defRPr sz="4200">
          <a:solidFill>
            <a:srgbClr val="F9F9F9"/>
          </a:solidFill>
          <a:latin typeface="Arial" charset="0"/>
          <a:ea typeface="ＭＳ Ｐゴシック" charset="0"/>
        </a:defRPr>
      </a:lvl6pPr>
      <a:lvl7pPr marL="914400" algn="l" rtl="0" fontAlgn="base">
        <a:spcBef>
          <a:spcPct val="0"/>
        </a:spcBef>
        <a:spcAft>
          <a:spcPct val="0"/>
        </a:spcAft>
        <a:defRPr sz="4200">
          <a:solidFill>
            <a:srgbClr val="F9F9F9"/>
          </a:solidFill>
          <a:latin typeface="Arial" charset="0"/>
          <a:ea typeface="ＭＳ Ｐゴシック" charset="0"/>
        </a:defRPr>
      </a:lvl7pPr>
      <a:lvl8pPr marL="1371600" algn="l" rtl="0" fontAlgn="base">
        <a:spcBef>
          <a:spcPct val="0"/>
        </a:spcBef>
        <a:spcAft>
          <a:spcPct val="0"/>
        </a:spcAft>
        <a:defRPr sz="4200">
          <a:solidFill>
            <a:srgbClr val="F9F9F9"/>
          </a:solidFill>
          <a:latin typeface="Arial" charset="0"/>
          <a:ea typeface="ＭＳ Ｐゴシック" charset="0"/>
        </a:defRPr>
      </a:lvl8pPr>
      <a:lvl9pPr marL="1828800" algn="l" rtl="0" fontAlgn="base">
        <a:spcBef>
          <a:spcPct val="0"/>
        </a:spcBef>
        <a:spcAft>
          <a:spcPct val="0"/>
        </a:spcAft>
        <a:defRPr sz="4200">
          <a:solidFill>
            <a:srgbClr val="F9F9F9"/>
          </a:solidFill>
          <a:latin typeface="Arial" charset="0"/>
          <a:ea typeface="ＭＳ Ｐゴシック" charset="0"/>
        </a:defRPr>
      </a:lvl9pPr>
    </p:titleStyle>
    <p:bodyStyle>
      <a:lvl1pPr marL="273050" indent="-273050" algn="l" rtl="0" fontAlgn="base">
        <a:spcBef>
          <a:spcPts val="600"/>
        </a:spcBef>
        <a:spcAft>
          <a:spcPct val="0"/>
        </a:spcAft>
        <a:buClr>
          <a:schemeClr val="accent2"/>
        </a:buClr>
        <a:buSzPct val="85000"/>
        <a:buFont typeface="Wingdings 2" charset="0"/>
        <a:buChar char=""/>
        <a:defRPr sz="2600" kern="1200">
          <a:solidFill>
            <a:schemeClr val="tx1"/>
          </a:solidFill>
          <a:latin typeface="Helvetica"/>
          <a:ea typeface="ＭＳ Ｐゴシック" charset="0"/>
          <a:cs typeface="+mn-cs"/>
        </a:defRPr>
      </a:lvl1pPr>
      <a:lvl2pPr marL="639763" indent="-273050" algn="l" rtl="0" fontAlgn="base">
        <a:spcBef>
          <a:spcPts val="300"/>
        </a:spcBef>
        <a:spcAft>
          <a:spcPct val="0"/>
        </a:spcAft>
        <a:buClr>
          <a:srgbClr val="D6903D"/>
        </a:buClr>
        <a:buSzPct val="85000"/>
        <a:buFont typeface="Wingdings 2" charset="0"/>
        <a:buChar char=""/>
        <a:defRPr sz="2400" kern="1200">
          <a:solidFill>
            <a:schemeClr val="tx2"/>
          </a:solidFill>
          <a:latin typeface="Helvetica"/>
          <a:ea typeface="ＭＳ Ｐゴシック" charset="0"/>
          <a:cs typeface="+mn-cs"/>
        </a:defRPr>
      </a:lvl2pPr>
      <a:lvl3pPr marL="1004888" indent="-228600" algn="l" rtl="0" fontAlgn="base">
        <a:spcBef>
          <a:spcPts val="300"/>
        </a:spcBef>
        <a:spcAft>
          <a:spcPct val="0"/>
        </a:spcAft>
        <a:buClr>
          <a:srgbClr val="B37732"/>
        </a:buClr>
        <a:buSzPct val="85000"/>
        <a:buFont typeface="Wingdings 2" charset="0"/>
        <a:buChar char=""/>
        <a:defRPr sz="2100" kern="1200">
          <a:solidFill>
            <a:schemeClr val="tx1"/>
          </a:solidFill>
          <a:latin typeface="Helvetica"/>
          <a:ea typeface="ＭＳ Ｐゴシック" charset="0"/>
          <a:cs typeface="+mn-cs"/>
        </a:defRPr>
      </a:lvl3pPr>
      <a:lvl4pPr marL="1279525" indent="-228600" algn="l" rtl="0" fontAlgn="base">
        <a:spcBef>
          <a:spcPts val="300"/>
        </a:spcBef>
        <a:spcAft>
          <a:spcPct val="0"/>
        </a:spcAft>
        <a:buClr>
          <a:srgbClr val="D6903D"/>
        </a:buClr>
        <a:buSzPct val="85000"/>
        <a:buFont typeface="Wingdings 2" charset="0"/>
        <a:buChar char=""/>
        <a:defRPr sz="1900" kern="1200">
          <a:solidFill>
            <a:schemeClr val="tx1"/>
          </a:solidFill>
          <a:latin typeface="Helvetica"/>
          <a:ea typeface="ＭＳ Ｐゴシック" charset="0"/>
          <a:cs typeface="+mn-cs"/>
        </a:defRPr>
      </a:lvl4pPr>
      <a:lvl5pPr marL="1554163" indent="-228600" algn="l" rtl="0" fontAlgn="base">
        <a:spcBef>
          <a:spcPts val="338"/>
        </a:spcBef>
        <a:spcAft>
          <a:spcPct val="0"/>
        </a:spcAft>
        <a:buClr>
          <a:srgbClr val="D6903D"/>
        </a:buClr>
        <a:buSzPct val="85000"/>
        <a:buFont typeface="Wingdings 2" charset="0"/>
        <a:buChar char=""/>
        <a:defRPr sz="1600" kern="1200">
          <a:solidFill>
            <a:schemeClr val="tx1"/>
          </a:solidFill>
          <a:latin typeface="Helvetica"/>
          <a:ea typeface="ＭＳ Ｐゴシック" charset="0"/>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5346076-DECE-4C47-90F3-F7759A4666E1}" type="datetimeFigureOut">
              <a:rPr lang="en-US" smtClean="0"/>
              <a:pPr/>
              <a:t>10/8/12</a:t>
            </a:fld>
            <a:endParaRPr lang="en-US" dirty="0"/>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dirty="0"/>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D356588-95F0-9446-B1B8-FE98E4C1DDC9}" type="slidenum">
              <a:rPr lang="en-US" smtClean="0"/>
              <a:pPr/>
              <a:t>‹Nr.›</a:t>
            </a:fld>
            <a:endParaRPr lang="en-US" dirty="0"/>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700463"/>
            <a:ext cx="8305800" cy="1143000"/>
          </a:xfrm>
        </p:spPr>
        <p:txBody>
          <a:bodyPr/>
          <a:lstStyle/>
          <a:p>
            <a:pPr fontAlgn="auto">
              <a:spcAft>
                <a:spcPts val="0"/>
              </a:spcAft>
              <a:buFont typeface="Wingdings 2"/>
              <a:buNone/>
              <a:defRPr/>
            </a:pPr>
            <a:r>
              <a:rPr lang="es-MX" sz="3200" dirty="0" smtClean="0">
                <a:ea typeface="+mn-ea"/>
              </a:rPr>
              <a:t>Prof</a:t>
            </a:r>
            <a:r>
              <a:rPr lang="es-MX" sz="3200" dirty="0" smtClean="0">
                <a:ea typeface="+mn-ea"/>
              </a:rPr>
              <a:t>. </a:t>
            </a:r>
            <a:r>
              <a:rPr lang="es-MX" sz="3200" dirty="0" smtClean="0">
                <a:ea typeface="+mn-ea"/>
              </a:rPr>
              <a:t>Rvdo. </a:t>
            </a:r>
            <a:r>
              <a:rPr lang="es-MX" sz="3200" dirty="0" err="1" smtClean="0">
                <a:ea typeface="+mn-ea"/>
              </a:rPr>
              <a:t>Benjamin</a:t>
            </a:r>
            <a:r>
              <a:rPr lang="es-MX" sz="3200" dirty="0" smtClean="0">
                <a:ea typeface="+mn-ea"/>
              </a:rPr>
              <a:t> Meyer</a:t>
            </a:r>
          </a:p>
          <a:p>
            <a:pPr fontAlgn="auto">
              <a:spcAft>
                <a:spcPts val="0"/>
              </a:spcAft>
              <a:buFont typeface="Wingdings 2"/>
              <a:buNone/>
              <a:defRPr/>
            </a:pPr>
            <a:r>
              <a:rPr lang="es-MX" sz="3200" dirty="0" smtClean="0">
                <a:ea typeface="+mn-ea"/>
              </a:rPr>
              <a:t>8 de mayo de 2010</a:t>
            </a:r>
            <a:endParaRPr lang="es-MX" sz="3200" dirty="0">
              <a:ea typeface="+mn-ea"/>
            </a:endParaRPr>
          </a:p>
        </p:txBody>
      </p:sp>
      <p:sp>
        <p:nvSpPr>
          <p:cNvPr id="4" name="Title 3"/>
          <p:cNvSpPr>
            <a:spLocks noGrp="1"/>
          </p:cNvSpPr>
          <p:nvPr>
            <p:ph type="ctrTitle"/>
          </p:nvPr>
        </p:nvSpPr>
        <p:spPr>
          <a:xfrm>
            <a:off x="457200" y="1143000"/>
            <a:ext cx="8305800" cy="1981200"/>
          </a:xfrm>
        </p:spPr>
        <p:txBody>
          <a:bodyPr/>
          <a:lstStyle/>
          <a:p>
            <a:pPr fontAlgn="auto">
              <a:spcAft>
                <a:spcPts val="0"/>
              </a:spcAft>
              <a:defRPr/>
            </a:pPr>
            <a:r>
              <a:rPr lang="es-MX" sz="5000" dirty="0" smtClean="0">
                <a:latin typeface="AveriaSerif-Bold"/>
                <a:ea typeface="+mj-ea"/>
                <a:cs typeface="AveriaSerif-Bold"/>
              </a:rPr>
              <a:t>Efesios y Filipenses</a:t>
            </a:r>
            <a:endParaRPr lang="es-MX" sz="5000" dirty="0">
              <a:latin typeface="AveriaSerif-Bold"/>
              <a:ea typeface="+mj-ea"/>
              <a:cs typeface="AveriaSerif-Bold"/>
            </a:endParaRPr>
          </a:p>
        </p:txBody>
      </p:sp>
      <p:pic>
        <p:nvPicPr>
          <p:cNvPr id="6" name="Imagen 5"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620688"/>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4"/>
          <p:cNvSpPr>
            <a:spLocks noGrp="1"/>
          </p:cNvSpPr>
          <p:nvPr>
            <p:ph idx="1"/>
          </p:nvPr>
        </p:nvSpPr>
        <p:spPr>
          <a:xfrm>
            <a:off x="457200" y="2286000"/>
            <a:ext cx="8229600" cy="4191000"/>
          </a:xfrm>
        </p:spPr>
        <p:txBody>
          <a:bodyPr/>
          <a:lstStyle/>
          <a:p>
            <a:r>
              <a:rPr lang="en-US" dirty="0" err="1"/>
              <a:t>Respuesta</a:t>
            </a:r>
            <a:r>
              <a:rPr lang="en-US" dirty="0"/>
              <a:t>:</a:t>
            </a:r>
          </a:p>
          <a:p>
            <a:pPr lvl="1"/>
            <a:r>
              <a:rPr lang="es-MX" dirty="0"/>
              <a:t>Estas objeciones en general son muy superficiales.  Cadbury (1959) hace la pregunta: “¿Qué es lo más probable—que un imitador de Pablo compuso en el primer siglo un escrito que concuerda en un noventa o noventa y cinco por ciento con el estilo de Pablo, o que Pablo mismo escribió una carta que difiere en un cinco o un diez por ciento de su estilo habitual?” (Harrison 332).</a:t>
            </a:r>
            <a:endParaRPr lang="en-US" dirty="0"/>
          </a:p>
          <a:p>
            <a:endParaRPr lang="en-US" sz="2400" dirty="0"/>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a:t>
            </a:r>
            <a:r>
              <a:rPr lang="es-MX" sz="3100" smtClean="0">
                <a:ea typeface="+mj-ea"/>
              </a:rPr>
              <a:t>Biblia NVI de Estudio, David </a:t>
            </a:r>
            <a:r>
              <a:rPr lang="es-MX" sz="3100" err="1" smtClean="0">
                <a:ea typeface="+mj-ea"/>
              </a:rPr>
              <a:t>Gifford</a:t>
            </a:r>
            <a:r>
              <a:rPr lang="es-MX" sz="3100" smtClean="0">
                <a:ea typeface="+mj-ea"/>
              </a:rPr>
              <a:t> www.giffmex.org, Carson, </a:t>
            </a:r>
            <a:r>
              <a:rPr lang="es-MX" sz="3100" err="1" smtClean="0">
                <a:ea typeface="+mj-ea"/>
              </a:rPr>
              <a:t>Moo</a:t>
            </a:r>
            <a:r>
              <a:rPr lang="es-MX" sz="3100" smtClean="0">
                <a:ea typeface="+mj-ea"/>
              </a:rPr>
              <a:t> y Morris</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4"/>
          <p:cNvSpPr>
            <a:spLocks noGrp="1"/>
          </p:cNvSpPr>
          <p:nvPr>
            <p:ph idx="1"/>
          </p:nvPr>
        </p:nvSpPr>
        <p:spPr>
          <a:xfrm>
            <a:off x="457200" y="1676400"/>
            <a:ext cx="8229600" cy="4800600"/>
          </a:xfrm>
        </p:spPr>
        <p:txBody>
          <a:bodyPr/>
          <a:lstStyle/>
          <a:p>
            <a:r>
              <a:rPr lang="es-MX" sz="2800" dirty="0"/>
              <a:t>Probablemente  fue escrita alrededor del mismo tiempo que Colosenses, en el año 60 d.C. desde la prisión en Roma.</a:t>
            </a:r>
            <a:endParaRPr lang="en-US" sz="2800" dirty="0"/>
          </a:p>
          <a:p>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Fecha y lugar (</a:t>
            </a:r>
            <a:r>
              <a:rPr lang="es-MX" sz="3100" smtClean="0">
                <a:ea typeface="+mj-ea"/>
              </a:rPr>
              <a:t>Biblia NVI de Estudio</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4"/>
          <p:cNvSpPr>
            <a:spLocks noGrp="1"/>
          </p:cNvSpPr>
          <p:nvPr>
            <p:ph idx="1"/>
          </p:nvPr>
        </p:nvSpPr>
        <p:spPr>
          <a:xfrm>
            <a:off x="457200" y="1676400"/>
            <a:ext cx="8229600" cy="4800600"/>
          </a:xfrm>
        </p:spPr>
        <p:txBody>
          <a:bodyPr/>
          <a:lstStyle/>
          <a:p>
            <a:r>
              <a:rPr lang="es-MX" sz="2400" dirty="0"/>
              <a:t>Un problema textual.  En la mayoría de los manuscritos están ausentes las palabras “en Éfeso.” </a:t>
            </a:r>
            <a:endParaRPr lang="en-US" sz="2400" dirty="0"/>
          </a:p>
          <a:p>
            <a:r>
              <a:rPr lang="es-MX" sz="2400" dirty="0"/>
              <a:t>Sin embargo, “en Éfeso” sí aparece en la mayoría de los manuscritos.  </a:t>
            </a:r>
            <a:endParaRPr lang="en-US" sz="2400" dirty="0"/>
          </a:p>
          <a:p>
            <a:r>
              <a:rPr lang="es-MX" sz="2400" dirty="0"/>
              <a:t>Marción consideró esta carta como la carta a los Laodicenses.  Además, el tono es un poco impersonal y algunas partes indican que Pablo no conocía a sus lectores (1:15).  </a:t>
            </a:r>
          </a:p>
          <a:p>
            <a:r>
              <a:rPr lang="es-MX" sz="2400" dirty="0"/>
              <a:t>Es raro porque Pablo había evangelizado a los efesios y había pasado un buen rato entre ellos.</a:t>
            </a:r>
          </a:p>
          <a:p>
            <a:r>
              <a:rPr lang="es-MX" sz="2400" dirty="0"/>
              <a:t>Su despedida (Hechos 20:17-38) indica un afecto caluroso.   </a:t>
            </a:r>
            <a:endParaRPr lang="en-US" sz="2400" dirty="0"/>
          </a:p>
          <a:p>
            <a:endParaRPr lang="en-US" sz="24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Destinatarios (</a:t>
            </a:r>
            <a:r>
              <a:rPr lang="es-MX" sz="3100" smtClean="0">
                <a:ea typeface="+mj-ea"/>
              </a:rPr>
              <a:t>Harrison, CMM)</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4"/>
          <p:cNvSpPr>
            <a:spLocks noGrp="1"/>
          </p:cNvSpPr>
          <p:nvPr>
            <p:ph idx="1"/>
          </p:nvPr>
        </p:nvSpPr>
        <p:spPr>
          <a:xfrm>
            <a:off x="457200" y="1676400"/>
            <a:ext cx="8229600" cy="4800600"/>
          </a:xfrm>
        </p:spPr>
        <p:txBody>
          <a:bodyPr/>
          <a:lstStyle/>
          <a:p>
            <a:r>
              <a:rPr lang="es-MX" sz="2400" dirty="0"/>
              <a:t>Si Pablo la había escrito específicamente a la iglesia en la ciudad de Éfeso, ¿por qué no hizo referencia a sus labores en Éfeso, un lugar dónde tuvo un largo ministerio?</a:t>
            </a:r>
            <a:endParaRPr lang="en-US" sz="2400" dirty="0"/>
          </a:p>
          <a:p>
            <a:r>
              <a:rPr lang="es-MX" sz="2400" dirty="0"/>
              <a:t>Posible solución.  “El carácter general de la epístola concuerda mejor con la posición de que estaba dirigida a todas las iglesias de Asia…la prominencia de Éfeso explica su denominación….” (Harrison 330).  </a:t>
            </a:r>
            <a:endParaRPr lang="en-US" sz="2400" dirty="0"/>
          </a:p>
          <a:p>
            <a:r>
              <a:rPr lang="es-MX" sz="2400" dirty="0"/>
              <a:t>Una de las teorías de una carta-circular mantiene que Pablo mandó esta carta con Tíquico cuando mandó su carta a los colosenses y luego fue copiada y re-enviada desde Éfeso.  Luego la carta fue identificada con Éfeso. </a:t>
            </a:r>
            <a:endParaRPr lang="en-US" sz="2400" dirty="0"/>
          </a:p>
          <a:p>
            <a:endParaRPr lang="en-US" sz="24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Destinatarios (</a:t>
            </a:r>
            <a:r>
              <a:rPr lang="es-MX" sz="3100" smtClean="0">
                <a:ea typeface="+mj-ea"/>
              </a:rPr>
              <a:t>Harrison, CMM)</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4"/>
          <p:cNvSpPr>
            <a:spLocks noGrp="1"/>
          </p:cNvSpPr>
          <p:nvPr>
            <p:ph idx="1"/>
          </p:nvPr>
        </p:nvSpPr>
        <p:spPr>
          <a:xfrm>
            <a:off x="457200" y="1676400"/>
            <a:ext cx="8229600" cy="4800600"/>
          </a:xfrm>
        </p:spPr>
        <p:txBody>
          <a:bodyPr/>
          <a:lstStyle/>
          <a:p>
            <a:r>
              <a:rPr lang="es-MX" sz="2800" dirty="0"/>
              <a:t>No parece ser escrita con una situación específica en mente.  Posiblemente existía algún tipo de tensión entre los judíos y los gentiles, y por eso Pablo escribe para fomentar la unidad.  En general no está corrigiendo alguna herejía (CMM 311-312). </a:t>
            </a:r>
            <a:endParaRPr lang="en-US" sz="2800" dirty="0"/>
          </a:p>
          <a:p>
            <a:r>
              <a:rPr lang="es-MX" sz="2800" dirty="0"/>
              <a:t>Hay una solemnidad en esta carta y, con la ausencia de cosas específicas, la carta está dedicada a articular lo que en general beneficia a todo creyente (CMM 312).</a:t>
            </a:r>
            <a:endParaRPr lang="en-US" sz="2800" dirty="0"/>
          </a:p>
          <a:p>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Propósito (</a:t>
            </a:r>
            <a:r>
              <a:rPr lang="es-MX" sz="3100" smtClean="0">
                <a:ea typeface="+mj-ea"/>
              </a:rPr>
              <a:t>CMM,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4"/>
          <p:cNvSpPr>
            <a:spLocks noGrp="1"/>
          </p:cNvSpPr>
          <p:nvPr>
            <p:ph idx="1"/>
          </p:nvPr>
        </p:nvSpPr>
        <p:spPr>
          <a:xfrm>
            <a:off x="457200" y="1676400"/>
            <a:ext cx="8229600" cy="4800600"/>
          </a:xfrm>
        </p:spPr>
        <p:txBody>
          <a:bodyPr/>
          <a:lstStyle/>
          <a:p>
            <a:r>
              <a:rPr lang="es-MX" sz="2800" dirty="0"/>
              <a:t>Un tema sugerido es: “Pablo quiere que los cristianos judíos y gentiles sepan que ellos ahora son un solo pueblo nuevo, diferente del mundo, y que su nueva unidad en amor es un testigo al dominio espiritual de la victoria de Cristo” (Gifford).</a:t>
            </a:r>
            <a:endParaRPr lang="en-US" sz="2800" dirty="0"/>
          </a:p>
          <a:p>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Propósito (</a:t>
            </a:r>
            <a:r>
              <a:rPr lang="es-MX" sz="3100" smtClean="0">
                <a:ea typeface="+mj-ea"/>
              </a:rPr>
              <a:t>CMM,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4"/>
          <p:cNvSpPr>
            <a:spLocks noGrp="1"/>
          </p:cNvSpPr>
          <p:nvPr>
            <p:ph idx="1"/>
          </p:nvPr>
        </p:nvSpPr>
        <p:spPr>
          <a:xfrm>
            <a:off x="457200" y="1676400"/>
            <a:ext cx="8229600" cy="4800600"/>
          </a:xfrm>
        </p:spPr>
        <p:txBody>
          <a:bodyPr/>
          <a:lstStyle/>
          <a:p>
            <a:r>
              <a:rPr lang="es-MX" sz="2800" dirty="0"/>
              <a:t>La igualdad entre judío y gentil en el cuerpo de Cristo.  </a:t>
            </a:r>
          </a:p>
          <a:p>
            <a:r>
              <a:rPr lang="es-MX" sz="2800" dirty="0"/>
              <a:t>La unidad en lo que tiene que ver con asuntos de la fe (4:3-6).</a:t>
            </a:r>
            <a:endParaRPr lang="en-US" sz="2800" dirty="0"/>
          </a:p>
          <a:p>
            <a:r>
              <a:rPr lang="es-MX" sz="2800" dirty="0"/>
              <a:t>La frase “en Cristo” aparece 35 veces (más que en cualquier otra epístola).</a:t>
            </a:r>
            <a:endParaRPr lang="en-US" sz="2800" dirty="0"/>
          </a:p>
          <a:p>
            <a:r>
              <a:rPr lang="es-MX" sz="2800" dirty="0"/>
              <a:t>El desarrollo de la verdad doctrinal es interrumpido dos veces con oraciones; una centrada en conocimiento (1:15-23) y una centrada en el amor (3:14-21).</a:t>
            </a:r>
            <a:endParaRPr lang="en-US" sz="2800" dirty="0"/>
          </a:p>
          <a:p>
            <a:endParaRPr lang="en-US" sz="2800" dirty="0"/>
          </a:p>
          <a:p>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Características (</a:t>
            </a:r>
            <a:r>
              <a:rPr lang="es-MX" sz="3100" smtClean="0">
                <a:ea typeface="+mj-ea"/>
              </a:rPr>
              <a:t>Harrison)</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4"/>
          <p:cNvSpPr>
            <a:spLocks noGrp="1"/>
          </p:cNvSpPr>
          <p:nvPr>
            <p:ph idx="1"/>
          </p:nvPr>
        </p:nvSpPr>
        <p:spPr>
          <a:xfrm>
            <a:off x="457200" y="1676400"/>
            <a:ext cx="8229600" cy="4800600"/>
          </a:xfrm>
        </p:spPr>
        <p:txBody>
          <a:bodyPr/>
          <a:lstStyle/>
          <a:p>
            <a:r>
              <a:rPr lang="es-MX" sz="2800" dirty="0"/>
              <a:t>Términos comunes: iglesia, paz, unidad, misterio, regiones celestiales, sabiduría, propósito, gracia, amor, santo.</a:t>
            </a:r>
            <a:endParaRPr lang="en-US" sz="2800" dirty="0"/>
          </a:p>
          <a:p>
            <a:r>
              <a:rPr lang="es-MX" sz="2800" dirty="0"/>
              <a:t>Una distinción marcada entre las porciones doctrinales y prácticas de la carta (4:1).</a:t>
            </a:r>
            <a:endParaRPr lang="en-US" sz="2800" dirty="0"/>
          </a:p>
          <a:p>
            <a:r>
              <a:rPr lang="es-MX" sz="2800" dirty="0"/>
              <a:t>Una sección extensa a las relaciones domésticas desde el punto de vista cristiano (5:22-6:9).</a:t>
            </a:r>
            <a:endParaRPr lang="en-US" sz="2800" dirty="0"/>
          </a:p>
          <a:p>
            <a:r>
              <a:rPr lang="es-MX" sz="2800" dirty="0"/>
              <a:t>El conflicto de los creyentes con poderes espirituales hostiles (6:10-17).</a:t>
            </a:r>
            <a:endParaRPr lang="en-US" sz="2800" dirty="0"/>
          </a:p>
          <a:p>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Características (</a:t>
            </a:r>
            <a:r>
              <a:rPr lang="es-MX" sz="3100" smtClean="0">
                <a:ea typeface="+mj-ea"/>
              </a:rPr>
              <a:t>Harrison)</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4"/>
          <p:cNvSpPr>
            <a:spLocks noGrp="1"/>
          </p:cNvSpPr>
          <p:nvPr>
            <p:ph idx="1"/>
          </p:nvPr>
        </p:nvSpPr>
        <p:spPr>
          <a:xfrm>
            <a:off x="457200" y="1676400"/>
            <a:ext cx="8229600" cy="4800600"/>
          </a:xfrm>
        </p:spPr>
        <p:txBody>
          <a:bodyPr>
            <a:normAutofit lnSpcReduction="10000"/>
          </a:bodyPr>
          <a:lstStyle/>
          <a:p>
            <a:r>
              <a:rPr lang="es-MX" sz="2800" b="1" dirty="0"/>
              <a:t>1.1-2: Saludo</a:t>
            </a:r>
            <a:endParaRPr lang="en-US" sz="2800" dirty="0"/>
          </a:p>
          <a:p>
            <a:r>
              <a:rPr lang="es-MX" sz="2800" b="1" dirty="0"/>
              <a:t>1.3-3.21: Alaben a Dios por haber creado una nueva humanidad</a:t>
            </a:r>
            <a:endParaRPr lang="en-US" sz="2800" dirty="0"/>
          </a:p>
          <a:p>
            <a:pPr lvl="1"/>
            <a:r>
              <a:rPr lang="es-MX" dirty="0"/>
              <a:t>1.3-14: Alaben a Dios por las bendiciones espirituales que tenemos en Cristo</a:t>
            </a:r>
            <a:endParaRPr lang="en-US" dirty="0"/>
          </a:p>
          <a:p>
            <a:pPr lvl="1"/>
            <a:r>
              <a:rPr lang="es-MX" dirty="0"/>
              <a:t>1.15-23: Oración que pueden conocer mejor las bendiciones que tienen en Cristo</a:t>
            </a:r>
            <a:endParaRPr lang="en-US" dirty="0"/>
          </a:p>
          <a:p>
            <a:pPr lvl="1"/>
            <a:r>
              <a:rPr lang="es-MX" dirty="0"/>
              <a:t>2.1-22: Cuando éramos muertos y alienados, Dios nos formó en una nueva humanidad</a:t>
            </a:r>
            <a:endParaRPr lang="en-US" dirty="0"/>
          </a:p>
          <a:p>
            <a:pPr lvl="2"/>
            <a:r>
              <a:rPr lang="es-MX" sz="2400" dirty="0"/>
              <a:t>2.1-10: Nos trajo de la muerte a la vida</a:t>
            </a:r>
            <a:endParaRPr lang="en-US" sz="2400" dirty="0"/>
          </a:p>
          <a:p>
            <a:pPr lvl="2"/>
            <a:r>
              <a:rPr lang="es-MX" sz="2400" dirty="0"/>
              <a:t>2.11-22: Nos trajo de la hostilidad a la paz</a:t>
            </a:r>
            <a:r>
              <a:rPr lang="es-MX" dirty="0"/>
              <a:t/>
            </a:r>
            <a:br>
              <a:rPr lang="es-MX" dirty="0"/>
            </a:br>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Bosquejo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4"/>
          <p:cNvSpPr>
            <a:spLocks noGrp="1"/>
          </p:cNvSpPr>
          <p:nvPr>
            <p:ph idx="1"/>
          </p:nvPr>
        </p:nvSpPr>
        <p:spPr>
          <a:xfrm>
            <a:off x="457200" y="1676400"/>
            <a:ext cx="8229600" cy="4800600"/>
          </a:xfrm>
        </p:spPr>
        <p:txBody>
          <a:bodyPr/>
          <a:lstStyle/>
          <a:p>
            <a:r>
              <a:rPr lang="es-MX" sz="2800" b="1" dirty="0"/>
              <a:t>1.3-3.21: Alaben a Dios por haber creado una nueva humanidad</a:t>
            </a:r>
            <a:endParaRPr lang="en-US" sz="2800" dirty="0"/>
          </a:p>
          <a:p>
            <a:pPr lvl="1"/>
            <a:r>
              <a:rPr lang="es-MX" sz="2600" dirty="0"/>
              <a:t>(3.1: Segunda oración, interrumpida y resumida en v. 14)</a:t>
            </a:r>
          </a:p>
          <a:p>
            <a:pPr lvl="1"/>
            <a:r>
              <a:rPr lang="es-MX" sz="2600" dirty="0"/>
              <a:t>3.2-13: Dios me hizo mensajero de este misterio cósmico</a:t>
            </a:r>
          </a:p>
          <a:p>
            <a:pPr lvl="1"/>
            <a:r>
              <a:rPr lang="es-MX" sz="2600" dirty="0"/>
              <a:t>3.14-19: Oro que Dios les fortalezca y les ayude a comprender su amor en Cristo</a:t>
            </a:r>
          </a:p>
          <a:p>
            <a:pPr lvl="1"/>
            <a:r>
              <a:rPr lang="es-MX" sz="2600" dirty="0"/>
              <a:t>3.20-21: Doxología: ¡A Dios sea la gloria!</a:t>
            </a:r>
            <a:r>
              <a:rPr lang="es-MX" dirty="0"/>
              <a:t/>
            </a:r>
            <a:br>
              <a:rPr lang="es-MX" dirty="0"/>
            </a:br>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Bosquejo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es-MX" sz="2400" dirty="0"/>
              <a:t>La ciudad más famosa y más poblada en Asia Menor en el primer siglo (hoy Turquía).  Se encontraba en la intersección de rutas de comercio principales, y por lo tanto llegó a ser un centro comercial.  </a:t>
            </a:r>
            <a:endParaRPr lang="en-US" sz="2400" dirty="0"/>
          </a:p>
          <a:p>
            <a:pPr>
              <a:lnSpc>
                <a:spcPct val="80000"/>
              </a:lnSpc>
            </a:pPr>
            <a:r>
              <a:rPr lang="es-MX" sz="2400" dirty="0"/>
              <a:t>Tenía un templo dedicado a la diosa romana Diana (</a:t>
            </a:r>
            <a:r>
              <a:rPr lang="es-MX" sz="2400" i="1" dirty="0"/>
              <a:t>Artemis</a:t>
            </a:r>
            <a:r>
              <a:rPr lang="es-MX" sz="2400" dirty="0"/>
              <a:t> en griego).  Era una de las siete maravillas del mundo antiguo.  Había lugar para 25,000 personas.</a:t>
            </a:r>
            <a:endParaRPr lang="en-US" sz="2400" dirty="0"/>
          </a:p>
          <a:p>
            <a:pPr>
              <a:lnSpc>
                <a:spcPct val="80000"/>
              </a:lnSpc>
            </a:pPr>
            <a:r>
              <a:rPr lang="es-MX" sz="2400" dirty="0"/>
              <a:t>Éfeso fue un centro para el ministerio de Pablo durante 3 años (entre 52-57 d.C.).  Prosperó la iglesia por un tiempo pero luego necesitó el aviso de Apocalipsis 2:1-7.</a:t>
            </a:r>
            <a:endParaRPr lang="en-US" sz="2400" dirty="0"/>
          </a:p>
          <a:p>
            <a:pPr>
              <a:lnSpc>
                <a:spcPct val="80000"/>
              </a:lnSpc>
            </a:pPr>
            <a:r>
              <a:rPr lang="es-MX" sz="2400" dirty="0"/>
              <a:t>Aquí Pablo predicó a mucha gente.  Los plateros se quejaron de su influencia sobre tanta gente en la ciudad (y la provincia entera).  Nótese Hechos 19:23-31.</a:t>
            </a:r>
            <a:endParaRPr lang="en-US" sz="2400" dirty="0"/>
          </a:p>
          <a:p>
            <a:pPr>
              <a:lnSpc>
                <a:spcPct val="80000"/>
              </a:lnSpc>
            </a:pPr>
            <a:endParaRPr lang="es-MX" sz="2400" dirty="0"/>
          </a:p>
        </p:txBody>
      </p:sp>
      <p:sp>
        <p:nvSpPr>
          <p:cNvPr id="3" name="Title 2"/>
          <p:cNvSpPr>
            <a:spLocks noGrp="1"/>
          </p:cNvSpPr>
          <p:nvPr>
            <p:ph type="title"/>
          </p:nvPr>
        </p:nvSpPr>
        <p:spPr/>
        <p:txBody>
          <a:bodyPr/>
          <a:lstStyle/>
          <a:p>
            <a:pPr fontAlgn="auto">
              <a:spcAft>
                <a:spcPts val="0"/>
              </a:spcAft>
              <a:defRPr/>
            </a:pPr>
            <a:r>
              <a:rPr lang="es-MX" smtClean="0">
                <a:ea typeface="+mj-ea"/>
              </a:rPr>
              <a:t>La ciudad de Éfeso (</a:t>
            </a:r>
            <a:r>
              <a:rPr lang="es-MX" sz="3100" smtClean="0">
                <a:ea typeface="+mj-ea"/>
              </a:rPr>
              <a:t>Harrison</a:t>
            </a:r>
            <a:r>
              <a:rPr lang="es-MX" smtClean="0">
                <a:ea typeface="+mj-ea"/>
              </a:rPr>
              <a:t>)	</a:t>
            </a:r>
            <a:endParaRPr lang="es-MX">
              <a:ea typeface="+mj-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4"/>
          <p:cNvSpPr>
            <a:spLocks noGrp="1"/>
          </p:cNvSpPr>
          <p:nvPr>
            <p:ph idx="1"/>
          </p:nvPr>
        </p:nvSpPr>
        <p:spPr>
          <a:xfrm>
            <a:off x="457200" y="1676400"/>
            <a:ext cx="8229600" cy="4800600"/>
          </a:xfrm>
        </p:spPr>
        <p:txBody>
          <a:bodyPr>
            <a:normAutofit lnSpcReduction="10000"/>
          </a:bodyPr>
          <a:lstStyle/>
          <a:p>
            <a:r>
              <a:rPr lang="es-MX" sz="2800" b="1" dirty="0"/>
              <a:t>4.1-6.18: Vivan en una manera que es consistente con su nueva identidad en Cristo</a:t>
            </a:r>
            <a:endParaRPr lang="en-US" sz="2800" dirty="0"/>
          </a:p>
          <a:p>
            <a:pPr lvl="1"/>
            <a:r>
              <a:rPr lang="es-MX" sz="2600" dirty="0"/>
              <a:t>4.1: Declaración inicial: Vivan una vida consistente con su llamado</a:t>
            </a:r>
          </a:p>
          <a:p>
            <a:pPr lvl="1"/>
            <a:r>
              <a:rPr lang="es-MX" sz="2600" dirty="0"/>
              <a:t>4.2-16: Busquen la unidad del Espíritu</a:t>
            </a:r>
          </a:p>
          <a:p>
            <a:pPr lvl="2"/>
            <a:r>
              <a:rPr lang="es-MX" sz="2300" dirty="0"/>
              <a:t>4.2-3: Exhortación inicial</a:t>
            </a:r>
            <a:endParaRPr lang="en-US" sz="2300" dirty="0"/>
          </a:p>
          <a:p>
            <a:pPr lvl="2"/>
            <a:r>
              <a:rPr lang="es-MX" sz="2300" dirty="0"/>
              <a:t>4.4-6: Tenemos mucho en común</a:t>
            </a:r>
          </a:p>
          <a:p>
            <a:pPr lvl="2"/>
            <a:r>
              <a:rPr lang="es-MX" sz="2300" dirty="0"/>
              <a:t>4.7: Pero Dios ha proporcionado una gracia especial a cada uno</a:t>
            </a:r>
          </a:p>
          <a:p>
            <a:pPr lvl="2"/>
            <a:r>
              <a:rPr lang="es-MX" sz="2300" dirty="0"/>
              <a:t>4.8-10: Apoyo del AT</a:t>
            </a:r>
            <a:br>
              <a:rPr lang="es-MX" sz="2300" dirty="0"/>
            </a:br>
            <a:r>
              <a:rPr lang="es-MX" sz="2300" dirty="0"/>
              <a:t>4.11-16: Cristo dio dones espirituales para fortalecer a su pueblo hasta que lleguen a la madurez y la unidad</a:t>
            </a:r>
            <a:endParaRPr lang="en-US" sz="2300" dirty="0"/>
          </a:p>
          <a:p>
            <a:endParaRPr lang="en-US" sz="2800"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Bosquejo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4"/>
          <p:cNvSpPr>
            <a:spLocks noGrp="1"/>
          </p:cNvSpPr>
          <p:nvPr>
            <p:ph idx="1"/>
          </p:nvPr>
        </p:nvSpPr>
        <p:spPr>
          <a:xfrm>
            <a:off x="457200" y="1676400"/>
            <a:ext cx="8229600" cy="4800600"/>
          </a:xfrm>
        </p:spPr>
        <p:txBody>
          <a:bodyPr>
            <a:normAutofit lnSpcReduction="10000"/>
          </a:bodyPr>
          <a:lstStyle/>
          <a:p>
            <a:r>
              <a:rPr lang="es-MX" sz="2800" b="1" dirty="0"/>
              <a:t>4.1-6.18: Vivan en una manera que es consistente con su nueva identidad en Cristo</a:t>
            </a:r>
          </a:p>
          <a:p>
            <a:pPr lvl="1"/>
            <a:r>
              <a:rPr lang="es-MX" sz="2500" dirty="0"/>
              <a:t>4.17-19: No vivan como los Gentiles, que son insensatos</a:t>
            </a:r>
          </a:p>
          <a:p>
            <a:pPr lvl="1"/>
            <a:r>
              <a:rPr lang="es-MX" sz="2500" dirty="0"/>
              <a:t>4.20-5.8a: Despójense del viejo hombre y revístanse del nuevo hombre</a:t>
            </a:r>
          </a:p>
          <a:p>
            <a:pPr lvl="2"/>
            <a:r>
              <a:rPr lang="es-MX" sz="2400" dirty="0"/>
              <a:t>4.20-24: Exhortación inicial</a:t>
            </a:r>
          </a:p>
          <a:p>
            <a:pPr lvl="2"/>
            <a:r>
              <a:rPr lang="es-MX" sz="2400" dirty="0"/>
              <a:t>4.25-5.4: Exhortaciones consecuentes</a:t>
            </a:r>
          </a:p>
          <a:p>
            <a:pPr lvl="2"/>
            <a:r>
              <a:rPr lang="es-MX" sz="2400" dirty="0"/>
              <a:t>5.5-6: Ellos no tienen herencia en el reino de Cristo</a:t>
            </a:r>
          </a:p>
          <a:p>
            <a:pPr lvl="2"/>
            <a:r>
              <a:rPr lang="es-MX" sz="2400" dirty="0"/>
              <a:t>5.7-8a: Así que no sean compañeros con ellos, porque Uds. son diferentes ahora</a:t>
            </a:r>
            <a:r>
              <a:rPr lang="es-MX" dirty="0"/>
              <a:t/>
            </a:r>
            <a:br>
              <a:rPr lang="es-MX" dirty="0"/>
            </a:br>
            <a:r>
              <a:rPr lang="es-MX" dirty="0"/>
              <a:t/>
            </a:r>
            <a:br>
              <a:rPr lang="es-MX" dirty="0"/>
            </a:br>
            <a:endParaRPr lang="en-US"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Bosquejo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4"/>
          <p:cNvSpPr>
            <a:spLocks noGrp="1"/>
          </p:cNvSpPr>
          <p:nvPr>
            <p:ph idx="1"/>
          </p:nvPr>
        </p:nvSpPr>
        <p:spPr>
          <a:xfrm>
            <a:off x="457200" y="1676400"/>
            <a:ext cx="8229600" cy="4800600"/>
          </a:xfrm>
        </p:spPr>
        <p:txBody>
          <a:bodyPr>
            <a:normAutofit fontScale="92500" lnSpcReduction="10000"/>
          </a:bodyPr>
          <a:lstStyle/>
          <a:p>
            <a:r>
              <a:rPr lang="es-MX" sz="2800" b="1" dirty="0"/>
              <a:t>4.1-6.18: Vivan en una manera que es consistente con su nueva identidad en Cristo</a:t>
            </a:r>
          </a:p>
          <a:p>
            <a:pPr lvl="1"/>
            <a:r>
              <a:rPr lang="es-MX" sz="2600" dirty="0"/>
              <a:t>5.8b-20: Vivan como hijos de la luz y agraden al Señor</a:t>
            </a:r>
          </a:p>
          <a:p>
            <a:pPr lvl="2"/>
            <a:r>
              <a:rPr lang="es-MX" sz="2200" dirty="0"/>
              <a:t>5.8b-10: Exhortación inicial</a:t>
            </a:r>
          </a:p>
          <a:p>
            <a:pPr lvl="2"/>
            <a:r>
              <a:rPr lang="es-MX" sz="2200" dirty="0"/>
              <a:t>5.11-20: Exhortaciones consecuentes</a:t>
            </a:r>
          </a:p>
          <a:p>
            <a:pPr lvl="1"/>
            <a:r>
              <a:rPr lang="es-MX" sz="2600" dirty="0"/>
              <a:t>5.21-6.9: Sométanse mutuamente en sus hogares</a:t>
            </a:r>
          </a:p>
          <a:p>
            <a:pPr lvl="2"/>
            <a:r>
              <a:rPr lang="es-MX" sz="2200" dirty="0"/>
              <a:t>5.21: Exhortación general</a:t>
            </a:r>
          </a:p>
          <a:p>
            <a:pPr lvl="2"/>
            <a:r>
              <a:rPr lang="es-MX" sz="2200" dirty="0"/>
              <a:t>5.22-33: Mujeres y maridos</a:t>
            </a:r>
          </a:p>
          <a:p>
            <a:pPr lvl="2"/>
            <a:r>
              <a:rPr lang="es-MX" sz="2200" dirty="0"/>
              <a:t>6.1-4: Hijos y padres</a:t>
            </a:r>
          </a:p>
          <a:p>
            <a:pPr lvl="2"/>
            <a:r>
              <a:rPr lang="es-MX" sz="2200" dirty="0"/>
              <a:t>6.5-9: Esclavos y amos</a:t>
            </a:r>
          </a:p>
          <a:p>
            <a:pPr lvl="1"/>
            <a:r>
              <a:rPr lang="es-MX" sz="2600" dirty="0"/>
              <a:t>6.10-18: Vístanse con la armadura de Dios</a:t>
            </a:r>
            <a:r>
              <a:rPr lang="es-MX" dirty="0"/>
              <a:t/>
            </a:r>
            <a:br>
              <a:rPr lang="es-MX" dirty="0"/>
            </a:br>
            <a:r>
              <a:rPr lang="es-MX" dirty="0"/>
              <a:t> </a:t>
            </a:r>
            <a:br>
              <a:rPr lang="es-MX" dirty="0"/>
            </a:br>
            <a:r>
              <a:rPr lang="es-MX" dirty="0"/>
              <a:t/>
            </a:r>
            <a:br>
              <a:rPr lang="es-MX" dirty="0"/>
            </a:br>
            <a:endParaRPr lang="en-US"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Bosquejo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4"/>
          <p:cNvSpPr>
            <a:spLocks noGrp="1"/>
          </p:cNvSpPr>
          <p:nvPr>
            <p:ph idx="1"/>
          </p:nvPr>
        </p:nvSpPr>
        <p:spPr>
          <a:xfrm>
            <a:off x="457200" y="1676400"/>
            <a:ext cx="8229600" cy="4800600"/>
          </a:xfrm>
        </p:spPr>
        <p:txBody>
          <a:bodyPr/>
          <a:lstStyle/>
          <a:p>
            <a:r>
              <a:rPr lang="es-MX" sz="2800" b="1" dirty="0"/>
              <a:t>6.19-24: Conclusión de la carta</a:t>
            </a:r>
          </a:p>
          <a:p>
            <a:pPr lvl="1"/>
            <a:r>
              <a:rPr lang="es-MX" sz="2600" dirty="0"/>
              <a:t>6.19-20: Petición</a:t>
            </a:r>
          </a:p>
          <a:p>
            <a:pPr lvl="1"/>
            <a:r>
              <a:rPr lang="es-MX" sz="2600" dirty="0"/>
              <a:t>6.21-22: Tíquico, el portador de la carta, les informará más</a:t>
            </a:r>
          </a:p>
          <a:p>
            <a:pPr lvl="1"/>
            <a:r>
              <a:rPr lang="es-MX" sz="2600" dirty="0"/>
              <a:t>6.23-24: Bendiciones finales</a:t>
            </a:r>
            <a:endParaRPr lang="en-US" sz="2600" dirty="0"/>
          </a:p>
          <a:p>
            <a:endParaRPr lang="en-US" dirty="0"/>
          </a:p>
        </p:txBody>
      </p:sp>
      <p:sp>
        <p:nvSpPr>
          <p:cNvPr id="4" name="Title 3"/>
          <p:cNvSpPr>
            <a:spLocks noGrp="1"/>
          </p:cNvSpPr>
          <p:nvPr>
            <p:ph type="title"/>
          </p:nvPr>
        </p:nvSpPr>
        <p:spPr>
          <a:xfrm>
            <a:off x="381000" y="457200"/>
            <a:ext cx="8229600" cy="914400"/>
          </a:xfrm>
        </p:spPr>
        <p:txBody>
          <a:bodyPr/>
          <a:lstStyle/>
          <a:p>
            <a:pPr fontAlgn="auto">
              <a:spcAft>
                <a:spcPts val="0"/>
              </a:spcAft>
              <a:defRPr/>
            </a:pPr>
            <a:r>
              <a:rPr lang="es-MX" smtClean="0">
                <a:ea typeface="+mj-ea"/>
              </a:rPr>
              <a:t>Bosquejo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4"/>
          <p:cNvSpPr>
            <a:spLocks noGrp="1"/>
          </p:cNvSpPr>
          <p:nvPr>
            <p:ph idx="1"/>
          </p:nvPr>
        </p:nvSpPr>
        <p:spPr>
          <a:xfrm>
            <a:off x="457200" y="1828800"/>
            <a:ext cx="8229600" cy="4648200"/>
          </a:xfrm>
        </p:spPr>
        <p:txBody>
          <a:bodyPr/>
          <a:lstStyle/>
          <a:p>
            <a:r>
              <a:rPr lang="es-MX" dirty="0"/>
              <a:t>Aparte de la introducción, acción de gracias y conclusión, hay varios paralelos entre Efesios y Colosenses.</a:t>
            </a:r>
          </a:p>
          <a:p>
            <a:pPr>
              <a:buFont typeface="Wingdings 2" charset="0"/>
              <a:buNone/>
            </a:pPr>
            <a:r>
              <a:rPr lang="es-MX" b="1" dirty="0"/>
              <a:t>	Efesios 	Col.		Punto de comparación</a:t>
            </a:r>
            <a:endParaRPr lang="en-US" dirty="0"/>
          </a:p>
          <a:p>
            <a:pPr>
              <a:buFont typeface="Wingdings 2" charset="0"/>
              <a:buNone/>
            </a:pPr>
            <a:r>
              <a:rPr lang="es-MX" dirty="0"/>
              <a:t>	2.1ff		1.21-23	Extraños y enemigos que han 				sido reconciliados	</a:t>
            </a:r>
            <a:endParaRPr lang="en-US" dirty="0"/>
          </a:p>
          <a:p>
            <a:pPr>
              <a:buFont typeface="Wingdings 2" charset="0"/>
              <a:buNone/>
            </a:pPr>
            <a:r>
              <a:rPr lang="es-MX" dirty="0"/>
              <a:t>	3.1-13	1.24-29	Pablo, el ministro del misterio</a:t>
            </a:r>
            <a:endParaRPr lang="en-US" dirty="0"/>
          </a:p>
          <a:p>
            <a:pPr>
              <a:buFont typeface="Wingdings 2" charset="0"/>
              <a:buNone/>
            </a:pPr>
            <a:r>
              <a:rPr lang="es-MX" dirty="0"/>
              <a:t>	4.15-16	2.19		Cristo la Cabeza, la iglesia su 				cuerpo que crece en él</a:t>
            </a:r>
            <a:endParaRPr lang="en-US" dirty="0"/>
          </a:p>
        </p:txBody>
      </p:sp>
      <p:sp>
        <p:nvSpPr>
          <p:cNvPr id="4" name="Title 3"/>
          <p:cNvSpPr>
            <a:spLocks noGrp="1"/>
          </p:cNvSpPr>
          <p:nvPr>
            <p:ph type="title"/>
          </p:nvPr>
        </p:nvSpPr>
        <p:spPr>
          <a:xfrm>
            <a:off x="381000" y="457200"/>
            <a:ext cx="8229600" cy="1295400"/>
          </a:xfrm>
        </p:spPr>
        <p:txBody>
          <a:bodyPr>
            <a:normAutofit fontScale="90000"/>
          </a:bodyPr>
          <a:lstStyle/>
          <a:p>
            <a:pPr fontAlgn="auto">
              <a:spcAft>
                <a:spcPts val="0"/>
              </a:spcAft>
              <a:defRPr/>
            </a:pPr>
            <a:r>
              <a:rPr lang="es-MX" smtClean="0">
                <a:ea typeface="+mj-ea"/>
              </a:rPr>
              <a:t>Similitudes entre Efesios y Colosenses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4"/>
          <p:cNvSpPr>
            <a:spLocks noGrp="1"/>
          </p:cNvSpPr>
          <p:nvPr>
            <p:ph idx="1"/>
          </p:nvPr>
        </p:nvSpPr>
        <p:spPr>
          <a:xfrm>
            <a:off x="457200" y="1828800"/>
            <a:ext cx="8229600" cy="4648200"/>
          </a:xfrm>
        </p:spPr>
        <p:txBody>
          <a:bodyPr/>
          <a:lstStyle/>
          <a:p>
            <a:pPr>
              <a:buFont typeface="Wingdings 2" charset="0"/>
              <a:buNone/>
            </a:pPr>
            <a:r>
              <a:rPr lang="es-MX" b="1" dirty="0"/>
              <a:t>	Efesios 	Col.		Punto de comparación</a:t>
            </a:r>
            <a:endParaRPr lang="en-US" dirty="0"/>
          </a:p>
          <a:p>
            <a:pPr>
              <a:buFont typeface="Wingdings 2" charset="0"/>
              <a:buNone/>
            </a:pPr>
            <a:r>
              <a:rPr lang="es-MX" dirty="0"/>
              <a:t>	4.17-5.20	3.5-17	Despojar el viejo hombre y 				revestirse del nuevo hombre 				con sus actitudes</a:t>
            </a:r>
            <a:endParaRPr lang="en-US" dirty="0"/>
          </a:p>
          <a:p>
            <a:pPr>
              <a:buFont typeface="Wingdings 2" charset="0"/>
              <a:buNone/>
            </a:pPr>
            <a:r>
              <a:rPr lang="es-MX" dirty="0"/>
              <a:t>	5.21-6.9	3.18-4.1	Código de hogar: Maridos y 				mujeres, padres e hijos, 					amos y esclavos</a:t>
            </a:r>
            <a:endParaRPr lang="en-US" dirty="0"/>
          </a:p>
          <a:p>
            <a:pPr>
              <a:buFont typeface="Wingdings 2" charset="0"/>
              <a:buNone/>
            </a:pPr>
            <a:r>
              <a:rPr lang="es-MX" dirty="0"/>
              <a:t>	6.18-20	4.2-4		Exhortación a la oración</a:t>
            </a:r>
            <a:endParaRPr lang="en-US" dirty="0"/>
          </a:p>
          <a:p>
            <a:pPr>
              <a:buFont typeface="Wingdings 2" charset="0"/>
              <a:buNone/>
            </a:pPr>
            <a:r>
              <a:rPr lang="es-MX" dirty="0"/>
              <a:t>	6.21, 22	4.7-9		Comendación de Tíquico el 				portador</a:t>
            </a:r>
            <a:endParaRPr lang="en-US" dirty="0"/>
          </a:p>
          <a:p>
            <a:pPr>
              <a:buFont typeface="Wingdings 2" charset="0"/>
              <a:buNone/>
            </a:pPr>
            <a:endParaRPr lang="en-US" dirty="0"/>
          </a:p>
        </p:txBody>
      </p:sp>
      <p:sp>
        <p:nvSpPr>
          <p:cNvPr id="4" name="Title 3"/>
          <p:cNvSpPr>
            <a:spLocks noGrp="1"/>
          </p:cNvSpPr>
          <p:nvPr>
            <p:ph type="title"/>
          </p:nvPr>
        </p:nvSpPr>
        <p:spPr>
          <a:xfrm>
            <a:off x="381000" y="457200"/>
            <a:ext cx="8229600" cy="1295400"/>
          </a:xfrm>
        </p:spPr>
        <p:txBody>
          <a:bodyPr>
            <a:normAutofit fontScale="90000"/>
          </a:bodyPr>
          <a:lstStyle/>
          <a:p>
            <a:pPr fontAlgn="auto">
              <a:spcAft>
                <a:spcPts val="0"/>
              </a:spcAft>
              <a:defRPr/>
            </a:pPr>
            <a:r>
              <a:rPr lang="es-MX" smtClean="0">
                <a:ea typeface="+mj-ea"/>
              </a:rPr>
              <a:t>Similitudes entre Efesios y Colosenses (</a:t>
            </a:r>
            <a:r>
              <a:rPr lang="es-MX" sz="3100" err="1" smtClean="0">
                <a:ea typeface="+mj-ea"/>
              </a:rPr>
              <a:t>Gifford</a:t>
            </a:r>
            <a:r>
              <a:rPr lang="es-MX" sz="3100"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4"/>
          <p:cNvSpPr>
            <a:spLocks noGrp="1"/>
          </p:cNvSpPr>
          <p:nvPr>
            <p:ph idx="1"/>
          </p:nvPr>
        </p:nvSpPr>
        <p:spPr>
          <a:xfrm>
            <a:off x="457200" y="1828800"/>
            <a:ext cx="8229600" cy="4648200"/>
          </a:xfrm>
        </p:spPr>
        <p:txBody>
          <a:bodyPr/>
          <a:lstStyle/>
          <a:p>
            <a:r>
              <a:rPr lang="es-MX" b="1" dirty="0"/>
              <a:t>La predestinación.  </a:t>
            </a:r>
            <a:r>
              <a:rPr lang="es-MX" dirty="0"/>
              <a:t>Hay un énfasis fuerte en la acción divina en traer la salvación.  La salvación no es porque la ganamos, sino porque Dios la planeó.  1:4-6, 11-12</a:t>
            </a:r>
            <a:endParaRPr lang="en-US" dirty="0"/>
          </a:p>
          <a:p>
            <a:r>
              <a:rPr lang="es-MX" b="1" dirty="0"/>
              <a:t>La gracia y la fe.  </a:t>
            </a:r>
            <a:r>
              <a:rPr lang="es-MX" dirty="0"/>
              <a:t>Hay un énfasis fuerte en la acción de Cristo.  2:4-5, 8-9</a:t>
            </a:r>
            <a:endParaRPr lang="en-US" dirty="0"/>
          </a:p>
          <a:p>
            <a:r>
              <a:rPr lang="es-MX" b="1" dirty="0"/>
              <a:t>La creación de una nueva humanidad.  </a:t>
            </a:r>
            <a:r>
              <a:rPr lang="es-MX" dirty="0"/>
              <a:t>En Efesios 3.6 Pablo declara el contenido del “misterio” de su evangelio: “que los gentiles son coherederos y miembros del mismo cuerpo, y copartícipes de la promesa en Cristo Jesús.”</a:t>
            </a:r>
            <a:endParaRPr lang="en-US" dirty="0"/>
          </a:p>
          <a:p>
            <a:pPr>
              <a:buFont typeface="Wingdings 2" charset="0"/>
              <a:buNone/>
            </a:pPr>
            <a:endParaRPr lang="en-US" dirty="0"/>
          </a:p>
        </p:txBody>
      </p:sp>
      <p:sp>
        <p:nvSpPr>
          <p:cNvPr id="4" name="Title 3"/>
          <p:cNvSpPr>
            <a:spLocks noGrp="1"/>
          </p:cNvSpPr>
          <p:nvPr>
            <p:ph type="title"/>
          </p:nvPr>
        </p:nvSpPr>
        <p:spPr>
          <a:xfrm>
            <a:off x="381000" y="457200"/>
            <a:ext cx="8229600" cy="1295400"/>
          </a:xfrm>
        </p:spPr>
        <p:txBody>
          <a:bodyPr>
            <a:normAutofit fontScale="90000"/>
          </a:bodyPr>
          <a:lstStyle/>
          <a:p>
            <a:pPr fontAlgn="auto">
              <a:spcAft>
                <a:spcPts val="0"/>
              </a:spcAft>
              <a:defRPr/>
            </a:pPr>
            <a:r>
              <a:rPr lang="es-MX" smtClean="0">
                <a:ea typeface="+mj-ea"/>
              </a:rPr>
              <a:t>Temas y el mensaje de Efesios para la iglesia hoy (</a:t>
            </a:r>
            <a:r>
              <a:rPr lang="es-MX" sz="3100" err="1" smtClean="0">
                <a:ea typeface="+mj-ea"/>
              </a:rPr>
              <a:t>Gifford</a:t>
            </a:r>
            <a:r>
              <a:rPr lang="es-MX" sz="3100" smtClean="0">
                <a:ea typeface="+mj-ea"/>
              </a:rPr>
              <a:t>, CMM)</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4"/>
          <p:cNvSpPr>
            <a:spLocks noGrp="1"/>
          </p:cNvSpPr>
          <p:nvPr>
            <p:ph idx="1"/>
          </p:nvPr>
        </p:nvSpPr>
        <p:spPr>
          <a:xfrm>
            <a:off x="457200" y="1828800"/>
            <a:ext cx="8229600" cy="4648200"/>
          </a:xfrm>
        </p:spPr>
        <p:txBody>
          <a:bodyPr/>
          <a:lstStyle/>
          <a:p>
            <a:r>
              <a:rPr lang="es-MX" b="1" dirty="0"/>
              <a:t>La unidad</a:t>
            </a:r>
            <a:r>
              <a:rPr lang="es-MX" dirty="0"/>
              <a:t>.  Cristo es quien trae la reconciliación.  En él hay un solo pueblo.  Dios los está construyendo en un templo donde Él mora.  Hay un Espíritu, un Señor, un Dios y Padre, un cuerpo, una esperanza, un bautismo.  2:14-16, 4:3-6</a:t>
            </a:r>
            <a:endParaRPr lang="en-US" dirty="0"/>
          </a:p>
          <a:p>
            <a:r>
              <a:rPr lang="es-MX" b="1" dirty="0"/>
              <a:t>La importancia de crecer en el conocimiento del misterio</a:t>
            </a:r>
            <a:r>
              <a:rPr lang="es-MX" dirty="0"/>
              <a:t>.  Si no fuera por Dios nunca pudiéramos entender el misterio.  Dios lo ha revelado.  1:9, 3:4-6, 3:10, 5:17.</a:t>
            </a:r>
            <a:endParaRPr lang="en-US" dirty="0"/>
          </a:p>
          <a:p>
            <a:pPr>
              <a:buFont typeface="Wingdings 2" charset="0"/>
              <a:buNone/>
            </a:pPr>
            <a:endParaRPr lang="en-US" dirty="0"/>
          </a:p>
        </p:txBody>
      </p:sp>
      <p:sp>
        <p:nvSpPr>
          <p:cNvPr id="4" name="Title 3"/>
          <p:cNvSpPr>
            <a:spLocks noGrp="1"/>
          </p:cNvSpPr>
          <p:nvPr>
            <p:ph type="title"/>
          </p:nvPr>
        </p:nvSpPr>
        <p:spPr>
          <a:xfrm>
            <a:off x="381000" y="457200"/>
            <a:ext cx="8229600" cy="1295400"/>
          </a:xfrm>
        </p:spPr>
        <p:txBody>
          <a:bodyPr>
            <a:normAutofit fontScale="90000"/>
          </a:bodyPr>
          <a:lstStyle/>
          <a:p>
            <a:pPr fontAlgn="auto">
              <a:spcAft>
                <a:spcPts val="0"/>
              </a:spcAft>
              <a:defRPr/>
            </a:pPr>
            <a:r>
              <a:rPr lang="es-MX" smtClean="0">
                <a:ea typeface="+mj-ea"/>
              </a:rPr>
              <a:t>Temas y el mensaje de Efesios para la iglesia hoy (</a:t>
            </a:r>
            <a:r>
              <a:rPr lang="es-MX" sz="3100" err="1" smtClean="0">
                <a:ea typeface="+mj-ea"/>
              </a:rPr>
              <a:t>Gifford</a:t>
            </a:r>
            <a:r>
              <a:rPr lang="es-MX" sz="3100" smtClean="0">
                <a:ea typeface="+mj-ea"/>
              </a:rPr>
              <a:t>, CMM)</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4"/>
          <p:cNvSpPr>
            <a:spLocks noGrp="1"/>
          </p:cNvSpPr>
          <p:nvPr>
            <p:ph idx="1"/>
          </p:nvPr>
        </p:nvSpPr>
        <p:spPr>
          <a:xfrm>
            <a:off x="457200" y="1828800"/>
            <a:ext cx="8229600" cy="4648200"/>
          </a:xfrm>
        </p:spPr>
        <p:txBody>
          <a:bodyPr/>
          <a:lstStyle/>
          <a:p>
            <a:r>
              <a:rPr lang="es-MX" b="1" dirty="0"/>
              <a:t>Una comunidad nueva</a:t>
            </a:r>
            <a:r>
              <a:rPr lang="es-MX" dirty="0"/>
              <a:t>.  Otro énfasis en Efesios es la antítesis. Dios ha apartado a su iglesia de sus vecinos paganos. Sus vidas son un contraste total con ellos. Pablo usa el contraste entre la muerte y la vida (2:1-10) y los contrastes entre ignorancia y conocimiento (4:17-20, 5:17). y entre oscuridad y luz (5:8-14). No deben compartir los deseos inmorales de sus vecinos (2:3, 4:19).</a:t>
            </a:r>
            <a:endParaRPr lang="en-US" dirty="0"/>
          </a:p>
          <a:p>
            <a:r>
              <a:rPr lang="es-MX" b="1" dirty="0"/>
              <a:t>El amor.  </a:t>
            </a:r>
            <a:r>
              <a:rPr lang="es-MX" dirty="0"/>
              <a:t>La palabra ágape aparece más en Efesios que cualquier otro libro excepto 1 Corintios y 1 Juan.  Pablo comunica el “tamaño” de este amor.  3:17-19.  </a:t>
            </a:r>
            <a:endParaRPr lang="en-US" dirty="0"/>
          </a:p>
          <a:p>
            <a:pPr>
              <a:buFont typeface="Wingdings 2" charset="0"/>
              <a:buNone/>
            </a:pPr>
            <a:endParaRPr lang="en-US" dirty="0"/>
          </a:p>
        </p:txBody>
      </p:sp>
      <p:sp>
        <p:nvSpPr>
          <p:cNvPr id="4" name="Title 3"/>
          <p:cNvSpPr>
            <a:spLocks noGrp="1"/>
          </p:cNvSpPr>
          <p:nvPr>
            <p:ph type="title"/>
          </p:nvPr>
        </p:nvSpPr>
        <p:spPr>
          <a:xfrm>
            <a:off x="381000" y="457200"/>
            <a:ext cx="8229600" cy="1295400"/>
          </a:xfrm>
        </p:spPr>
        <p:txBody>
          <a:bodyPr>
            <a:normAutofit fontScale="90000"/>
          </a:bodyPr>
          <a:lstStyle/>
          <a:p>
            <a:pPr fontAlgn="auto">
              <a:spcAft>
                <a:spcPts val="0"/>
              </a:spcAft>
              <a:defRPr/>
            </a:pPr>
            <a:r>
              <a:rPr lang="es-MX" smtClean="0">
                <a:ea typeface="+mj-ea"/>
              </a:rPr>
              <a:t>Temas y el mensaje de Efesios para la iglesia hoy (</a:t>
            </a:r>
            <a:r>
              <a:rPr lang="es-MX" sz="3100" err="1" smtClean="0">
                <a:ea typeface="+mj-ea"/>
              </a:rPr>
              <a:t>Gifford</a:t>
            </a:r>
            <a:r>
              <a:rPr lang="es-MX" sz="3100" smtClean="0">
                <a:ea typeface="+mj-ea"/>
              </a:rPr>
              <a:t>, CMM)</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4"/>
          <p:cNvSpPr>
            <a:spLocks noGrp="1"/>
          </p:cNvSpPr>
          <p:nvPr>
            <p:ph idx="1"/>
          </p:nvPr>
        </p:nvSpPr>
        <p:spPr>
          <a:xfrm>
            <a:off x="457200" y="1828800"/>
            <a:ext cx="8229600" cy="4648200"/>
          </a:xfrm>
        </p:spPr>
        <p:txBody>
          <a:bodyPr/>
          <a:lstStyle/>
          <a:p>
            <a:r>
              <a:rPr lang="es-MX" b="1" dirty="0"/>
              <a:t>El amor.  </a:t>
            </a:r>
          </a:p>
          <a:p>
            <a:pPr lvl="1"/>
            <a:r>
              <a:rPr lang="es-MX" dirty="0"/>
              <a:t>La mayoría de sus exhortaciones podrían ser resumidas en la frase “sean unidos en amor.” Esta unidad en amor les ayudarían a mantener su identidad frente a los poderes que los rodean (6:10ff).  </a:t>
            </a:r>
            <a:endParaRPr lang="en-US" dirty="0"/>
          </a:p>
          <a:p>
            <a:pPr lvl="1"/>
            <a:r>
              <a:rPr lang="es-MX" dirty="0"/>
              <a:t>El amor en la iglesia es una proclamación del triunfo de Dios sobre los poderes. Véase también Juan 13.35, donde Jesús dice que el mundo conocerá sus discípulos si tienen amor los unos por los otros. </a:t>
            </a:r>
          </a:p>
          <a:p>
            <a:pPr lvl="1"/>
            <a:r>
              <a:rPr lang="es-MX" dirty="0"/>
              <a:t>Unidad en amor es un testimonio que Dios tiene el poder para romper la maldición de la hostilidad y división humana.</a:t>
            </a:r>
            <a:endParaRPr lang="en-US" dirty="0"/>
          </a:p>
        </p:txBody>
      </p:sp>
      <p:sp>
        <p:nvSpPr>
          <p:cNvPr id="4" name="Title 3"/>
          <p:cNvSpPr>
            <a:spLocks noGrp="1"/>
          </p:cNvSpPr>
          <p:nvPr>
            <p:ph type="title"/>
          </p:nvPr>
        </p:nvSpPr>
        <p:spPr>
          <a:xfrm>
            <a:off x="381000" y="457200"/>
            <a:ext cx="8229600" cy="1295400"/>
          </a:xfrm>
        </p:spPr>
        <p:txBody>
          <a:bodyPr>
            <a:normAutofit fontScale="90000"/>
          </a:bodyPr>
          <a:lstStyle/>
          <a:p>
            <a:pPr fontAlgn="auto">
              <a:spcAft>
                <a:spcPts val="0"/>
              </a:spcAft>
              <a:defRPr/>
            </a:pPr>
            <a:r>
              <a:rPr lang="es-MX" smtClean="0">
                <a:ea typeface="+mj-ea"/>
              </a:rPr>
              <a:t>Temas y el mensaje de Efesios para la iglesia hoy (</a:t>
            </a:r>
            <a:r>
              <a:rPr lang="es-MX" sz="3100" err="1" smtClean="0">
                <a:ea typeface="+mj-ea"/>
              </a:rPr>
              <a:t>Gifford</a:t>
            </a:r>
            <a:r>
              <a:rPr lang="es-MX" sz="3100" smtClean="0">
                <a:ea typeface="+mj-ea"/>
              </a:rPr>
              <a:t>, CMM)</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endParaRPr lang="es-MX" dirty="0"/>
          </a:p>
        </p:txBody>
      </p:sp>
      <p:sp>
        <p:nvSpPr>
          <p:cNvPr id="2" name="Title 1"/>
          <p:cNvSpPr>
            <a:spLocks noGrp="1"/>
          </p:cNvSpPr>
          <p:nvPr>
            <p:ph type="title"/>
          </p:nvPr>
        </p:nvSpPr>
        <p:spPr/>
        <p:txBody>
          <a:bodyPr/>
          <a:lstStyle/>
          <a:p>
            <a:pPr fontAlgn="auto">
              <a:spcAft>
                <a:spcPts val="0"/>
              </a:spcAft>
              <a:defRPr/>
            </a:pPr>
            <a:endParaRPr lang="es-MX">
              <a:ea typeface="+mj-ea"/>
            </a:endParaRPr>
          </a:p>
        </p:txBody>
      </p:sp>
      <p:pic>
        <p:nvPicPr>
          <p:cNvPr id="9220" name="Picture 2" descr="http://scriptures.lds.org/en/biblemaps/map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4"/>
          <p:cNvSpPr>
            <a:spLocks noGrp="1"/>
          </p:cNvSpPr>
          <p:nvPr>
            <p:ph idx="1"/>
          </p:nvPr>
        </p:nvSpPr>
        <p:spPr>
          <a:xfrm>
            <a:off x="457200" y="1828800"/>
            <a:ext cx="8229600" cy="4648200"/>
          </a:xfrm>
        </p:spPr>
        <p:txBody>
          <a:bodyPr/>
          <a:lstStyle/>
          <a:p>
            <a:r>
              <a:rPr lang="es-MX" sz="2400" b="1" dirty="0"/>
              <a:t>La diversidad y el propósito de los dones.  </a:t>
            </a:r>
            <a:r>
              <a:rPr lang="es-MX" sz="2400" dirty="0"/>
              <a:t>Los dones son para capacitar al pueblo para la obra de servicio.  4:11-13</a:t>
            </a:r>
            <a:endParaRPr lang="en-US" sz="2400" dirty="0"/>
          </a:p>
          <a:p>
            <a:r>
              <a:rPr lang="es-MX" sz="2400" b="1" dirty="0"/>
              <a:t>Matrimonio</a:t>
            </a:r>
            <a:r>
              <a:rPr lang="es-MX" sz="2400" dirty="0"/>
              <a:t>.  En esta carta se enfatiza mucho el rol del esposo.  Su amor debe ser un amor sacrificial que toma prioridad sobre otros amores.  Este amor es un misterio. 5:21-33</a:t>
            </a:r>
            <a:endParaRPr lang="en-US" sz="2400" dirty="0"/>
          </a:p>
          <a:p>
            <a:r>
              <a:rPr lang="es-MX" sz="2400" b="1" dirty="0"/>
              <a:t>Armadura</a:t>
            </a:r>
            <a:r>
              <a:rPr lang="es-MX" sz="2400" dirty="0"/>
              <a:t>.  Hay provisión completa para los que le sirven a Dios.  La exhortación de vestirse con la armadura es un llamado a la unidad. Los imperativos aquí están en la segunda persona plural. 6:10-17.</a:t>
            </a:r>
            <a:endParaRPr lang="en-US" sz="2400" dirty="0"/>
          </a:p>
          <a:p>
            <a:endParaRPr lang="en-US" sz="2400" dirty="0"/>
          </a:p>
        </p:txBody>
      </p:sp>
      <p:sp>
        <p:nvSpPr>
          <p:cNvPr id="4" name="Title 3"/>
          <p:cNvSpPr>
            <a:spLocks noGrp="1"/>
          </p:cNvSpPr>
          <p:nvPr>
            <p:ph type="title"/>
          </p:nvPr>
        </p:nvSpPr>
        <p:spPr>
          <a:xfrm>
            <a:off x="381000" y="457200"/>
            <a:ext cx="8229600" cy="1295400"/>
          </a:xfrm>
        </p:spPr>
        <p:txBody>
          <a:bodyPr>
            <a:normAutofit fontScale="90000"/>
          </a:bodyPr>
          <a:lstStyle/>
          <a:p>
            <a:pPr fontAlgn="auto">
              <a:spcAft>
                <a:spcPts val="0"/>
              </a:spcAft>
              <a:defRPr/>
            </a:pPr>
            <a:r>
              <a:rPr lang="es-MX" smtClean="0">
                <a:ea typeface="+mj-ea"/>
              </a:rPr>
              <a:t>Temas y el mensaje de Efesios para la iglesia hoy (</a:t>
            </a:r>
            <a:r>
              <a:rPr lang="es-MX" sz="3100" err="1" smtClean="0">
                <a:ea typeface="+mj-ea"/>
              </a:rPr>
              <a:t>Gifford</a:t>
            </a:r>
            <a:r>
              <a:rPr lang="es-MX" sz="3100" smtClean="0">
                <a:ea typeface="+mj-ea"/>
              </a:rPr>
              <a:t>, CMM)</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s-MX" smtClean="0">
                <a:ea typeface="+mj-ea"/>
              </a:rPr>
              <a:t>Filipenses</a:t>
            </a:r>
            <a:endParaRPr lang="es-MX">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457200" y="1905000"/>
            <a:ext cx="8229600" cy="4191000"/>
          </a:xfrm>
        </p:spPr>
        <p:txBody>
          <a:bodyPr>
            <a:normAutofit lnSpcReduction="10000"/>
          </a:bodyPr>
          <a:lstStyle/>
          <a:p>
            <a:r>
              <a:rPr lang="es-MX" sz="2500" dirty="0"/>
              <a:t>La ciudad de Filipos era una ciudad importante en Macedonia (Hechos 16:12), ubicada sobre una ruta principal (la Vía Egnatia) entre las provincias orientales y Roma.  </a:t>
            </a:r>
            <a:endParaRPr lang="en-US" sz="2500" dirty="0"/>
          </a:p>
          <a:p>
            <a:r>
              <a:rPr lang="es-MX" sz="2500" dirty="0"/>
              <a:t>Durante su historia llevaba nombres de varios emperadores romanos y, aunque no se encontraba dentro de Italia, gozaba de </a:t>
            </a:r>
            <a:r>
              <a:rPr lang="es-MX" sz="2500" i="1" dirty="0"/>
              <a:t>ius Italicum</a:t>
            </a:r>
            <a:r>
              <a:rPr lang="es-MX" sz="2500" dirty="0"/>
              <a:t>, es decir, tenía los mismos derechos que las ciudades italianas.  </a:t>
            </a:r>
            <a:endParaRPr lang="en-US" sz="2500" dirty="0"/>
          </a:p>
          <a:p>
            <a:r>
              <a:rPr lang="es-MX" sz="2500" dirty="0"/>
              <a:t>Filipos era una ciudad nombrada por su fundador, Felipe de Macedonia, el padre de Alejandro Magno.  Era el sitio de una gran batalla en 42 a.C. </a:t>
            </a:r>
            <a:endParaRPr lang="en-US" sz="2500" dirty="0"/>
          </a:p>
          <a:p>
            <a:endParaRPr lang="es-MX" sz="2500" dirty="0"/>
          </a:p>
        </p:txBody>
      </p:sp>
      <p:sp>
        <p:nvSpPr>
          <p:cNvPr id="3" name="Title 2"/>
          <p:cNvSpPr>
            <a:spLocks noGrp="1"/>
          </p:cNvSpPr>
          <p:nvPr>
            <p:ph type="title"/>
          </p:nvPr>
        </p:nvSpPr>
        <p:spPr>
          <a:xfrm>
            <a:off x="457200" y="533400"/>
            <a:ext cx="8229600" cy="1219200"/>
          </a:xfrm>
        </p:spPr>
        <p:txBody>
          <a:bodyPr/>
          <a:lstStyle/>
          <a:p>
            <a:pPr fontAlgn="auto">
              <a:spcAft>
                <a:spcPts val="0"/>
              </a:spcAft>
              <a:defRPr/>
            </a:pPr>
            <a:r>
              <a:rPr lang="es-MX" smtClean="0">
                <a:ea typeface="+mj-ea"/>
              </a:rPr>
              <a:t>La ciudad de </a:t>
            </a:r>
            <a:r>
              <a:rPr lang="es-MX" err="1" smtClean="0">
                <a:ea typeface="+mj-ea"/>
              </a:rPr>
              <a:t>Filipos</a:t>
            </a:r>
            <a:r>
              <a:rPr lang="es-MX" smtClean="0">
                <a:ea typeface="+mj-ea"/>
              </a:rPr>
              <a:t> </a:t>
            </a:r>
            <a:br>
              <a:rPr lang="es-MX" smtClean="0">
                <a:ea typeface="+mj-ea"/>
              </a:rPr>
            </a:br>
            <a:r>
              <a:rPr lang="es-MX" sz="3100" smtClean="0">
                <a:ea typeface="+mj-ea"/>
              </a:rPr>
              <a:t>(Biblia de Estudio NVI, </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p:txBody>
          <a:bodyPr/>
          <a:lstStyle/>
          <a:p>
            <a:endParaRPr lang="es-MX" dirty="0"/>
          </a:p>
        </p:txBody>
      </p:sp>
      <p:sp>
        <p:nvSpPr>
          <p:cNvPr id="2" name="Title 1"/>
          <p:cNvSpPr>
            <a:spLocks noGrp="1"/>
          </p:cNvSpPr>
          <p:nvPr>
            <p:ph type="title"/>
          </p:nvPr>
        </p:nvSpPr>
        <p:spPr/>
        <p:txBody>
          <a:bodyPr/>
          <a:lstStyle/>
          <a:p>
            <a:pPr fontAlgn="auto">
              <a:spcAft>
                <a:spcPts val="0"/>
              </a:spcAft>
              <a:defRPr/>
            </a:pPr>
            <a:endParaRPr lang="es-MX">
              <a:ea typeface="+mj-ea"/>
            </a:endParaRPr>
          </a:p>
        </p:txBody>
      </p:sp>
      <p:pic>
        <p:nvPicPr>
          <p:cNvPr id="39940" name="Picture 2" descr="http://scriptures.lds.org/en/biblemaps/map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457200" y="1905000"/>
            <a:ext cx="8229600" cy="4191000"/>
          </a:xfrm>
        </p:spPr>
        <p:txBody>
          <a:bodyPr>
            <a:normAutofit lnSpcReduction="10000"/>
          </a:bodyPr>
          <a:lstStyle/>
          <a:p>
            <a:r>
              <a:rPr lang="es-MX" sz="2700" dirty="0"/>
              <a:t>Hechos 16:21 demuestra que los ciudadanos eran orgullosas de sus costumbres romanas, y tal vez por eso Pablo les recuerda de su ciudadanía celestial (3:20-21).  </a:t>
            </a:r>
            <a:endParaRPr lang="en-US" sz="2700" dirty="0"/>
          </a:p>
          <a:p>
            <a:r>
              <a:rPr lang="es-MX" sz="2700" dirty="0"/>
              <a:t>Varios de los filipenses eran militares romanos jubilados.  </a:t>
            </a:r>
            <a:endParaRPr lang="en-US" sz="2700" dirty="0"/>
          </a:p>
          <a:p>
            <a:r>
              <a:rPr lang="es-MX" sz="2700" dirty="0"/>
              <a:t>No había suficientes judíos en Filipos para establecer una sinagoga; solo se reunían para orar (Hechos 16:13).  Pablo no cita al Antiguo Testamento ni una sola vez en esta carta.  </a:t>
            </a:r>
            <a:endParaRPr lang="en-US" sz="2700" dirty="0"/>
          </a:p>
          <a:p>
            <a:endParaRPr lang="es-MX" sz="2700" dirty="0"/>
          </a:p>
        </p:txBody>
      </p:sp>
      <p:sp>
        <p:nvSpPr>
          <p:cNvPr id="3" name="Title 2"/>
          <p:cNvSpPr>
            <a:spLocks noGrp="1"/>
          </p:cNvSpPr>
          <p:nvPr>
            <p:ph type="title"/>
          </p:nvPr>
        </p:nvSpPr>
        <p:spPr>
          <a:xfrm>
            <a:off x="457200" y="533400"/>
            <a:ext cx="8229600" cy="1219200"/>
          </a:xfrm>
        </p:spPr>
        <p:txBody>
          <a:bodyPr/>
          <a:lstStyle/>
          <a:p>
            <a:pPr fontAlgn="auto">
              <a:spcAft>
                <a:spcPts val="0"/>
              </a:spcAft>
              <a:defRPr/>
            </a:pPr>
            <a:r>
              <a:rPr lang="es-MX" smtClean="0">
                <a:ea typeface="+mj-ea"/>
              </a:rPr>
              <a:t>La ciudad de </a:t>
            </a:r>
            <a:r>
              <a:rPr lang="es-MX" err="1" smtClean="0">
                <a:ea typeface="+mj-ea"/>
              </a:rPr>
              <a:t>Filipos</a:t>
            </a:r>
            <a:r>
              <a:rPr lang="es-MX" smtClean="0">
                <a:ea typeface="+mj-ea"/>
              </a:rPr>
              <a:t> </a:t>
            </a:r>
            <a:br>
              <a:rPr lang="es-MX" smtClean="0">
                <a:ea typeface="+mj-ea"/>
              </a:rPr>
            </a:br>
            <a:r>
              <a:rPr lang="es-MX" sz="3100" smtClean="0">
                <a:ea typeface="+mj-ea"/>
              </a:rPr>
              <a:t>(Biblia de Estudio NVI, </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normAutofit/>
          </a:bodyPr>
          <a:lstStyle/>
          <a:p>
            <a:r>
              <a:rPr lang="es-MX" sz="2400" dirty="0"/>
              <a:t>El escritor de la carta dice que es Pablo.  El estilo es paulino.</a:t>
            </a:r>
            <a:endParaRPr lang="en-US" sz="2400" dirty="0"/>
          </a:p>
          <a:p>
            <a:r>
              <a:rPr lang="es-MX" sz="2400" dirty="0"/>
              <a:t>Un problema especial es el autor del himno en 2:5-11.  Tiene vocabulario poco usual que Pablo no usa en otras partes.  El estilo rítmico no es muy típico de Pablo (aunque es algo que encontramos en la poesía de los hebreos, y la lengua materna de Pablo es arameo).</a:t>
            </a:r>
            <a:endParaRPr lang="en-US" sz="2400" dirty="0"/>
          </a:p>
          <a:p>
            <a:r>
              <a:rPr lang="es-MX" sz="2400" dirty="0"/>
              <a:t>Algunos eruditos piensan que el himno es de composición pre-paulina, tal vez viene de la iglesia palestina temprana, aunque la frase “muerte en una cruz” (v. 8) es considerada como una inserción paulina aun por los que niegan su autoría del himno.</a:t>
            </a:r>
            <a:endParaRPr lang="en-US" sz="2400" dirty="0"/>
          </a:p>
          <a:p>
            <a:endParaRPr lang="es-MX" sz="2400" dirty="0"/>
          </a:p>
        </p:txBody>
      </p:sp>
      <p:sp>
        <p:nvSpPr>
          <p:cNvPr id="3" name="Title 2"/>
          <p:cNvSpPr>
            <a:spLocks noGrp="1"/>
          </p:cNvSpPr>
          <p:nvPr>
            <p:ph type="title"/>
          </p:nvPr>
        </p:nvSpPr>
        <p:spPr>
          <a:xfrm>
            <a:off x="457200" y="533400"/>
            <a:ext cx="8229600" cy="838200"/>
          </a:xfrm>
        </p:spPr>
        <p:txBody>
          <a:bodyPr/>
          <a:lstStyle/>
          <a:p>
            <a:pPr fontAlgn="auto">
              <a:spcAft>
                <a:spcPts val="0"/>
              </a:spcAft>
              <a:defRPr/>
            </a:pPr>
            <a:r>
              <a:rPr lang="es-MX" smtClean="0">
                <a:ea typeface="+mj-ea"/>
              </a:rPr>
              <a:t>Autor </a:t>
            </a:r>
            <a:r>
              <a:rPr lang="es-MX" sz="2800" smtClean="0">
                <a:ea typeface="+mj-ea"/>
              </a:rPr>
              <a:t>(CMM)</a:t>
            </a:r>
            <a:endParaRPr lang="es-MX" sz="2800">
              <a:ea typeface="+mj-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a:xfrm>
            <a:off x="457200" y="1447800"/>
            <a:ext cx="8229600" cy="4648200"/>
          </a:xfrm>
        </p:spPr>
        <p:txBody>
          <a:bodyPr/>
          <a:lstStyle/>
          <a:p>
            <a:r>
              <a:rPr lang="es-MX" sz="2800" dirty="0"/>
              <a:t>Posiblemente Pablo compuso el himno algunos años atrás y lo insertó aquí, o tenía acceso al himno y lo insertó porque sirvió su propósito.</a:t>
            </a:r>
            <a:endParaRPr lang="en-US" sz="2800" dirty="0"/>
          </a:p>
          <a:p>
            <a:r>
              <a:rPr lang="es-MX" sz="2800" dirty="0"/>
              <a:t>Al final de las cuentas, es mejor verlo como producto paulino porque:</a:t>
            </a:r>
          </a:p>
          <a:p>
            <a:pPr lvl="1"/>
            <a:r>
              <a:rPr lang="es-MX" sz="2800" dirty="0"/>
              <a:t>Se encuentra en un escrito del apóstol </a:t>
            </a:r>
          </a:p>
          <a:p>
            <a:pPr lvl="1"/>
            <a:r>
              <a:rPr lang="es-MX" sz="2800" dirty="0"/>
              <a:t>No hay ninguna razón contundente ni para rechazarlo como autor ni asignar el himno a otro</a:t>
            </a:r>
            <a:endParaRPr lang="en-US" sz="2800" dirty="0"/>
          </a:p>
          <a:p>
            <a:endParaRPr lang="es-MX" sz="2800" dirty="0"/>
          </a:p>
        </p:txBody>
      </p:sp>
      <p:sp>
        <p:nvSpPr>
          <p:cNvPr id="3" name="Title 2"/>
          <p:cNvSpPr>
            <a:spLocks noGrp="1"/>
          </p:cNvSpPr>
          <p:nvPr>
            <p:ph type="title"/>
          </p:nvPr>
        </p:nvSpPr>
        <p:spPr>
          <a:xfrm>
            <a:off x="457200" y="533400"/>
            <a:ext cx="8229600" cy="838200"/>
          </a:xfrm>
        </p:spPr>
        <p:txBody>
          <a:bodyPr/>
          <a:lstStyle/>
          <a:p>
            <a:pPr fontAlgn="auto">
              <a:spcAft>
                <a:spcPts val="0"/>
              </a:spcAft>
              <a:defRPr/>
            </a:pPr>
            <a:r>
              <a:rPr lang="es-MX" smtClean="0">
                <a:ea typeface="+mj-ea"/>
              </a:rPr>
              <a:t>Autor </a:t>
            </a:r>
            <a:r>
              <a:rPr lang="es-MX" sz="2800" smtClean="0">
                <a:ea typeface="+mj-ea"/>
              </a:rPr>
              <a:t>(CMM)</a:t>
            </a:r>
            <a:endParaRPr lang="es-MX" sz="2800">
              <a:ea typeface="+mj-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a:xfrm>
            <a:off x="457200" y="1447800"/>
            <a:ext cx="8229600" cy="4648200"/>
          </a:xfrm>
        </p:spPr>
        <p:txBody>
          <a:bodyPr>
            <a:normAutofit lnSpcReduction="10000"/>
          </a:bodyPr>
          <a:lstStyle/>
          <a:p>
            <a:r>
              <a:rPr lang="es-MX" sz="2400" dirty="0"/>
              <a:t>Filipos era una ciudad que Pablo había visitado (con Silas) durante su segundo viaje misionero en los años 48-51 d.C.  </a:t>
            </a:r>
            <a:endParaRPr lang="en-US" sz="2400" dirty="0"/>
          </a:p>
          <a:p>
            <a:r>
              <a:rPr lang="es-MX" sz="2400" dirty="0"/>
              <a:t>En Filipos Pablo y Silas pasaron tiempo en la cárcel, y el carcelero creyó en el Señor Jesús juntamente con su familia.</a:t>
            </a:r>
            <a:endParaRPr lang="en-US" sz="2400" dirty="0"/>
          </a:p>
          <a:p>
            <a:r>
              <a:rPr lang="es-MX" sz="2400" dirty="0"/>
              <a:t>Fue la primera iglesia que fundaron cuando llegaron a Europa.  Probablemente la mayoría de los cristianos eran gentiles.</a:t>
            </a:r>
            <a:endParaRPr lang="en-US" sz="2400" dirty="0"/>
          </a:p>
          <a:p>
            <a:r>
              <a:rPr lang="es-MX" sz="2400" dirty="0"/>
              <a:t>Parece que Lucas se quedó en Filipos, un gentil entre gentiles, porque Hechos termina esta sección de la primera persona plural (“nosotros”) después del relato de Filipos (Hechos 16).</a:t>
            </a:r>
            <a:endParaRPr lang="en-US" sz="2400" dirty="0"/>
          </a:p>
          <a:p>
            <a:endParaRPr lang="es-MX" sz="2400" dirty="0"/>
          </a:p>
        </p:txBody>
      </p:sp>
      <p:sp>
        <p:nvSpPr>
          <p:cNvPr id="3" name="Title 2"/>
          <p:cNvSpPr>
            <a:spLocks noGrp="1"/>
          </p:cNvSpPr>
          <p:nvPr>
            <p:ph type="title"/>
          </p:nvPr>
        </p:nvSpPr>
        <p:spPr>
          <a:xfrm>
            <a:off x="457200" y="533400"/>
            <a:ext cx="8229600" cy="838200"/>
          </a:xfrm>
        </p:spPr>
        <p:txBody>
          <a:bodyPr>
            <a:normAutofit fontScale="90000"/>
          </a:bodyPr>
          <a:lstStyle/>
          <a:p>
            <a:pPr fontAlgn="auto">
              <a:spcAft>
                <a:spcPts val="0"/>
              </a:spcAft>
              <a:defRPr/>
            </a:pPr>
            <a:r>
              <a:rPr lang="es-MX" smtClean="0">
                <a:ea typeface="+mj-ea"/>
              </a:rPr>
              <a:t>Fecha, lugar, y circunstancias </a:t>
            </a:r>
            <a:br>
              <a:rPr lang="es-MX" smtClean="0">
                <a:ea typeface="+mj-ea"/>
              </a:rPr>
            </a:br>
            <a:r>
              <a:rPr lang="es-MX" sz="3100" smtClean="0">
                <a:ea typeface="+mj-ea"/>
              </a:rPr>
              <a:t>(</a:t>
            </a:r>
            <a:r>
              <a:rPr lang="es-MX" sz="3100" err="1" smtClean="0">
                <a:ea typeface="+mj-ea"/>
              </a:rPr>
              <a:t>Gifford</a:t>
            </a:r>
            <a:r>
              <a:rPr lang="es-MX" sz="3100" smtClean="0">
                <a:ea typeface="+mj-ea"/>
              </a:rPr>
              <a:t>, Biblia NVI de Estudio)</a:t>
            </a:r>
            <a:endParaRPr lang="es-MX" sz="3100">
              <a:ea typeface="+mj-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a:xfrm>
            <a:off x="457200" y="1447800"/>
            <a:ext cx="8229600" cy="4648200"/>
          </a:xfrm>
        </p:spPr>
        <p:txBody>
          <a:bodyPr>
            <a:normAutofit lnSpcReduction="10000"/>
          </a:bodyPr>
          <a:lstStyle/>
          <a:p>
            <a:r>
              <a:rPr lang="es-MX" sz="2500" dirty="0"/>
              <a:t>Han pasado tal vez unos diez años entre el ministerio de Pablo en Filipos y la composición de esta carta. </a:t>
            </a:r>
            <a:endParaRPr lang="en-US" sz="2500" dirty="0"/>
          </a:p>
          <a:p>
            <a:r>
              <a:rPr lang="es-MX" sz="2500" dirty="0"/>
              <a:t>Pablo posiblemente la escribió desde la prisión en Roma en el año 61 d.C.  Algunos piensan que la escribió desde Cesarea, pero no es muy probable.  Pablo menciona “la guardia del palacio” y normalmente es entendido como ubicada en Roma.  También manda saludos de “los de la casa del emperador” (4:22).  </a:t>
            </a:r>
            <a:endParaRPr lang="en-US" sz="2500" dirty="0"/>
          </a:p>
          <a:p>
            <a:r>
              <a:rPr lang="es-MX" sz="2500" dirty="0"/>
              <a:t>Una dificultad con Roma es la mención de los viajes en la carta entre el lugar de la composición y Filipos (casi 2000 kilómetros de Roma). </a:t>
            </a:r>
            <a:endParaRPr lang="en-US" sz="2500" dirty="0"/>
          </a:p>
          <a:p>
            <a:endParaRPr lang="es-MX" sz="2500" dirty="0"/>
          </a:p>
        </p:txBody>
      </p:sp>
      <p:sp>
        <p:nvSpPr>
          <p:cNvPr id="3" name="Title 2"/>
          <p:cNvSpPr>
            <a:spLocks noGrp="1"/>
          </p:cNvSpPr>
          <p:nvPr>
            <p:ph type="title"/>
          </p:nvPr>
        </p:nvSpPr>
        <p:spPr>
          <a:xfrm>
            <a:off x="457200" y="533400"/>
            <a:ext cx="8229600" cy="838200"/>
          </a:xfrm>
        </p:spPr>
        <p:txBody>
          <a:bodyPr>
            <a:normAutofit fontScale="90000"/>
          </a:bodyPr>
          <a:lstStyle/>
          <a:p>
            <a:pPr fontAlgn="auto">
              <a:spcAft>
                <a:spcPts val="0"/>
              </a:spcAft>
              <a:defRPr/>
            </a:pPr>
            <a:r>
              <a:rPr lang="es-MX" smtClean="0">
                <a:ea typeface="+mj-ea"/>
              </a:rPr>
              <a:t>Fecha, lugar, y circunstancias </a:t>
            </a:r>
            <a:br>
              <a:rPr lang="es-MX" smtClean="0">
                <a:ea typeface="+mj-ea"/>
              </a:rPr>
            </a:br>
            <a:r>
              <a:rPr lang="es-MX" sz="3100" smtClean="0">
                <a:ea typeface="+mj-ea"/>
              </a:rPr>
              <a:t>(</a:t>
            </a:r>
            <a:r>
              <a:rPr lang="es-MX" sz="3100" err="1" smtClean="0">
                <a:ea typeface="+mj-ea"/>
              </a:rPr>
              <a:t>Gifford</a:t>
            </a:r>
            <a:r>
              <a:rPr lang="es-MX" sz="3100" smtClean="0">
                <a:ea typeface="+mj-ea"/>
              </a:rPr>
              <a:t>, Biblia NVI de Estudio)</a:t>
            </a:r>
            <a:endParaRPr lang="es-MX" sz="3100">
              <a:ea typeface="+mj-e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457200" y="1447800"/>
            <a:ext cx="8229600" cy="4648200"/>
          </a:xfrm>
        </p:spPr>
        <p:txBody>
          <a:bodyPr/>
          <a:lstStyle/>
          <a:p>
            <a:r>
              <a:rPr lang="es-MX" dirty="0"/>
              <a:t>Otra dificultad con Roma es que menciona su deseo de ir a Filipos si sale de la cárcel.  Pero en Romanos 15:24 y 28 vemos que su intención es ir a España.  </a:t>
            </a:r>
            <a:endParaRPr lang="en-US" dirty="0"/>
          </a:p>
          <a:p>
            <a:r>
              <a:rPr lang="es-MX" dirty="0"/>
              <a:t>Otra dificultad es que Pablo dice que los filipenses no habían tenido la oportunidad de mandarle otra ofrenda (4:10).  Pero si está en Roma, ya había pasado una década entre su ministerio en Filipos y su encarcelamiento.  </a:t>
            </a:r>
            <a:endParaRPr lang="en-US" dirty="0"/>
          </a:p>
          <a:p>
            <a:r>
              <a:rPr lang="es-MX" dirty="0"/>
              <a:t> Algunos proponen Éfeso (a 160 kilómetros de Filipos) como el lugar de la composición. </a:t>
            </a:r>
          </a:p>
        </p:txBody>
      </p:sp>
      <p:sp>
        <p:nvSpPr>
          <p:cNvPr id="3" name="Title 2"/>
          <p:cNvSpPr>
            <a:spLocks noGrp="1"/>
          </p:cNvSpPr>
          <p:nvPr>
            <p:ph type="title"/>
          </p:nvPr>
        </p:nvSpPr>
        <p:spPr>
          <a:xfrm>
            <a:off x="457200" y="533400"/>
            <a:ext cx="8229600" cy="838200"/>
          </a:xfrm>
        </p:spPr>
        <p:txBody>
          <a:bodyPr>
            <a:normAutofit fontScale="90000"/>
          </a:bodyPr>
          <a:lstStyle/>
          <a:p>
            <a:pPr fontAlgn="auto">
              <a:spcAft>
                <a:spcPts val="0"/>
              </a:spcAft>
              <a:defRPr/>
            </a:pPr>
            <a:r>
              <a:rPr lang="es-MX" smtClean="0">
                <a:ea typeface="+mj-ea"/>
              </a:rPr>
              <a:t>Fecha, lugar, y circunstancias </a:t>
            </a:r>
            <a:br>
              <a:rPr lang="es-MX" smtClean="0">
                <a:ea typeface="+mj-ea"/>
              </a:rPr>
            </a:br>
            <a:r>
              <a:rPr lang="es-MX" sz="3100" smtClean="0">
                <a:ea typeface="+mj-ea"/>
              </a:rPr>
              <a:t>(</a:t>
            </a:r>
            <a:r>
              <a:rPr lang="es-MX" sz="3100" err="1" smtClean="0">
                <a:ea typeface="+mj-ea"/>
              </a:rPr>
              <a:t>Gifford</a:t>
            </a:r>
            <a:r>
              <a:rPr lang="es-MX" sz="3100" smtClean="0">
                <a:ea typeface="+mj-ea"/>
              </a:rPr>
              <a:t>, Biblia NVI de Estudio)</a:t>
            </a:r>
            <a:endParaRPr lang="es-MX" sz="3100">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4"/>
          <p:cNvSpPr>
            <a:spLocks noGrp="1"/>
          </p:cNvSpPr>
          <p:nvPr>
            <p:ph idx="1"/>
          </p:nvPr>
        </p:nvSpPr>
        <p:spPr>
          <a:xfrm>
            <a:off x="457200" y="2286000"/>
            <a:ext cx="8229600" cy="4191000"/>
          </a:xfrm>
        </p:spPr>
        <p:txBody>
          <a:bodyPr/>
          <a:lstStyle/>
          <a:p>
            <a:r>
              <a:rPr lang="es-MX" dirty="0"/>
              <a:t>Markus Barth reconoce cuatro escuelas de pensamiento hoy: </a:t>
            </a:r>
          </a:p>
          <a:p>
            <a:pPr lvl="1"/>
            <a:r>
              <a:rPr lang="es-MX" dirty="0"/>
              <a:t>los que aceptan a Pablo como autor</a:t>
            </a:r>
          </a:p>
          <a:p>
            <a:pPr lvl="1"/>
            <a:r>
              <a:rPr lang="es-MX" dirty="0"/>
              <a:t>los que ver a Pablo como autor del manuscrito original que luego fue ampliado por un editor</a:t>
            </a:r>
          </a:p>
          <a:p>
            <a:pPr lvl="1"/>
            <a:r>
              <a:rPr lang="es-MX" dirty="0"/>
              <a:t>los que rechazan a Pablo como autor </a:t>
            </a:r>
          </a:p>
          <a:p>
            <a:pPr lvl="1"/>
            <a:r>
              <a:rPr lang="es-MX" dirty="0"/>
              <a:t>los que piensan que no hay suficiente evidencia para decidir.  </a:t>
            </a:r>
          </a:p>
          <a:p>
            <a:r>
              <a:rPr lang="es-MX" dirty="0"/>
              <a:t>Afirmamos que es mejor leer y entender la carta con Pablo como autor.</a:t>
            </a:r>
            <a:endParaRPr lang="en-US" dirty="0"/>
          </a:p>
          <a:p>
            <a:endParaRPr lang="en-US" dirty="0"/>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a:t>
            </a:r>
            <a:r>
              <a:rPr lang="es-MX" sz="3100" smtClean="0">
                <a:ea typeface="+mj-ea"/>
              </a:rPr>
              <a:t>Biblia NVI de Estudio, David </a:t>
            </a:r>
            <a:r>
              <a:rPr lang="es-MX" sz="3100" err="1" smtClean="0">
                <a:ea typeface="+mj-ea"/>
              </a:rPr>
              <a:t>Gifford</a:t>
            </a:r>
            <a:r>
              <a:rPr lang="es-MX" sz="3100" smtClean="0">
                <a:ea typeface="+mj-ea"/>
              </a:rPr>
              <a:t> www.giffmex.org, Carson, </a:t>
            </a:r>
            <a:r>
              <a:rPr lang="es-MX" sz="3100" err="1" smtClean="0">
                <a:ea typeface="+mj-ea"/>
              </a:rPr>
              <a:t>Moo</a:t>
            </a:r>
            <a:r>
              <a:rPr lang="es-MX" sz="3100" smtClean="0">
                <a:ea typeface="+mj-ea"/>
              </a:rPr>
              <a:t> y Morris</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457200" y="1447800"/>
            <a:ext cx="8229600" cy="4648200"/>
          </a:xfrm>
        </p:spPr>
        <p:txBody>
          <a:bodyPr/>
          <a:lstStyle/>
          <a:p>
            <a:r>
              <a:rPr lang="es-MX" dirty="0"/>
              <a:t>Es tal vez imposible decir con certeza si escribió la carta desde Roma o desde Éfeso.  Si de Roma, la escribió en 61 d.C.  Si de Éfeso, a finales de los 50.</a:t>
            </a:r>
            <a:endParaRPr lang="en-US" dirty="0"/>
          </a:p>
          <a:p>
            <a:r>
              <a:rPr lang="es-MX" dirty="0"/>
              <a:t>De todos modos, la iglesia en Filipos había mostrado su preocupación por Pablo, enviando a Epafrodito con una ofrenda. </a:t>
            </a:r>
            <a:endParaRPr lang="en-US" dirty="0"/>
          </a:p>
          <a:p>
            <a:r>
              <a:rPr lang="es-MX" dirty="0"/>
              <a:t>Parece que Epafrodito informó a Pablo de dos situaciones que la iglesia estaba enfrentando: </a:t>
            </a:r>
            <a:endParaRPr lang="en-US" dirty="0"/>
          </a:p>
          <a:p>
            <a:pPr lvl="1"/>
            <a:r>
              <a:rPr lang="es-MX" sz="2600" dirty="0"/>
              <a:t>Sufrimiento a causa de la persecución.</a:t>
            </a:r>
          </a:p>
          <a:p>
            <a:pPr lvl="1"/>
            <a:r>
              <a:rPr lang="es-MX" sz="2600" dirty="0"/>
              <a:t>Un conflicto entre dos mujeres, Evodia y Síntique.</a:t>
            </a:r>
            <a:endParaRPr lang="en-US" sz="2600" dirty="0"/>
          </a:p>
          <a:p>
            <a:endParaRPr lang="es-MX" dirty="0"/>
          </a:p>
        </p:txBody>
      </p:sp>
      <p:sp>
        <p:nvSpPr>
          <p:cNvPr id="3" name="Title 2"/>
          <p:cNvSpPr>
            <a:spLocks noGrp="1"/>
          </p:cNvSpPr>
          <p:nvPr>
            <p:ph type="title"/>
          </p:nvPr>
        </p:nvSpPr>
        <p:spPr>
          <a:xfrm>
            <a:off x="457200" y="533400"/>
            <a:ext cx="8229600" cy="838200"/>
          </a:xfrm>
        </p:spPr>
        <p:txBody>
          <a:bodyPr>
            <a:normAutofit fontScale="90000"/>
          </a:bodyPr>
          <a:lstStyle/>
          <a:p>
            <a:pPr fontAlgn="auto">
              <a:spcAft>
                <a:spcPts val="0"/>
              </a:spcAft>
              <a:defRPr/>
            </a:pPr>
            <a:r>
              <a:rPr lang="es-MX" smtClean="0">
                <a:ea typeface="+mj-ea"/>
              </a:rPr>
              <a:t>Fecha, lugar, y circunstancias </a:t>
            </a:r>
            <a:br>
              <a:rPr lang="es-MX" smtClean="0">
                <a:ea typeface="+mj-ea"/>
              </a:rPr>
            </a:br>
            <a:r>
              <a:rPr lang="es-MX" sz="3100" smtClean="0">
                <a:ea typeface="+mj-ea"/>
              </a:rPr>
              <a:t>(</a:t>
            </a:r>
            <a:r>
              <a:rPr lang="es-MX" sz="3100" err="1" smtClean="0">
                <a:ea typeface="+mj-ea"/>
              </a:rPr>
              <a:t>Gifford</a:t>
            </a:r>
            <a:r>
              <a:rPr lang="es-MX" sz="3100" smtClean="0">
                <a:ea typeface="+mj-ea"/>
              </a:rPr>
              <a:t>, Biblia NVI de Estudio)</a:t>
            </a:r>
            <a:endParaRPr lang="es-MX" sz="3100">
              <a:ea typeface="+mj-e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457200" y="1447800"/>
            <a:ext cx="8229600" cy="4648200"/>
          </a:xfrm>
        </p:spPr>
        <p:txBody>
          <a:bodyPr>
            <a:normAutofit fontScale="92500"/>
          </a:bodyPr>
          <a:lstStyle/>
          <a:p>
            <a:r>
              <a:rPr lang="es-MX" sz="2500" dirty="0"/>
              <a:t>La iglesia necesitaba resolver el segundo problema para llegar a la unidad necesaria para enfrentar el primer problema.  Así que Pablo les escribe para exhortarlos al amor, humildad y gozo cristiano.</a:t>
            </a:r>
            <a:endParaRPr lang="en-US" sz="2500" dirty="0"/>
          </a:p>
          <a:p>
            <a:r>
              <a:rPr lang="es-MX" sz="2500" dirty="0"/>
              <a:t>Pablo  también escribe para agradecerles por el regalo, para informarles acerca de Epafrodito, y para informarles acerca de las bendiciones que han resultado de su tiempo en prisión.  También menciona su plan de enviar a Timoteo en el futuro cercano.</a:t>
            </a:r>
            <a:endParaRPr lang="en-US" sz="2500" dirty="0"/>
          </a:p>
          <a:p>
            <a:r>
              <a:rPr lang="es-MX" sz="2500" dirty="0"/>
              <a:t>Les recuerda que su salvación es segura.  Les recuerda de seguir el ejemplo de Cristo, y el propio ejemplo de Pablo también, de vivir en paz, pureza, y obediencia a Dios.</a:t>
            </a:r>
            <a:endParaRPr lang="en-US" sz="2500" dirty="0"/>
          </a:p>
          <a:p>
            <a:endParaRPr lang="es-MX" sz="2500" dirty="0"/>
          </a:p>
        </p:txBody>
      </p:sp>
      <p:sp>
        <p:nvSpPr>
          <p:cNvPr id="3" name="Title 2"/>
          <p:cNvSpPr>
            <a:spLocks noGrp="1"/>
          </p:cNvSpPr>
          <p:nvPr>
            <p:ph type="title"/>
          </p:nvPr>
        </p:nvSpPr>
        <p:spPr>
          <a:xfrm>
            <a:off x="457200" y="533400"/>
            <a:ext cx="8229600" cy="838200"/>
          </a:xfrm>
        </p:spPr>
        <p:txBody>
          <a:bodyPr>
            <a:normAutofit fontScale="90000"/>
          </a:bodyPr>
          <a:lstStyle/>
          <a:p>
            <a:pPr fontAlgn="auto">
              <a:spcAft>
                <a:spcPts val="0"/>
              </a:spcAft>
              <a:defRPr/>
            </a:pPr>
            <a:r>
              <a:rPr lang="es-MX" smtClean="0">
                <a:ea typeface="+mj-ea"/>
              </a:rPr>
              <a:t>Fecha, lugar, y circunstancias </a:t>
            </a:r>
            <a:br>
              <a:rPr lang="es-MX" smtClean="0">
                <a:ea typeface="+mj-ea"/>
              </a:rPr>
            </a:br>
            <a:r>
              <a:rPr lang="es-MX" sz="3100" smtClean="0">
                <a:ea typeface="+mj-ea"/>
              </a:rPr>
              <a:t>(</a:t>
            </a:r>
            <a:r>
              <a:rPr lang="es-MX" sz="3100" err="1" smtClean="0">
                <a:ea typeface="+mj-ea"/>
              </a:rPr>
              <a:t>Gifford</a:t>
            </a:r>
            <a:r>
              <a:rPr lang="es-MX" sz="3100" smtClean="0">
                <a:ea typeface="+mj-ea"/>
              </a:rPr>
              <a:t>, Biblia NVI de Estudio)</a:t>
            </a:r>
            <a:endParaRPr lang="es-MX" sz="3100">
              <a:ea typeface="+mj-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457200" y="1295400"/>
            <a:ext cx="8229600" cy="4800600"/>
          </a:xfrm>
        </p:spPr>
        <p:txBody>
          <a:bodyPr>
            <a:normAutofit lnSpcReduction="10000"/>
          </a:bodyPr>
          <a:lstStyle/>
          <a:p>
            <a:r>
              <a:rPr lang="es-MX" sz="2400" dirty="0"/>
              <a:t>Pablo escribe a creyentes que viven en una ciudad donde los ciudadanos son muy orgullosos de su ciudadanía y costumbres romanas.  La población cree que el cristianismo va en contra de estas costumbres (Hechos 16:20-21), y se opone a los cristianos.  </a:t>
            </a:r>
            <a:endParaRPr lang="en-US" sz="2400" dirty="0"/>
          </a:p>
          <a:p>
            <a:r>
              <a:rPr lang="es-MX" sz="2400" dirty="0"/>
              <a:t>Estos creyentes en Filipos también están preocupados: han escuchado que Pablo está en la cárcel, y que Epafrodito, el compañero que enviaron a Pablo, está enfermo.</a:t>
            </a:r>
            <a:endParaRPr lang="en-US" sz="2400" dirty="0"/>
          </a:p>
          <a:p>
            <a:r>
              <a:rPr lang="es-MX" sz="2400" dirty="0"/>
              <a:t>Pablo escribe en un estilo personal.  Esta carta es “calurosamente personal”, y Pablo usa la primera persona 102 veces (Harrison 340). </a:t>
            </a:r>
            <a:br>
              <a:rPr lang="es-MX" sz="2400" dirty="0"/>
            </a:br>
            <a:endParaRPr lang="en-US" sz="2400" dirty="0"/>
          </a:p>
          <a:p>
            <a:endParaRPr lang="es-MX" sz="2500" dirty="0"/>
          </a:p>
        </p:txBody>
      </p:sp>
      <p:sp>
        <p:nvSpPr>
          <p:cNvPr id="3" name="Title 2"/>
          <p:cNvSpPr>
            <a:spLocks noGrp="1"/>
          </p:cNvSpPr>
          <p:nvPr>
            <p:ph type="title"/>
          </p:nvPr>
        </p:nvSpPr>
        <p:spPr>
          <a:xfrm>
            <a:off x="457200" y="381000"/>
            <a:ext cx="8229600" cy="838200"/>
          </a:xfrm>
        </p:spPr>
        <p:txBody>
          <a:bodyPr/>
          <a:lstStyle/>
          <a:p>
            <a:pPr fontAlgn="auto">
              <a:spcAft>
                <a:spcPts val="0"/>
              </a:spcAft>
              <a:defRPr/>
            </a:pPr>
            <a:r>
              <a:rPr lang="es-MX" smtClean="0">
                <a:ea typeface="+mj-ea"/>
              </a:rPr>
              <a:t>Destinatarios </a:t>
            </a:r>
            <a:r>
              <a:rPr lang="es-MX" sz="3100" smtClean="0">
                <a:ea typeface="+mj-ea"/>
              </a:rPr>
              <a:t>(</a:t>
            </a:r>
            <a:r>
              <a:rPr lang="es-MX" sz="3100" err="1" smtClean="0">
                <a:ea typeface="+mj-ea"/>
              </a:rPr>
              <a:t>Gifford</a:t>
            </a:r>
            <a:r>
              <a:rPr lang="es-MX" sz="3100" smtClean="0">
                <a:ea typeface="+mj-ea"/>
              </a:rPr>
              <a:t>, Harrison)</a:t>
            </a:r>
            <a:endParaRPr lang="es-MX" sz="3100">
              <a:ea typeface="+mj-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a:xfrm>
            <a:off x="457200" y="1295400"/>
            <a:ext cx="8229600" cy="4800600"/>
          </a:xfrm>
        </p:spPr>
        <p:txBody>
          <a:bodyPr>
            <a:normAutofit lnSpcReduction="10000"/>
          </a:bodyPr>
          <a:lstStyle/>
          <a:p>
            <a:r>
              <a:rPr lang="es-MX" sz="2800" b="1" dirty="0"/>
              <a:t>Pablo consuela a los Filipenses</a:t>
            </a:r>
            <a:r>
              <a:rPr lang="es-MX" sz="2800" dirty="0"/>
              <a:t> con noticias de él:</a:t>
            </a:r>
            <a:endParaRPr lang="en-US" sz="2800" dirty="0"/>
          </a:p>
          <a:p>
            <a:pPr lvl="1"/>
            <a:r>
              <a:rPr lang="es-MX" sz="2600" dirty="0"/>
              <a:t>Aunque está en la cárcel, está confiado que va a ser liberado pronto. De todos modos, si muere, estará contento, porque estará con Cristo. Así que no deben preocuparse por él.</a:t>
            </a:r>
            <a:endParaRPr lang="en-US" sz="2600" dirty="0"/>
          </a:p>
          <a:p>
            <a:pPr lvl="1"/>
            <a:r>
              <a:rPr lang="es-MX" sz="2600" dirty="0"/>
              <a:t>Además, está contento que, a pesar de las personas que predican para hacerle daño, por lo menos están predicando el evangelio, y el evangelio está difundiéndose.</a:t>
            </a:r>
            <a:endParaRPr lang="en-US" sz="2600" dirty="0"/>
          </a:p>
          <a:p>
            <a:pPr lvl="1"/>
            <a:r>
              <a:rPr lang="es-MX" sz="2600" dirty="0"/>
              <a:t>Epafrodito casi murió, pero se mejoró, y Pablo lo envía con la carta.</a:t>
            </a:r>
            <a:endParaRPr lang="en-US" sz="2600" dirty="0"/>
          </a:p>
          <a:p>
            <a:endParaRPr lang="es-MX" sz="2500" dirty="0"/>
          </a:p>
        </p:txBody>
      </p:sp>
      <p:sp>
        <p:nvSpPr>
          <p:cNvPr id="3" name="Title 2"/>
          <p:cNvSpPr>
            <a:spLocks noGrp="1"/>
          </p:cNvSpPr>
          <p:nvPr>
            <p:ph type="title"/>
          </p:nvPr>
        </p:nvSpPr>
        <p:spPr>
          <a:xfrm>
            <a:off x="457200" y="381000"/>
            <a:ext cx="8229600" cy="838200"/>
          </a:xfrm>
        </p:spPr>
        <p:txBody>
          <a:bodyPr/>
          <a:lstStyle/>
          <a:p>
            <a:pPr fontAlgn="auto">
              <a:spcAft>
                <a:spcPts val="0"/>
              </a:spcAft>
              <a:defRPr/>
            </a:pPr>
            <a:r>
              <a:rPr lang="es-MX" smtClean="0">
                <a:ea typeface="+mj-ea"/>
              </a:rPr>
              <a:t>Propósitos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a:xfrm>
            <a:off x="457200" y="1295400"/>
            <a:ext cx="8229600" cy="4800600"/>
          </a:xfrm>
        </p:spPr>
        <p:txBody>
          <a:bodyPr/>
          <a:lstStyle/>
          <a:p>
            <a:r>
              <a:rPr lang="es-MX" sz="2800" b="1" dirty="0"/>
              <a:t>Pablo exhorta a los Filipenses</a:t>
            </a:r>
            <a:r>
              <a:rPr lang="es-MX" sz="2800" dirty="0"/>
              <a:t> que deben llevar una conducta digna de Cristo.  Hay tres conjuntos de exhortaciones a vivir así en un mundo hostil: 1:27-30, 2:12-16, 4:1.</a:t>
            </a:r>
            <a:endParaRPr lang="en-US" sz="2800" dirty="0"/>
          </a:p>
          <a:p>
            <a:pPr lvl="1"/>
            <a:r>
              <a:rPr lang="es-MX" sz="2600" dirty="0"/>
              <a:t>En particular, deben tener la humildad de poner otros primero, y sacrificar sus propios intereses para atender a las necesidades de los demás.  (1:27, 2:1-4, 4:2-3)</a:t>
            </a:r>
            <a:endParaRPr lang="en-US" sz="2600" dirty="0"/>
          </a:p>
          <a:p>
            <a:pPr lvl="1"/>
            <a:r>
              <a:rPr lang="es-MX" sz="2600" dirty="0"/>
              <a:t>Y solo unidos pueden enfrentar las dificultades y la oposición que los rodean, particularmente en la forma de judaizantes (3:1ff).  </a:t>
            </a:r>
            <a:endParaRPr lang="en-US" sz="2600" dirty="0"/>
          </a:p>
          <a:p>
            <a:endParaRPr lang="es-MX" sz="2500" dirty="0"/>
          </a:p>
        </p:txBody>
      </p:sp>
      <p:sp>
        <p:nvSpPr>
          <p:cNvPr id="3" name="Title 2"/>
          <p:cNvSpPr>
            <a:spLocks noGrp="1"/>
          </p:cNvSpPr>
          <p:nvPr>
            <p:ph type="title"/>
          </p:nvPr>
        </p:nvSpPr>
        <p:spPr>
          <a:xfrm>
            <a:off x="457200" y="381000"/>
            <a:ext cx="8229600" cy="838200"/>
          </a:xfrm>
        </p:spPr>
        <p:txBody>
          <a:bodyPr/>
          <a:lstStyle/>
          <a:p>
            <a:pPr fontAlgn="auto">
              <a:spcAft>
                <a:spcPts val="0"/>
              </a:spcAft>
              <a:defRPr/>
            </a:pPr>
            <a:r>
              <a:rPr lang="es-MX" smtClean="0">
                <a:ea typeface="+mj-ea"/>
              </a:rPr>
              <a:t>Propósitos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457200" y="1295400"/>
            <a:ext cx="8229600" cy="4800600"/>
          </a:xfrm>
        </p:spPr>
        <p:txBody>
          <a:bodyPr/>
          <a:lstStyle/>
          <a:p>
            <a:r>
              <a:rPr lang="es-MX" sz="2800" b="1" dirty="0"/>
              <a:t>Pablo agradece a los Filipenses</a:t>
            </a:r>
            <a:r>
              <a:rPr lang="es-MX" sz="2800" dirty="0"/>
              <a:t> por el apoyo financiero que le han brindado (4:10-19), y les avisa que próximamente recibirán una visita de Timoteo, y después, Dios mediante, de Pablo mismo (2:19-30).  </a:t>
            </a:r>
          </a:p>
        </p:txBody>
      </p:sp>
      <p:sp>
        <p:nvSpPr>
          <p:cNvPr id="3" name="Title 2"/>
          <p:cNvSpPr>
            <a:spLocks noGrp="1"/>
          </p:cNvSpPr>
          <p:nvPr>
            <p:ph type="title"/>
          </p:nvPr>
        </p:nvSpPr>
        <p:spPr>
          <a:xfrm>
            <a:off x="457200" y="381000"/>
            <a:ext cx="8229600" cy="838200"/>
          </a:xfrm>
        </p:spPr>
        <p:txBody>
          <a:bodyPr/>
          <a:lstStyle/>
          <a:p>
            <a:pPr fontAlgn="auto">
              <a:spcAft>
                <a:spcPts val="0"/>
              </a:spcAft>
              <a:defRPr/>
            </a:pPr>
            <a:r>
              <a:rPr lang="es-MX" smtClean="0">
                <a:ea typeface="+mj-ea"/>
              </a:rPr>
              <a:t>Propósitos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457200" y="1600200"/>
            <a:ext cx="8229600" cy="4495800"/>
          </a:xfrm>
        </p:spPr>
        <p:txBody>
          <a:bodyPr/>
          <a:lstStyle/>
          <a:p>
            <a:r>
              <a:rPr lang="es-MX" dirty="0"/>
              <a:t>Pablo les ofrece </a:t>
            </a:r>
            <a:r>
              <a:rPr lang="es-MX" b="1" dirty="0"/>
              <a:t>el ejemplo</a:t>
            </a:r>
            <a:r>
              <a:rPr lang="es-MX" dirty="0"/>
              <a:t> de la humillación y exaltación de Cristo (2:5-11), su propio ejemplo de abnegación y resurrección (3:4-14), y los llama a </a:t>
            </a:r>
            <a:r>
              <a:rPr lang="es-MX" b="1" dirty="0"/>
              <a:t>la imitación</a:t>
            </a:r>
            <a:r>
              <a:rPr lang="es-MX" dirty="0"/>
              <a:t> (3:17). </a:t>
            </a:r>
            <a:endParaRPr lang="en-US" dirty="0"/>
          </a:p>
          <a:p>
            <a:r>
              <a:rPr lang="es-MX" dirty="0"/>
              <a:t>Pablo les motiva con </a:t>
            </a:r>
            <a:r>
              <a:rPr lang="es-MX" b="1" dirty="0"/>
              <a:t>la esperanza escatológica</a:t>
            </a:r>
            <a:r>
              <a:rPr lang="es-MX" dirty="0"/>
              <a:t> en 1:20-23, 1:28, 3:12-14, 3:18-21.</a:t>
            </a:r>
            <a:endParaRPr lang="en-US" dirty="0"/>
          </a:p>
          <a:p>
            <a:r>
              <a:rPr lang="es-MX" dirty="0"/>
              <a:t>Pablo les recuerda de </a:t>
            </a:r>
            <a:r>
              <a:rPr lang="es-MX" b="1" dirty="0"/>
              <a:t>su ciudadanía celestial</a:t>
            </a:r>
            <a:r>
              <a:rPr lang="es-MX" dirty="0"/>
              <a:t> en 1:27 (Pablo usa una palabra griega que habla de conducta civil) y en 3:20. </a:t>
            </a:r>
            <a:endParaRPr lang="en-US" dirty="0"/>
          </a:p>
          <a:p>
            <a:endParaRPr lang="es-MX" dirty="0"/>
          </a:p>
        </p:txBody>
      </p:sp>
      <p:sp>
        <p:nvSpPr>
          <p:cNvPr id="3" name="Title 2"/>
          <p:cNvSpPr>
            <a:spLocks noGrp="1"/>
          </p:cNvSpPr>
          <p:nvPr>
            <p:ph type="title"/>
          </p:nvPr>
        </p:nvSpPr>
        <p:spPr>
          <a:xfrm>
            <a:off x="457200" y="457200"/>
            <a:ext cx="8229600" cy="1066800"/>
          </a:xfrm>
        </p:spPr>
        <p:txBody>
          <a:bodyPr>
            <a:normAutofit fontScale="90000"/>
          </a:bodyPr>
          <a:lstStyle/>
          <a:p>
            <a:pPr fontAlgn="auto">
              <a:spcAft>
                <a:spcPts val="0"/>
              </a:spcAft>
              <a:defRPr/>
            </a:pPr>
            <a:r>
              <a:rPr lang="es-MX" smtClean="0">
                <a:ea typeface="+mj-ea"/>
              </a:rPr>
              <a:t>Estrategias para motivar a los filipenses a obedecer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457200" y="1600200"/>
            <a:ext cx="8229600" cy="4495800"/>
          </a:xfrm>
        </p:spPr>
        <p:txBody>
          <a:bodyPr/>
          <a:lstStyle/>
          <a:p>
            <a:r>
              <a:rPr lang="es-MX" dirty="0"/>
              <a:t>Pablo habla de </a:t>
            </a:r>
            <a:r>
              <a:rPr lang="es-MX" b="1" dirty="0"/>
              <a:t>gozo</a:t>
            </a:r>
            <a:r>
              <a:rPr lang="es-MX" dirty="0"/>
              <a:t>.  En 3:1 comienza a concluir su carta y los exhorta a regocijarse. A lo mejor cambió de opinión y escribe otro capítulo más. Y en 4:4 resume su conclusión, repitiendo dos veces su exhortación de regocijarse. </a:t>
            </a:r>
            <a:endParaRPr lang="en-US" dirty="0"/>
          </a:p>
          <a:p>
            <a:r>
              <a:rPr lang="es-MX" dirty="0"/>
              <a:t>Pablo les motiva, recordándoles de las </a:t>
            </a:r>
            <a:r>
              <a:rPr lang="es-MX" b="1" dirty="0"/>
              <a:t>riquezas de Dios</a:t>
            </a:r>
            <a:r>
              <a:rPr lang="es-MX" dirty="0"/>
              <a:t> (cap. 4), y las muchas </a:t>
            </a:r>
            <a:r>
              <a:rPr lang="es-MX" b="1" dirty="0"/>
              <a:t>bendiciones</a:t>
            </a:r>
            <a:r>
              <a:rPr lang="es-MX" dirty="0"/>
              <a:t> que han recibido de Dios (2:1).</a:t>
            </a:r>
            <a:endParaRPr lang="en-US" dirty="0"/>
          </a:p>
          <a:p>
            <a:endParaRPr lang="es-MX" dirty="0"/>
          </a:p>
        </p:txBody>
      </p:sp>
      <p:sp>
        <p:nvSpPr>
          <p:cNvPr id="3" name="Title 2"/>
          <p:cNvSpPr>
            <a:spLocks noGrp="1"/>
          </p:cNvSpPr>
          <p:nvPr>
            <p:ph type="title"/>
          </p:nvPr>
        </p:nvSpPr>
        <p:spPr>
          <a:xfrm>
            <a:off x="457200" y="457200"/>
            <a:ext cx="8229600" cy="1066800"/>
          </a:xfrm>
        </p:spPr>
        <p:txBody>
          <a:bodyPr>
            <a:normAutofit fontScale="90000"/>
          </a:bodyPr>
          <a:lstStyle/>
          <a:p>
            <a:pPr fontAlgn="auto">
              <a:spcAft>
                <a:spcPts val="0"/>
              </a:spcAft>
              <a:defRPr/>
            </a:pPr>
            <a:r>
              <a:rPr lang="es-MX" smtClean="0">
                <a:ea typeface="+mj-ea"/>
              </a:rPr>
              <a:t>Estrategias para motivar a los filipenses a obedecer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idx="1"/>
          </p:nvPr>
        </p:nvSpPr>
        <p:spPr>
          <a:xfrm>
            <a:off x="457200" y="1295400"/>
            <a:ext cx="8229600" cy="4800600"/>
          </a:xfrm>
        </p:spPr>
        <p:txBody>
          <a:bodyPr/>
          <a:lstStyle/>
          <a:p>
            <a:r>
              <a:rPr lang="es-MX" sz="2800" b="1" dirty="0"/>
              <a:t>1:1-11: Introducción</a:t>
            </a:r>
            <a:endParaRPr lang="en-US" sz="2800" dirty="0"/>
          </a:p>
          <a:p>
            <a:pPr lvl="1"/>
            <a:r>
              <a:rPr lang="es-MX" sz="2800" dirty="0"/>
              <a:t>1:1-2: Apertura de la carta</a:t>
            </a:r>
          </a:p>
          <a:p>
            <a:pPr lvl="1"/>
            <a:r>
              <a:rPr lang="es-MX" sz="2800" dirty="0"/>
              <a:t>1:3-8: Acción de gracias</a:t>
            </a:r>
          </a:p>
          <a:p>
            <a:pPr lvl="1"/>
            <a:r>
              <a:rPr lang="es-MX" sz="2800" dirty="0"/>
              <a:t>1:9-11: La petición de Pablo para los filipenses</a:t>
            </a:r>
            <a:endParaRPr lang="en-US" sz="2800" dirty="0"/>
          </a:p>
          <a:p>
            <a:endParaRPr lang="es-MX"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Bosquejo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idx="1"/>
          </p:nvPr>
        </p:nvSpPr>
        <p:spPr>
          <a:xfrm>
            <a:off x="457200" y="1295400"/>
            <a:ext cx="8229600" cy="4800600"/>
          </a:xfrm>
        </p:spPr>
        <p:txBody>
          <a:bodyPr>
            <a:normAutofit lnSpcReduction="10000"/>
          </a:bodyPr>
          <a:lstStyle/>
          <a:p>
            <a:r>
              <a:rPr lang="es-MX" sz="2800" b="1" dirty="0"/>
              <a:t>1:12-2.30: Cuerpo de la carta, primera parte</a:t>
            </a:r>
            <a:endParaRPr lang="en-US" sz="2800" dirty="0"/>
          </a:p>
          <a:p>
            <a:pPr lvl="1"/>
            <a:r>
              <a:rPr lang="es-MX" dirty="0"/>
              <a:t>1:12-26: Reporte positivo de las circunstancias de Pablo</a:t>
            </a:r>
          </a:p>
          <a:p>
            <a:pPr lvl="1"/>
            <a:r>
              <a:rPr lang="es-MX" dirty="0"/>
              <a:t>1:27-30: Exhortación a una conducta digna de Jesucristo frente a tal oposición</a:t>
            </a:r>
          </a:p>
          <a:p>
            <a:pPr lvl="1"/>
            <a:r>
              <a:rPr lang="es-MX" dirty="0"/>
              <a:t>2:1-4: Exhortación a la abnegación para estar unidos</a:t>
            </a:r>
          </a:p>
          <a:p>
            <a:pPr lvl="1"/>
            <a:r>
              <a:rPr lang="es-MX" dirty="0"/>
              <a:t>2:5-11: El ejemplo de la abnegación de Jesucristo </a:t>
            </a:r>
          </a:p>
          <a:p>
            <a:pPr lvl="1"/>
            <a:r>
              <a:rPr lang="es-MX" dirty="0"/>
              <a:t>2:12-18: Continuación de la exhortación de vivir dignamente en un mundo de oposición</a:t>
            </a:r>
          </a:p>
          <a:p>
            <a:pPr lvl="1"/>
            <a:r>
              <a:rPr lang="es-MX" dirty="0"/>
              <a:t>2:19-24: Expresión de su deseo de enviar a Timoteo y visitarlos personalmente</a:t>
            </a:r>
          </a:p>
          <a:p>
            <a:pPr lvl="1"/>
            <a:r>
              <a:rPr lang="es-MX" dirty="0"/>
              <a:t>2:25-30: Recomendación de Epafrodito</a:t>
            </a:r>
            <a:endParaRPr lang="en-US" dirty="0"/>
          </a:p>
          <a:p>
            <a:endParaRPr lang="es-MX"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Bosquejo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4"/>
          <p:cNvSpPr>
            <a:spLocks noGrp="1"/>
          </p:cNvSpPr>
          <p:nvPr>
            <p:ph idx="1"/>
          </p:nvPr>
        </p:nvSpPr>
        <p:spPr>
          <a:xfrm>
            <a:off x="457200" y="2286000"/>
            <a:ext cx="8229600" cy="4191000"/>
          </a:xfrm>
        </p:spPr>
        <p:txBody>
          <a:bodyPr>
            <a:normAutofit lnSpcReduction="10000"/>
          </a:bodyPr>
          <a:lstStyle/>
          <a:p>
            <a:r>
              <a:rPr lang="es-MX" dirty="0"/>
              <a:t>El autor se identifica como Pablo (Ef. 1:1 y 3:1).  </a:t>
            </a:r>
            <a:endParaRPr lang="en-US" dirty="0"/>
          </a:p>
          <a:p>
            <a:r>
              <a:rPr lang="es-MX" dirty="0"/>
              <a:t>El autor se describe como prisionero para el evangelio de Cristo (3:1; 4:1).  Es fácil ver la carta como escrita por Pablo cerca del final de su vida.</a:t>
            </a:r>
            <a:endParaRPr lang="en-US" dirty="0"/>
          </a:p>
          <a:p>
            <a:r>
              <a:rPr lang="es-MX" dirty="0"/>
              <a:t>La evidencia externa por la autoría de Pablo es muy fuerte: Ignacio, Policarpo, Ireneo, Clemente de Roma, Tertuliano la asignaron a Pablo.  Efesios es el libro del NT con atestación más antigua.</a:t>
            </a:r>
            <a:endParaRPr lang="en-US" dirty="0"/>
          </a:p>
          <a:p>
            <a:r>
              <a:rPr lang="es-MX" dirty="0"/>
              <a:t>Tiene muchas características paulinas: la estructura, el lenguaje, etc.</a:t>
            </a:r>
            <a:endParaRPr lang="en-US" dirty="0"/>
          </a:p>
          <a:p>
            <a:endParaRPr lang="en-US" dirty="0"/>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a:t>
            </a:r>
            <a:r>
              <a:rPr lang="es-MX" sz="3100" smtClean="0">
                <a:ea typeface="+mj-ea"/>
              </a:rPr>
              <a:t>Biblia NVI de Estudio, David </a:t>
            </a:r>
            <a:r>
              <a:rPr lang="es-MX" sz="3100" err="1" smtClean="0">
                <a:ea typeface="+mj-ea"/>
              </a:rPr>
              <a:t>Gifford</a:t>
            </a:r>
            <a:r>
              <a:rPr lang="es-MX" sz="3100" smtClean="0">
                <a:ea typeface="+mj-ea"/>
              </a:rPr>
              <a:t> www.giffmex.org, Carson, </a:t>
            </a:r>
            <a:r>
              <a:rPr lang="es-MX" sz="3100" err="1" smtClean="0">
                <a:ea typeface="+mj-ea"/>
              </a:rPr>
              <a:t>Moo</a:t>
            </a:r>
            <a:r>
              <a:rPr lang="es-MX" sz="3100" smtClean="0">
                <a:ea typeface="+mj-ea"/>
              </a:rPr>
              <a:t> y Morris</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idx="1"/>
          </p:nvPr>
        </p:nvSpPr>
        <p:spPr>
          <a:xfrm>
            <a:off x="457200" y="1295400"/>
            <a:ext cx="8229600" cy="4800600"/>
          </a:xfrm>
        </p:spPr>
        <p:txBody>
          <a:bodyPr/>
          <a:lstStyle/>
          <a:p>
            <a:r>
              <a:rPr lang="es-MX" sz="2800" b="1" dirty="0"/>
              <a:t>3:1: Conclusión falsa</a:t>
            </a:r>
            <a:endParaRPr lang="en-US" sz="2800" dirty="0"/>
          </a:p>
          <a:p>
            <a:r>
              <a:rPr lang="es-MX" sz="2800" b="1" dirty="0"/>
              <a:t>3:2-4.9: Cuerpo de la carta, segunda parte</a:t>
            </a:r>
            <a:endParaRPr lang="en-US" sz="2800" dirty="0"/>
          </a:p>
          <a:p>
            <a:pPr lvl="1"/>
            <a:r>
              <a:rPr lang="es-MX" sz="2600" dirty="0"/>
              <a:t>3:2-4ª: Advertencia contra los judaizantes, apasionado para la carne</a:t>
            </a:r>
          </a:p>
          <a:p>
            <a:pPr lvl="1"/>
            <a:r>
              <a:rPr lang="es-MX" sz="2600" dirty="0"/>
              <a:t>3:4b-14: El ejemplo de Pablo</a:t>
            </a:r>
          </a:p>
          <a:p>
            <a:pPr lvl="1"/>
            <a:r>
              <a:rPr lang="es-MX" sz="2600" dirty="0"/>
              <a:t>3:4-6: Pablo antes era apasionado para la carne</a:t>
            </a:r>
          </a:p>
          <a:p>
            <a:pPr lvl="1"/>
            <a:r>
              <a:rPr lang="es-MX" sz="2600" dirty="0"/>
              <a:t>3:7-11: Pero ahora tiene una pasión de conocer a Cristo y ser como él en su muerte y resurrección.</a:t>
            </a:r>
            <a:br>
              <a:rPr lang="es-MX" sz="2600" dirty="0"/>
            </a:br>
            <a:endParaRPr lang="es-MX" sz="26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Bosquejo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a:xfrm>
            <a:off x="457200" y="1295400"/>
            <a:ext cx="8229600" cy="4800600"/>
          </a:xfrm>
        </p:spPr>
        <p:txBody>
          <a:bodyPr>
            <a:normAutofit lnSpcReduction="10000"/>
          </a:bodyPr>
          <a:lstStyle/>
          <a:p>
            <a:r>
              <a:rPr lang="es-MX" sz="2800" b="1" dirty="0"/>
              <a:t>3:2-4.9: Cuerpo de la carta, segunda parte</a:t>
            </a:r>
          </a:p>
          <a:p>
            <a:pPr lvl="1"/>
            <a:r>
              <a:rPr lang="es-MX" sz="2600" dirty="0"/>
              <a:t>3:12-14: Pablo todavía no ha alcanzado la perfección, pero se esfuerza para alcanzarla</a:t>
            </a:r>
          </a:p>
          <a:p>
            <a:pPr lvl="1"/>
            <a:r>
              <a:rPr lang="es-MX" sz="2600" dirty="0"/>
              <a:t>3:15-21: Exhortación</a:t>
            </a:r>
          </a:p>
          <a:p>
            <a:pPr lvl="2"/>
            <a:r>
              <a:rPr lang="es-MX" sz="2600" dirty="0"/>
              <a:t>3:15-17: Exhortación de imitar el ejemplo de Pablo</a:t>
            </a:r>
          </a:p>
          <a:p>
            <a:pPr lvl="2"/>
            <a:r>
              <a:rPr lang="es-MX" sz="2600" dirty="0"/>
              <a:t>3:18-21: Razón: Los enemigos que los rodean serán destruidos, pero los creyentes esperan la gloria que recibirán de Jesús</a:t>
            </a:r>
          </a:p>
          <a:p>
            <a:pPr lvl="1"/>
            <a:r>
              <a:rPr lang="es-MX" sz="2600" dirty="0"/>
              <a:t>4:1-3: Apelación para la reconciliación de Evodia y Síntique</a:t>
            </a:r>
          </a:p>
          <a:p>
            <a:pPr lvl="1"/>
            <a:r>
              <a:rPr lang="es-MX" sz="2600" dirty="0"/>
              <a:t>4:4-9: Exhortaciones finales</a:t>
            </a:r>
            <a:endParaRPr lang="en-US" sz="2600" dirty="0"/>
          </a:p>
          <a:p>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Bosquejo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a:xfrm>
            <a:off x="457200" y="1295400"/>
            <a:ext cx="8229600" cy="4800600"/>
          </a:xfrm>
        </p:spPr>
        <p:txBody>
          <a:bodyPr/>
          <a:lstStyle/>
          <a:p>
            <a:r>
              <a:rPr lang="es-MX" sz="2800" b="1" dirty="0"/>
              <a:t>4:10-23: Conclusión</a:t>
            </a:r>
            <a:endParaRPr lang="en-US" sz="2800" dirty="0"/>
          </a:p>
          <a:p>
            <a:pPr lvl="1"/>
            <a:r>
              <a:rPr lang="es-MX" sz="2600" dirty="0"/>
              <a:t>4:10-19: Agradecimiento por su apoyo financiero</a:t>
            </a:r>
          </a:p>
          <a:p>
            <a:pPr lvl="1"/>
            <a:r>
              <a:rPr lang="es-MX" sz="2600" dirty="0"/>
              <a:t>4:20: Doxología</a:t>
            </a:r>
          </a:p>
          <a:p>
            <a:pPr lvl="1"/>
            <a:r>
              <a:rPr lang="es-MX" sz="2600" dirty="0"/>
              <a:t>4:21-22: Saludos</a:t>
            </a:r>
          </a:p>
          <a:p>
            <a:pPr lvl="1"/>
            <a:r>
              <a:rPr lang="es-MX" sz="2600" dirty="0"/>
              <a:t>4:23: Bendición de gracia</a:t>
            </a:r>
            <a:r>
              <a:rPr lang="es-MX" sz="2600" b="1" dirty="0"/>
              <a:t> </a:t>
            </a:r>
            <a:endParaRPr lang="en-US" sz="2600" dirty="0"/>
          </a:p>
          <a:p>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Bosquejo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1"/>
          <p:cNvSpPr>
            <a:spLocks noGrp="1"/>
          </p:cNvSpPr>
          <p:nvPr>
            <p:ph idx="1"/>
          </p:nvPr>
        </p:nvSpPr>
        <p:spPr>
          <a:xfrm>
            <a:off x="457200" y="1295400"/>
            <a:ext cx="8229600" cy="4800600"/>
          </a:xfrm>
        </p:spPr>
        <p:txBody>
          <a:bodyPr>
            <a:normAutofit lnSpcReduction="10000"/>
          </a:bodyPr>
          <a:lstStyle/>
          <a:p>
            <a:r>
              <a:rPr lang="es-MX" dirty="0"/>
              <a:t>2:6-11  El himno.  Este himno posiblemente es el ejemplo más temprano que tenemos de la división de la vida de Cristo en su pre-existencia, vida terrenal, y su exaltación (CMM 324).</a:t>
            </a:r>
            <a:endParaRPr lang="en-US" dirty="0"/>
          </a:p>
          <a:p>
            <a:r>
              <a:rPr lang="es-MX" dirty="0"/>
              <a:t>2:10-11 En Isaías Dios declara que nunca compartiría su gloria con otro (45:23, 48:11).  Aquí Dios comparte esa gloria con Jesús.</a:t>
            </a:r>
            <a:endParaRPr lang="en-US" dirty="0"/>
          </a:p>
          <a:p>
            <a:r>
              <a:rPr lang="es-MX" dirty="0"/>
              <a:t>3:17-4.1 Pablo quiere que los filipenses, orgullosos de su ciudadanía romana, lo imiten a él, tratando sus privilegios sociales y civiles en el imperio romano como él ha tratado sus privilegios en el judaísmo (3:4-7). </a:t>
            </a:r>
            <a:endParaRPr lang="en-US" dirty="0"/>
          </a:p>
          <a:p>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Notas exegéticas </a:t>
            </a:r>
            <a:r>
              <a:rPr lang="es-MX" sz="3100" smtClean="0">
                <a:ea typeface="+mj-ea"/>
              </a:rPr>
              <a:t>(</a:t>
            </a:r>
            <a:r>
              <a:rPr lang="es-MX" sz="3100" err="1" smtClean="0">
                <a:ea typeface="+mj-ea"/>
              </a:rPr>
              <a:t>Gifford</a:t>
            </a:r>
            <a:r>
              <a:rPr lang="es-MX" sz="3100" smtClean="0">
                <a:ea typeface="+mj-ea"/>
              </a:rPr>
              <a:t>, CMM)</a:t>
            </a:r>
            <a:endParaRPr lang="es-MX" sz="3100">
              <a:ea typeface="+mj-ea"/>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idx="1"/>
          </p:nvPr>
        </p:nvSpPr>
        <p:spPr>
          <a:xfrm>
            <a:off x="457200" y="1295400"/>
            <a:ext cx="8229600" cy="4800600"/>
          </a:xfrm>
        </p:spPr>
        <p:txBody>
          <a:bodyPr/>
          <a:lstStyle/>
          <a:p>
            <a:r>
              <a:rPr lang="es-MX" sz="2800" dirty="0"/>
              <a:t>3:20  Pablo no quiere decir, “nuestra ciudadanía está en el cielo, entonces estaremos allí cuando morimos.”  Somos ciudadanos del cielo, y tenemos que ser agentes de este reino aquí. </a:t>
            </a:r>
            <a:endParaRPr lang="en-US" sz="2800" dirty="0"/>
          </a:p>
          <a:p>
            <a:r>
              <a:rPr lang="es-MX" sz="2800" dirty="0"/>
              <a:t>Gordon Fee nota que, aunque la palabra “evangelio” se usa 9x, Filipenses incluye muy poco material acerca del </a:t>
            </a:r>
            <a:r>
              <a:rPr lang="es-MX" sz="2800" b="1" dirty="0"/>
              <a:t>contenido</a:t>
            </a:r>
            <a:r>
              <a:rPr lang="es-MX" sz="2800" dirty="0"/>
              <a:t> del evangelio:  2:6-11, 3:3, 3:9, 3:13-14, 3:20-21, 4:19.</a:t>
            </a:r>
            <a:endParaRPr lang="en-US" sz="2800" dirty="0"/>
          </a:p>
          <a:p>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Notas exegéticas </a:t>
            </a:r>
            <a:r>
              <a:rPr lang="es-MX" sz="3100" smtClean="0">
                <a:ea typeface="+mj-ea"/>
              </a:rPr>
              <a:t>(</a:t>
            </a:r>
            <a:r>
              <a:rPr lang="es-MX" sz="3100" err="1" smtClean="0">
                <a:ea typeface="+mj-ea"/>
              </a:rPr>
              <a:t>Gifford</a:t>
            </a:r>
            <a:r>
              <a:rPr lang="es-MX" sz="3100" smtClean="0">
                <a:ea typeface="+mj-ea"/>
              </a:rPr>
              <a:t>, CMM)</a:t>
            </a:r>
            <a:endParaRPr lang="es-MX" sz="3100">
              <a:ea typeface="+mj-e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1"/>
          <p:cNvSpPr>
            <a:spLocks noGrp="1"/>
          </p:cNvSpPr>
          <p:nvPr>
            <p:ph idx="1"/>
          </p:nvPr>
        </p:nvSpPr>
        <p:spPr>
          <a:xfrm>
            <a:off x="457200" y="1295400"/>
            <a:ext cx="8229600" cy="4800600"/>
          </a:xfrm>
        </p:spPr>
        <p:txBody>
          <a:bodyPr>
            <a:normAutofit lnSpcReduction="10000"/>
          </a:bodyPr>
          <a:lstStyle/>
          <a:p>
            <a:r>
              <a:rPr lang="es-MX" sz="2800" dirty="0"/>
              <a:t>Pablo usa </a:t>
            </a:r>
            <a:r>
              <a:rPr lang="es-MX" sz="2800" b="1" dirty="0"/>
              <a:t>figuras acerca de la familia</a:t>
            </a:r>
            <a:r>
              <a:rPr lang="es-MX" sz="2800" dirty="0"/>
              <a:t>: </a:t>
            </a:r>
            <a:endParaRPr lang="en-US" sz="2800" dirty="0"/>
          </a:p>
          <a:p>
            <a:pPr lvl="1"/>
            <a:r>
              <a:rPr lang="es-MX" dirty="0"/>
              <a:t>Dios es un padre (1:2)</a:t>
            </a:r>
            <a:endParaRPr lang="en-US" dirty="0"/>
          </a:p>
          <a:p>
            <a:pPr lvl="1"/>
            <a:r>
              <a:rPr lang="es-MX" dirty="0"/>
              <a:t>Los Cristianos son hijos de Dios (2:15)</a:t>
            </a:r>
            <a:endParaRPr lang="en-US" dirty="0"/>
          </a:p>
          <a:p>
            <a:pPr lvl="1"/>
            <a:r>
              <a:rPr lang="es-MX" dirty="0"/>
              <a:t>Los Cristianos son hermanos (1:14, 2:25, 3:1, 3:13, 4:1, 4:21)</a:t>
            </a:r>
            <a:endParaRPr lang="en-US" dirty="0"/>
          </a:p>
          <a:p>
            <a:pPr lvl="1"/>
            <a:r>
              <a:rPr lang="es-MX" dirty="0"/>
              <a:t>Timoteo ha sido como un hijo para Pablo (2:22)</a:t>
            </a:r>
            <a:endParaRPr lang="en-US" dirty="0"/>
          </a:p>
          <a:p>
            <a:r>
              <a:rPr lang="es-MX" sz="2800" dirty="0"/>
              <a:t>Pablo usa </a:t>
            </a:r>
            <a:r>
              <a:rPr lang="es-MX" sz="2800" b="1" dirty="0"/>
              <a:t>figuras financieras</a:t>
            </a:r>
            <a:r>
              <a:rPr lang="es-MX" sz="2800" dirty="0"/>
              <a:t>: </a:t>
            </a:r>
            <a:endParaRPr lang="en-US" sz="2800" dirty="0"/>
          </a:p>
          <a:p>
            <a:pPr lvl="1"/>
            <a:r>
              <a:rPr lang="es-MX" dirty="0"/>
              <a:t>habla de pérdidas y ganancias (3:7-8)</a:t>
            </a:r>
            <a:endParaRPr lang="en-US" dirty="0"/>
          </a:p>
          <a:p>
            <a:pPr lvl="1"/>
            <a:r>
              <a:rPr lang="es-MX" dirty="0"/>
              <a:t>de acreditar a la cuenta de los Filipenses (4:17)</a:t>
            </a:r>
            <a:endParaRPr lang="en-US" dirty="0"/>
          </a:p>
          <a:p>
            <a:pPr lvl="1"/>
            <a:r>
              <a:rPr lang="es-MX" dirty="0"/>
              <a:t>de recibir un pago de ellos (4:18)</a:t>
            </a:r>
            <a:endParaRPr lang="en-US" dirty="0"/>
          </a:p>
          <a:p>
            <a:pPr lvl="1"/>
            <a:r>
              <a:rPr lang="es-MX" dirty="0"/>
              <a:t>y de las riquezas de Dios que proveerán para las necesidades de ellos (4:19).</a:t>
            </a:r>
            <a:endParaRPr lang="en-US" dirty="0"/>
          </a:p>
          <a:p>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Figuras literarias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p:cNvSpPr>
          <p:nvPr>
            <p:ph idx="1"/>
          </p:nvPr>
        </p:nvSpPr>
        <p:spPr>
          <a:xfrm>
            <a:off x="457200" y="1295400"/>
            <a:ext cx="8229600" cy="4800600"/>
          </a:xfrm>
        </p:spPr>
        <p:txBody>
          <a:bodyPr/>
          <a:lstStyle/>
          <a:p>
            <a:r>
              <a:rPr lang="es-MX" sz="2800" dirty="0"/>
              <a:t>Pablo usa </a:t>
            </a:r>
            <a:r>
              <a:rPr lang="es-MX" sz="2800" b="1" dirty="0"/>
              <a:t>figuras acerca del culto religioso y los sacrificios</a:t>
            </a:r>
            <a:r>
              <a:rPr lang="es-MX" sz="2800" dirty="0"/>
              <a:t>: </a:t>
            </a:r>
            <a:endParaRPr lang="en-US" sz="2800" dirty="0"/>
          </a:p>
          <a:p>
            <a:pPr lvl="1"/>
            <a:r>
              <a:rPr lang="es-MX" dirty="0"/>
              <a:t>los filipenses son santos (1:1)</a:t>
            </a:r>
            <a:endParaRPr lang="en-US" dirty="0"/>
          </a:p>
          <a:p>
            <a:pPr lvl="1"/>
            <a:r>
              <a:rPr lang="es-MX" dirty="0"/>
              <a:t>los filipenses son como sacrificios 'puros y sin mancha' (1:10, 2:15)</a:t>
            </a:r>
            <a:endParaRPr lang="en-US" dirty="0"/>
          </a:p>
          <a:p>
            <a:pPr lvl="1"/>
            <a:r>
              <a:rPr lang="es-MX" dirty="0"/>
              <a:t>Pablo está siendo derramado como 'libación' sobre el 'sacrificio' de la fe de ellos (2:17)</a:t>
            </a:r>
            <a:endParaRPr lang="en-US" dirty="0"/>
          </a:p>
          <a:p>
            <a:pPr lvl="1"/>
            <a:r>
              <a:rPr lang="es-MX" dirty="0"/>
              <a:t>El donativo financiero que los Filipenses enviaron a Pablo es como 'olor fragante, sacrificio acepto, agradable a Dios' (4:18).</a:t>
            </a:r>
            <a:endParaRPr lang="en-US" dirty="0"/>
          </a:p>
          <a:p>
            <a:pPr>
              <a:buFont typeface="Wingdings 2" charset="0"/>
              <a:buNone/>
            </a:pPr>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Figuras literarias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a:xfrm>
            <a:off x="457200" y="1295400"/>
            <a:ext cx="8229600" cy="4800600"/>
          </a:xfrm>
        </p:spPr>
        <p:txBody>
          <a:bodyPr>
            <a:normAutofit fontScale="92500"/>
          </a:bodyPr>
          <a:lstStyle/>
          <a:p>
            <a:r>
              <a:rPr lang="es-MX" sz="2800" dirty="0"/>
              <a:t>Pablo usa </a:t>
            </a:r>
            <a:r>
              <a:rPr lang="es-MX" sz="2800" b="1" dirty="0"/>
              <a:t>figuras cívicas y militares:</a:t>
            </a:r>
            <a:r>
              <a:rPr lang="es-MX" sz="2800" dirty="0"/>
              <a:t> </a:t>
            </a:r>
            <a:endParaRPr lang="en-US" sz="2800" dirty="0"/>
          </a:p>
          <a:p>
            <a:pPr lvl="1"/>
            <a:r>
              <a:rPr lang="es-MX" sz="2300" dirty="0"/>
              <a:t>Pablo usa un término cívico πολιτεύεσθε en 1:27 para decirles que deben "conducirse" como ciudadanos dignos del evangelio. (Fuente: Dictionary of Biblical Imagery)</a:t>
            </a:r>
            <a:endParaRPr lang="en-US" sz="2300" dirty="0"/>
          </a:p>
          <a:p>
            <a:pPr lvl="1"/>
            <a:r>
              <a:rPr lang="es-MX" sz="2300" dirty="0"/>
              <a:t>La ciudadanía de los Filipenses no es terrenal sino celestial (3:20)</a:t>
            </a:r>
            <a:endParaRPr lang="en-US" sz="2300" dirty="0"/>
          </a:p>
          <a:p>
            <a:pPr lvl="1"/>
            <a:r>
              <a:rPr lang="es-MX" sz="2300" dirty="0"/>
              <a:t>Los Filipenses tienen que 'estar firmes' (1:27, 4:1)</a:t>
            </a:r>
            <a:endParaRPr lang="en-US" sz="2300" dirty="0"/>
          </a:p>
          <a:p>
            <a:pPr lvl="1"/>
            <a:r>
              <a:rPr lang="es-MX" sz="2300" dirty="0"/>
              <a:t>Los Filipenses tienen que 'combatir unánimes' contra los que 'se oponen' (1:27-28)</a:t>
            </a:r>
            <a:endParaRPr lang="en-US" sz="2300" dirty="0"/>
          </a:p>
          <a:p>
            <a:pPr lvl="1"/>
            <a:r>
              <a:rPr lang="es-MX" sz="2300" dirty="0"/>
              <a:t>Pablo también está en un 'conflicto' (1:30).</a:t>
            </a:r>
            <a:endParaRPr lang="en-US" sz="2300" dirty="0"/>
          </a:p>
          <a:p>
            <a:pPr lvl="1"/>
            <a:r>
              <a:rPr lang="es-MX" sz="2300" dirty="0"/>
              <a:t>Epafrodito es un 'compañero de milicia' (2:25)</a:t>
            </a:r>
            <a:endParaRPr lang="en-US" sz="2300" dirty="0"/>
          </a:p>
          <a:p>
            <a:pPr lvl="1"/>
            <a:r>
              <a:rPr lang="es-MX" sz="2300" dirty="0"/>
              <a:t>Evodia y Síntique han 'combatido' al lado de Pablo en el evangelio (4:3)</a:t>
            </a:r>
            <a:endParaRPr lang="en-US" sz="2300" dirty="0"/>
          </a:p>
          <a:p>
            <a:pPr>
              <a:buFont typeface="Wingdings 2" charset="0"/>
              <a:buNone/>
            </a:pPr>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Figuras literarias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1"/>
          <p:cNvSpPr>
            <a:spLocks noGrp="1"/>
          </p:cNvSpPr>
          <p:nvPr>
            <p:ph idx="1"/>
          </p:nvPr>
        </p:nvSpPr>
        <p:spPr>
          <a:xfrm>
            <a:off x="457200" y="1295400"/>
            <a:ext cx="8229600" cy="4800600"/>
          </a:xfrm>
        </p:spPr>
        <p:txBody>
          <a:bodyPr/>
          <a:lstStyle/>
          <a:p>
            <a:r>
              <a:rPr lang="es-MX" sz="2800" dirty="0"/>
              <a:t>Pablo usa </a:t>
            </a:r>
            <a:r>
              <a:rPr lang="es-MX" sz="2800" b="1" dirty="0"/>
              <a:t>figuras de atletismo</a:t>
            </a:r>
            <a:r>
              <a:rPr lang="es-MX" sz="2800" dirty="0"/>
              <a:t> en 2:14-16, 3:13-14 y 4:1 (la corona era el premio de un atleta)</a:t>
            </a:r>
            <a:endParaRPr lang="en-US" sz="2800" dirty="0"/>
          </a:p>
          <a:p>
            <a:r>
              <a:rPr lang="es-MX" sz="2800" dirty="0"/>
              <a:t>Pablo usa </a:t>
            </a:r>
            <a:r>
              <a:rPr lang="es-MX" sz="2800" b="1" dirty="0"/>
              <a:t>figuras agrícolas</a:t>
            </a:r>
            <a:r>
              <a:rPr lang="es-MX" sz="2800" dirty="0"/>
              <a:t>: habla de fruto en 1:11 y 1:22, y habla de un yugo en 4:3</a:t>
            </a:r>
            <a:endParaRPr lang="en-US" sz="2800" dirty="0"/>
          </a:p>
          <a:p>
            <a:r>
              <a:rPr lang="es-MX" sz="2800" dirty="0"/>
              <a:t>Pablo usa una </a:t>
            </a:r>
            <a:r>
              <a:rPr lang="es-MX" sz="2800" b="1" dirty="0"/>
              <a:t>figura legal</a:t>
            </a:r>
            <a:r>
              <a:rPr lang="es-MX" sz="2800" dirty="0"/>
              <a:t> en 1:8 y 1:16, la de 'defender' al evangelio</a:t>
            </a:r>
            <a:endParaRPr lang="en-US" sz="2800" dirty="0"/>
          </a:p>
          <a:p>
            <a:r>
              <a:rPr lang="es-MX" sz="2800" dirty="0"/>
              <a:t>Pablo tiene a los Filipenses en su </a:t>
            </a:r>
            <a:r>
              <a:rPr lang="es-MX" sz="2800" b="1" dirty="0"/>
              <a:t>corazón</a:t>
            </a:r>
            <a:r>
              <a:rPr lang="es-MX" sz="2800" dirty="0"/>
              <a:t> (1:7)</a:t>
            </a:r>
            <a:endParaRPr lang="en-US" sz="2800" dirty="0"/>
          </a:p>
          <a:p>
            <a:r>
              <a:rPr lang="es-MX" sz="2800" dirty="0"/>
              <a:t>Pablo usa una </a:t>
            </a:r>
            <a:r>
              <a:rPr lang="es-MX" sz="2800" b="1" dirty="0"/>
              <a:t>figura técnica marítima</a:t>
            </a:r>
            <a:r>
              <a:rPr lang="es-MX" sz="2800" dirty="0"/>
              <a:t> en 1:23 cuando dice que quiere 'partir'</a:t>
            </a:r>
            <a:endParaRPr lang="en-US" sz="2800" dirty="0"/>
          </a:p>
          <a:p>
            <a:pPr>
              <a:buFont typeface="Wingdings 2" charset="0"/>
              <a:buNone/>
            </a:pPr>
            <a:endParaRPr lang="en-US" sz="2800"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Figuras literarias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1"/>
          <p:cNvSpPr>
            <a:spLocks noGrp="1"/>
          </p:cNvSpPr>
          <p:nvPr>
            <p:ph idx="1"/>
          </p:nvPr>
        </p:nvSpPr>
        <p:spPr>
          <a:xfrm>
            <a:off x="457200" y="1295400"/>
            <a:ext cx="8229600" cy="4800600"/>
          </a:xfrm>
        </p:spPr>
        <p:txBody>
          <a:bodyPr/>
          <a:lstStyle/>
          <a:p>
            <a:r>
              <a:rPr lang="es-MX" dirty="0"/>
              <a:t>Pablo habla de un </a:t>
            </a:r>
            <a:r>
              <a:rPr lang="es-MX" b="1" dirty="0"/>
              <a:t>día</a:t>
            </a:r>
            <a:r>
              <a:rPr lang="es-MX" dirty="0"/>
              <a:t> (1:6, 1:10), un </a:t>
            </a:r>
            <a:r>
              <a:rPr lang="es-MX" b="1" dirty="0"/>
              <a:t>nombre</a:t>
            </a:r>
            <a:r>
              <a:rPr lang="es-MX" dirty="0"/>
              <a:t> (2:9-10), </a:t>
            </a:r>
            <a:r>
              <a:rPr lang="es-MX" b="1" dirty="0"/>
              <a:t>rodillas</a:t>
            </a:r>
            <a:r>
              <a:rPr lang="es-MX" dirty="0"/>
              <a:t> (2:10), </a:t>
            </a:r>
            <a:r>
              <a:rPr lang="es-MX" b="1" dirty="0"/>
              <a:t>lenguas</a:t>
            </a:r>
            <a:r>
              <a:rPr lang="es-MX" dirty="0"/>
              <a:t> (2:11), </a:t>
            </a:r>
            <a:r>
              <a:rPr lang="es-MX" b="1" dirty="0"/>
              <a:t>perros</a:t>
            </a:r>
            <a:r>
              <a:rPr lang="es-MX" dirty="0"/>
              <a:t> (3:2), </a:t>
            </a:r>
            <a:r>
              <a:rPr lang="es-MX" b="1" dirty="0"/>
              <a:t>carne humana</a:t>
            </a:r>
            <a:r>
              <a:rPr lang="es-MX" dirty="0"/>
              <a:t> (3:2-4), </a:t>
            </a:r>
            <a:r>
              <a:rPr lang="es-MX" b="1" dirty="0"/>
              <a:t>circuncisión</a:t>
            </a:r>
            <a:r>
              <a:rPr lang="es-MX" dirty="0"/>
              <a:t> (3:3), </a:t>
            </a:r>
            <a:r>
              <a:rPr lang="es-MX" b="1" dirty="0"/>
              <a:t>basura</a:t>
            </a:r>
            <a:r>
              <a:rPr lang="es-MX" dirty="0"/>
              <a:t> (3:8), y un </a:t>
            </a:r>
            <a:r>
              <a:rPr lang="es-MX" b="1" dirty="0"/>
              <a:t>libro</a:t>
            </a:r>
            <a:r>
              <a:rPr lang="es-MX" dirty="0"/>
              <a:t> (4:3) de manera figurativa</a:t>
            </a:r>
            <a:endParaRPr lang="en-US" dirty="0"/>
          </a:p>
          <a:p>
            <a:r>
              <a:rPr lang="es-MX" dirty="0"/>
              <a:t>Pablo habla de </a:t>
            </a:r>
            <a:r>
              <a:rPr lang="es-MX" b="1" dirty="0"/>
              <a:t>postrarse</a:t>
            </a:r>
            <a:r>
              <a:rPr lang="es-MX" dirty="0"/>
              <a:t> como figura para la sumisión (2:10), </a:t>
            </a:r>
            <a:r>
              <a:rPr lang="es-MX" b="1" dirty="0"/>
              <a:t>temblar</a:t>
            </a:r>
            <a:r>
              <a:rPr lang="es-MX" dirty="0"/>
              <a:t> como figura para el miedo (2:12), y de </a:t>
            </a:r>
            <a:r>
              <a:rPr lang="es-MX" b="1" dirty="0"/>
              <a:t>asir</a:t>
            </a:r>
            <a:r>
              <a:rPr lang="es-MX" dirty="0"/>
              <a:t> como figura para alcanzar u obtener (3:12-13)</a:t>
            </a:r>
            <a:endParaRPr lang="en-US" dirty="0"/>
          </a:p>
          <a:p>
            <a:r>
              <a:rPr lang="es-MX" dirty="0"/>
              <a:t>Pablo usa </a:t>
            </a:r>
            <a:r>
              <a:rPr lang="es-MX" b="1" dirty="0"/>
              <a:t>un contraste horizontal</a:t>
            </a:r>
            <a:r>
              <a:rPr lang="es-MX" dirty="0"/>
              <a:t> en 3:13-14: lo que queda por atrás y lo que queda por delante</a:t>
            </a:r>
            <a:endParaRPr lang="en-US" dirty="0"/>
          </a:p>
          <a:p>
            <a:pPr>
              <a:buFont typeface="Wingdings 2" charset="0"/>
              <a:buNone/>
            </a:pPr>
            <a:endParaRPr lang="en-US" dirty="0"/>
          </a:p>
        </p:txBody>
      </p:sp>
      <p:sp>
        <p:nvSpPr>
          <p:cNvPr id="3" name="Title 2"/>
          <p:cNvSpPr>
            <a:spLocks noGrp="1"/>
          </p:cNvSpPr>
          <p:nvPr>
            <p:ph type="title"/>
          </p:nvPr>
        </p:nvSpPr>
        <p:spPr>
          <a:xfrm>
            <a:off x="457200" y="457200"/>
            <a:ext cx="8229600" cy="762000"/>
          </a:xfrm>
        </p:spPr>
        <p:txBody>
          <a:bodyPr/>
          <a:lstStyle/>
          <a:p>
            <a:pPr fontAlgn="auto">
              <a:spcAft>
                <a:spcPts val="0"/>
              </a:spcAft>
              <a:defRPr/>
            </a:pPr>
            <a:r>
              <a:rPr lang="es-MX" smtClean="0">
                <a:ea typeface="+mj-ea"/>
              </a:rPr>
              <a:t>Figuras literarias </a:t>
            </a:r>
            <a:r>
              <a:rPr lang="es-MX" sz="3100" smtClean="0">
                <a:ea typeface="+mj-ea"/>
              </a:rPr>
              <a:t>(</a:t>
            </a:r>
            <a:r>
              <a:rPr lang="es-MX" sz="3100" err="1" smtClean="0">
                <a:ea typeface="+mj-ea"/>
              </a:rPr>
              <a:t>Gifford</a:t>
            </a:r>
            <a:r>
              <a:rPr lang="es-MX" sz="3100" smtClean="0">
                <a:ea typeface="+mj-ea"/>
              </a:rPr>
              <a:t>)</a:t>
            </a:r>
            <a:endParaRPr lang="es-MX" sz="3100">
              <a:ea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4"/>
          <p:cNvSpPr>
            <a:spLocks noGrp="1"/>
          </p:cNvSpPr>
          <p:nvPr>
            <p:ph idx="1"/>
          </p:nvPr>
        </p:nvSpPr>
        <p:spPr>
          <a:xfrm>
            <a:off x="457200" y="2286000"/>
            <a:ext cx="8229600" cy="4191000"/>
          </a:xfrm>
        </p:spPr>
        <p:txBody>
          <a:bodyPr/>
          <a:lstStyle/>
          <a:p>
            <a:r>
              <a:rPr lang="es-MX" sz="2400" dirty="0"/>
              <a:t>La relación con Colosenses.  Si el autor no es Pablo, ¿cómo es posible que dos mentes podían haber producido dos obras con tanta interdependencia sutil mezclada con independencia? (Guthrie 511).  Efesios parece ser un desarrollo de partes de Colosenses.</a:t>
            </a:r>
            <a:endParaRPr lang="en-US" sz="2400" dirty="0"/>
          </a:p>
          <a:p>
            <a:r>
              <a:rPr lang="es-MX" sz="2400" dirty="0"/>
              <a:t>Los temas en Efesios tienen sus paralelos más cercanos en las cartas paulinas indisputables: la justificación por la fe, el lugar de la gracia, la naturaleza pecaminosa en los no redimidos, la obra reconciliadora de Cristo, el lugar de los judíos y la ley, etc (CMM 307).</a:t>
            </a:r>
            <a:endParaRPr lang="en-US" sz="2400" dirty="0"/>
          </a:p>
          <a:p>
            <a:endParaRPr lang="en-US" sz="2400" dirty="0"/>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a:t>
            </a:r>
            <a:r>
              <a:rPr lang="es-MX" sz="3100" smtClean="0">
                <a:ea typeface="+mj-ea"/>
              </a:rPr>
              <a:t>Biblia NVI de Estudio, David </a:t>
            </a:r>
            <a:r>
              <a:rPr lang="es-MX" sz="3100" err="1" smtClean="0">
                <a:ea typeface="+mj-ea"/>
              </a:rPr>
              <a:t>Gifford</a:t>
            </a:r>
            <a:r>
              <a:rPr lang="es-MX" sz="3100" smtClean="0">
                <a:ea typeface="+mj-ea"/>
              </a:rPr>
              <a:t> www.giffmex.org, Carson, </a:t>
            </a:r>
            <a:r>
              <a:rPr lang="es-MX" sz="3100" err="1" smtClean="0">
                <a:ea typeface="+mj-ea"/>
              </a:rPr>
              <a:t>Moo</a:t>
            </a:r>
            <a:r>
              <a:rPr lang="es-MX" sz="3100" smtClean="0">
                <a:ea typeface="+mj-ea"/>
              </a:rPr>
              <a:t> y Morris</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1"/>
          <p:cNvSpPr>
            <a:spLocks noGrp="1"/>
          </p:cNvSpPr>
          <p:nvPr>
            <p:ph idx="1"/>
          </p:nvPr>
        </p:nvSpPr>
        <p:spPr/>
        <p:txBody>
          <a:bodyPr/>
          <a:lstStyle/>
          <a:p>
            <a:r>
              <a:rPr lang="es-MX" dirty="0"/>
              <a:t>El himno en 2:6-11 enfatiza la grandeza de Cristo y su decisión de humillarse para traer la salvación.   Siendo por naturaleza Dios, se humilló y se entregó.  Nuestras vidas deben imitar la suya.</a:t>
            </a:r>
            <a:endParaRPr lang="en-US" dirty="0"/>
          </a:p>
          <a:p>
            <a:r>
              <a:rPr lang="es-MX" dirty="0"/>
              <a:t>Lo que es importante es que se predique el evangelio.  A veces no nos gusta cómo otros predican (1:12-18).</a:t>
            </a:r>
            <a:endParaRPr lang="en-US" dirty="0"/>
          </a:p>
          <a:p>
            <a:r>
              <a:rPr lang="es-MX" dirty="0"/>
              <a:t>La vida cristiana es una vida de gozo.  El gozo nos une con otros cristianos y hace posible enfrentar la vida con una actitud de gratitud.  </a:t>
            </a:r>
            <a:endParaRPr lang="en-US" dirty="0"/>
          </a:p>
          <a:p>
            <a:pPr>
              <a:buFont typeface="Wingdings 2" charset="0"/>
              <a:buNone/>
            </a:pPr>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fontAlgn="auto">
              <a:spcAft>
                <a:spcPts val="0"/>
              </a:spcAft>
              <a:defRPr/>
            </a:pPr>
            <a:r>
              <a:rPr lang="es-MX" smtClean="0">
                <a:ea typeface="+mj-ea"/>
              </a:rPr>
              <a:t>Temas y el mensaje de Filipenses para la iglesia hoy </a:t>
            </a:r>
            <a:r>
              <a:rPr lang="es-MX" sz="3100" smtClean="0">
                <a:ea typeface="+mj-ea"/>
              </a:rPr>
              <a:t>(CMM)</a:t>
            </a:r>
            <a:endParaRPr lang="es-MX" sz="3100">
              <a:ea typeface="+mj-ea"/>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1"/>
          <p:cNvSpPr>
            <a:spLocks noGrp="1"/>
          </p:cNvSpPr>
          <p:nvPr>
            <p:ph idx="1"/>
          </p:nvPr>
        </p:nvSpPr>
        <p:spPr/>
        <p:txBody>
          <a:bodyPr/>
          <a:lstStyle/>
          <a:p>
            <a:r>
              <a:rPr lang="es-MX" dirty="0"/>
              <a:t>Esta carta es un cuadro de la armonía entre iglesia y misionero.  La participación en el evangelio es algo bello.  La armonía y la cooperación que resultan son hermosas.  </a:t>
            </a:r>
            <a:endParaRPr lang="en-US" dirty="0"/>
          </a:p>
          <a:p>
            <a:r>
              <a:rPr lang="es-MX" dirty="0"/>
              <a:t>Aunque no debemos buscar el sufrimiento, reconocemos que el evangelio avanza a través del sufrimiento (1:14-18; 2:16-17).</a:t>
            </a:r>
            <a:endParaRPr lang="en-US" dirty="0"/>
          </a:p>
          <a:p>
            <a:pPr>
              <a:buFont typeface="Wingdings 2" charset="0"/>
              <a:buNone/>
            </a:pPr>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fontAlgn="auto">
              <a:spcAft>
                <a:spcPts val="0"/>
              </a:spcAft>
              <a:defRPr/>
            </a:pPr>
            <a:r>
              <a:rPr lang="es-MX" smtClean="0">
                <a:ea typeface="+mj-ea"/>
              </a:rPr>
              <a:t>Temas y el mensaje de Filipenses para la iglesia hoy </a:t>
            </a:r>
            <a:r>
              <a:rPr lang="es-MX" sz="3100" smtClean="0">
                <a:ea typeface="+mj-ea"/>
              </a:rPr>
              <a:t>(CMM)</a:t>
            </a:r>
            <a:endParaRPr lang="es-MX" sz="3100">
              <a:ea typeface="+mj-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4"/>
          <p:cNvSpPr>
            <a:spLocks noGrp="1"/>
          </p:cNvSpPr>
          <p:nvPr>
            <p:ph idx="1"/>
          </p:nvPr>
        </p:nvSpPr>
        <p:spPr>
          <a:xfrm>
            <a:off x="457200" y="2286000"/>
            <a:ext cx="8229600" cy="4191000"/>
          </a:xfrm>
        </p:spPr>
        <p:txBody>
          <a:bodyPr/>
          <a:lstStyle/>
          <a:p>
            <a:r>
              <a:rPr lang="es-MX" sz="2800" dirty="0"/>
              <a:t>Sin embargo, algunos han alegado que la falta de un saludo personal y las cosas parecidas entre Efesios y Colosenses son evidencia para dudar la autoría por Pablo.  El autor parece no conocer a los efesios, a pesar de que Pablo pasó años en Éfeso.  </a:t>
            </a:r>
            <a:endParaRPr lang="en-US" sz="2800" dirty="0"/>
          </a:p>
          <a:p>
            <a:endParaRPr lang="en-US" sz="2400" dirty="0"/>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a:t>
            </a:r>
            <a:r>
              <a:rPr lang="es-MX" sz="3100" smtClean="0">
                <a:ea typeface="+mj-ea"/>
              </a:rPr>
              <a:t>Biblia NVI de Estudio, David </a:t>
            </a:r>
            <a:r>
              <a:rPr lang="es-MX" sz="3100" err="1" smtClean="0">
                <a:ea typeface="+mj-ea"/>
              </a:rPr>
              <a:t>Gifford</a:t>
            </a:r>
            <a:r>
              <a:rPr lang="es-MX" sz="3100" smtClean="0">
                <a:ea typeface="+mj-ea"/>
              </a:rPr>
              <a:t> www.giffmex.org, Carson, </a:t>
            </a:r>
            <a:r>
              <a:rPr lang="es-MX" sz="3100" err="1" smtClean="0">
                <a:ea typeface="+mj-ea"/>
              </a:rPr>
              <a:t>Moo</a:t>
            </a:r>
            <a:r>
              <a:rPr lang="es-MX" sz="3100" smtClean="0">
                <a:ea typeface="+mj-ea"/>
              </a:rPr>
              <a:t> y Morris</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4"/>
          <p:cNvSpPr>
            <a:spLocks noGrp="1"/>
          </p:cNvSpPr>
          <p:nvPr>
            <p:ph idx="1"/>
          </p:nvPr>
        </p:nvSpPr>
        <p:spPr>
          <a:xfrm>
            <a:off x="457200" y="2286000"/>
            <a:ext cx="8229600" cy="4191000"/>
          </a:xfrm>
        </p:spPr>
        <p:txBody>
          <a:bodyPr/>
          <a:lstStyle/>
          <a:p>
            <a:r>
              <a:rPr lang="en-US" dirty="0"/>
              <a:t>Dos </a:t>
            </a:r>
            <a:r>
              <a:rPr lang="en-US" dirty="0" err="1"/>
              <a:t>respuestas</a:t>
            </a:r>
            <a:r>
              <a:rPr lang="en-US" dirty="0"/>
              <a:t>:</a:t>
            </a:r>
          </a:p>
          <a:p>
            <a:pPr lvl="1"/>
            <a:r>
              <a:rPr lang="es-MX" dirty="0"/>
              <a:t>Es probable que esta fue una carta encíclica (carta-circular) dirigida a otras iglesias aparte de la iglesia en Éfeso, entonces es natural que Pablo asume que hay muchos que él no conoce personalmente o que no saben mucho acerca de él.  </a:t>
            </a:r>
            <a:endParaRPr lang="en-US" dirty="0"/>
          </a:p>
          <a:p>
            <a:pPr lvl="1"/>
            <a:r>
              <a:rPr lang="es-MX" dirty="0"/>
              <a:t>Si vemos las cartas de Pablo, parece que mientras más conoce a una iglesia personalmente, menos saludos hay. Pablo no incluyó saludos en 2 Corintios, Gálatas, 1 y 2 Tesalonicenses o Filipenses. </a:t>
            </a:r>
            <a:endParaRPr lang="en-US" dirty="0"/>
          </a:p>
          <a:p>
            <a:endParaRPr lang="en-US" sz="2400" dirty="0"/>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a:t>
            </a:r>
            <a:r>
              <a:rPr lang="es-MX" sz="3100" smtClean="0">
                <a:ea typeface="+mj-ea"/>
              </a:rPr>
              <a:t>Biblia NVI de Estudio, David </a:t>
            </a:r>
            <a:r>
              <a:rPr lang="es-MX" sz="3100" err="1" smtClean="0">
                <a:ea typeface="+mj-ea"/>
              </a:rPr>
              <a:t>Gifford</a:t>
            </a:r>
            <a:r>
              <a:rPr lang="es-MX" sz="3100" smtClean="0">
                <a:ea typeface="+mj-ea"/>
              </a:rPr>
              <a:t> www.giffmex.org, Carson, </a:t>
            </a:r>
            <a:r>
              <a:rPr lang="es-MX" sz="3100" err="1" smtClean="0">
                <a:ea typeface="+mj-ea"/>
              </a:rPr>
              <a:t>Moo</a:t>
            </a:r>
            <a:r>
              <a:rPr lang="es-MX" sz="3100" smtClean="0">
                <a:ea typeface="+mj-ea"/>
              </a:rPr>
              <a:t> y Morris</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idx="1"/>
          </p:nvPr>
        </p:nvSpPr>
        <p:spPr>
          <a:xfrm>
            <a:off x="457200" y="2286000"/>
            <a:ext cx="8229600" cy="4191000"/>
          </a:xfrm>
        </p:spPr>
        <p:txBody>
          <a:bodyPr/>
          <a:lstStyle/>
          <a:p>
            <a:r>
              <a:rPr lang="es-MX" sz="2800" dirty="0"/>
              <a:t>Otra objeción: Algunos han alegado que la evidencia interna (teología, vocabulario, estilo) boga por un autor diferente que Pablo.  Por ejemplo, contiene la doctrina de la función cósmica de la iglesia (que no aparece en otras cartas).  En esta carta Pablo no utiliza la mención de su parusía como suele hacer.  Enfatiza la unidad entre judíos y gentiles, cuando supuestamente Pablo es apóstol a los gentiles.  </a:t>
            </a:r>
            <a:endParaRPr lang="en-US" sz="2800" dirty="0"/>
          </a:p>
          <a:p>
            <a:endParaRPr lang="en-US" sz="2800" dirty="0"/>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a:t>
            </a:r>
            <a:r>
              <a:rPr lang="es-MX" sz="3100" smtClean="0">
                <a:ea typeface="+mj-ea"/>
              </a:rPr>
              <a:t>Biblia NVI de Estudio, David </a:t>
            </a:r>
            <a:r>
              <a:rPr lang="es-MX" sz="3100" err="1" smtClean="0">
                <a:ea typeface="+mj-ea"/>
              </a:rPr>
              <a:t>Gifford</a:t>
            </a:r>
            <a:r>
              <a:rPr lang="es-MX" sz="3100" smtClean="0">
                <a:ea typeface="+mj-ea"/>
              </a:rPr>
              <a:t> www.giffmex.org, Carson, </a:t>
            </a:r>
            <a:r>
              <a:rPr lang="es-MX" sz="3100" err="1" smtClean="0">
                <a:ea typeface="+mj-ea"/>
              </a:rPr>
              <a:t>Moo</a:t>
            </a:r>
            <a:r>
              <a:rPr lang="es-MX" sz="3100" smtClean="0">
                <a:ea typeface="+mj-ea"/>
              </a:rPr>
              <a:t> y Morris</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1819</TotalTime>
  <Words>5453</Words>
  <Application>Microsoft Macintosh PowerPoint</Application>
  <PresentationFormat>Presentación en pantalla (4:3)</PresentationFormat>
  <Paragraphs>286</Paragraphs>
  <Slides>61</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61</vt:i4>
      </vt:variant>
    </vt:vector>
  </HeadingPairs>
  <TitlesOfParts>
    <vt:vector size="66" baseType="lpstr">
      <vt:lpstr>Arial</vt:lpstr>
      <vt:lpstr>Wingdings 2</vt:lpstr>
      <vt:lpstr>Calibri</vt:lpstr>
      <vt:lpstr>Paper</vt:lpstr>
      <vt:lpstr>Pptssem</vt:lpstr>
      <vt:lpstr>Efesios y Filipenses</vt:lpstr>
      <vt:lpstr>La ciudad de Éfeso (Harrison) </vt:lpstr>
      <vt:lpstr>Presentación de PowerPoint</vt:lpstr>
      <vt:lpstr>Autor (Biblia NVI de Estudio, David Gifford www.giffmex.org, Carson, Moo y Morris)</vt:lpstr>
      <vt:lpstr>Autor (Biblia NVI de Estudio, David Gifford www.giffmex.org, Carson, Moo y Morris)</vt:lpstr>
      <vt:lpstr>Autor (Biblia NVI de Estudio, David Gifford www.giffmex.org, Carson, Moo y Morris)</vt:lpstr>
      <vt:lpstr>Autor (Biblia NVI de Estudio, David Gifford www.giffmex.org, Carson, Moo y Morris)</vt:lpstr>
      <vt:lpstr>Autor (Biblia NVI de Estudio, David Gifford www.giffmex.org, Carson, Moo y Morris)</vt:lpstr>
      <vt:lpstr>Autor (Biblia NVI de Estudio, David Gifford www.giffmex.org, Carson, Moo y Morris)</vt:lpstr>
      <vt:lpstr>Autor (Biblia NVI de Estudio, David Gifford www.giffmex.org, Carson, Moo y Morris)</vt:lpstr>
      <vt:lpstr>Fecha y lugar (Biblia NVI de Estudio)</vt:lpstr>
      <vt:lpstr>Destinatarios (Harrison, CMM)</vt:lpstr>
      <vt:lpstr>Destinatarios (Harrison, CMM)</vt:lpstr>
      <vt:lpstr>Propósito (CMM, Gifford)</vt:lpstr>
      <vt:lpstr>Propósito (CMM, Gifford)</vt:lpstr>
      <vt:lpstr>Características (Harrison)</vt:lpstr>
      <vt:lpstr>Características (Harrison)</vt:lpstr>
      <vt:lpstr>Bosquejo (Gifford)</vt:lpstr>
      <vt:lpstr>Bosquejo (Gifford)</vt:lpstr>
      <vt:lpstr>Bosquejo (Gifford)</vt:lpstr>
      <vt:lpstr>Bosquejo (Gifford)</vt:lpstr>
      <vt:lpstr>Bosquejo (Gifford)</vt:lpstr>
      <vt:lpstr>Bosquejo (Gifford)</vt:lpstr>
      <vt:lpstr>Similitudes entre Efesios y Colosenses (Gifford)</vt:lpstr>
      <vt:lpstr>Similitudes entre Efesios y Colosenses (Gifford)</vt:lpstr>
      <vt:lpstr>Temas y el mensaje de Efesios para la iglesia hoy (Gifford, CMM)</vt:lpstr>
      <vt:lpstr>Temas y el mensaje de Efesios para la iglesia hoy (Gifford, CMM)</vt:lpstr>
      <vt:lpstr>Temas y el mensaje de Efesios para la iglesia hoy (Gifford, CMM)</vt:lpstr>
      <vt:lpstr>Temas y el mensaje de Efesios para la iglesia hoy (Gifford, CMM)</vt:lpstr>
      <vt:lpstr>Temas y el mensaje de Efesios para la iglesia hoy (Gifford, CMM)</vt:lpstr>
      <vt:lpstr>Filipenses</vt:lpstr>
      <vt:lpstr>La ciudad de Filipos  (Biblia de Estudio NVI, Gifford)</vt:lpstr>
      <vt:lpstr>Presentación de PowerPoint</vt:lpstr>
      <vt:lpstr>La ciudad de Filipos  (Biblia de Estudio NVI, Gifford)</vt:lpstr>
      <vt:lpstr>Autor (CMM)</vt:lpstr>
      <vt:lpstr>Autor (CMM)</vt:lpstr>
      <vt:lpstr>Fecha, lugar, y circunstancias  (Gifford, Biblia NVI de Estudio)</vt:lpstr>
      <vt:lpstr>Fecha, lugar, y circunstancias  (Gifford, Biblia NVI de Estudio)</vt:lpstr>
      <vt:lpstr>Fecha, lugar, y circunstancias  (Gifford, Biblia NVI de Estudio)</vt:lpstr>
      <vt:lpstr>Fecha, lugar, y circunstancias  (Gifford, Biblia NVI de Estudio)</vt:lpstr>
      <vt:lpstr>Fecha, lugar, y circunstancias  (Gifford, Biblia NVI de Estudio)</vt:lpstr>
      <vt:lpstr>Destinatarios (Gifford, Harrison)</vt:lpstr>
      <vt:lpstr>Propósitos (Gifford)</vt:lpstr>
      <vt:lpstr>Propósitos (Gifford)</vt:lpstr>
      <vt:lpstr>Propósitos (Gifford)</vt:lpstr>
      <vt:lpstr>Estrategias para motivar a los filipenses a obedecer (Gifford)</vt:lpstr>
      <vt:lpstr>Estrategias para motivar a los filipenses a obedecer (Gifford)</vt:lpstr>
      <vt:lpstr>Bosquejo (Gifford)</vt:lpstr>
      <vt:lpstr>Bosquejo (Gifford)</vt:lpstr>
      <vt:lpstr>Bosquejo (Gifford)</vt:lpstr>
      <vt:lpstr>Bosquejo (Gifford)</vt:lpstr>
      <vt:lpstr>Bosquejo (Gifford)</vt:lpstr>
      <vt:lpstr>Notas exegéticas (Gifford, CMM)</vt:lpstr>
      <vt:lpstr>Notas exegéticas (Gifford, CMM)</vt:lpstr>
      <vt:lpstr>Figuras literarias (Gifford)</vt:lpstr>
      <vt:lpstr>Figuras literarias (Gifford)</vt:lpstr>
      <vt:lpstr>Figuras literarias (Gifford)</vt:lpstr>
      <vt:lpstr>Figuras literarias (Gifford)</vt:lpstr>
      <vt:lpstr>Figuras literarias (Gifford)</vt:lpstr>
      <vt:lpstr>Temas y el mensaje de Filipenses para la iglesia hoy (CMM)</vt:lpstr>
      <vt:lpstr>Temas y el mensaje de Filipenses para la iglesia hoy (CMM)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40</cp:revision>
  <dcterms:created xsi:type="dcterms:W3CDTF">2010-03-12T17:58:51Z</dcterms:created>
  <dcterms:modified xsi:type="dcterms:W3CDTF">2012-10-08T17:33:41Z</dcterms:modified>
</cp:coreProperties>
</file>