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51" r:id="rId1"/>
  </p:sldMasterIdLst>
  <p:sldIdLst>
    <p:sldId id="256" r:id="rId2"/>
    <p:sldId id="257" r:id="rId3"/>
    <p:sldId id="278" r:id="rId4"/>
    <p:sldId id="258" r:id="rId5"/>
    <p:sldId id="267" r:id="rId6"/>
    <p:sldId id="268" r:id="rId7"/>
    <p:sldId id="269" r:id="rId8"/>
    <p:sldId id="272" r:id="rId9"/>
    <p:sldId id="279" r:id="rId10"/>
    <p:sldId id="259" r:id="rId11"/>
    <p:sldId id="260" r:id="rId12"/>
    <p:sldId id="261" r:id="rId13"/>
    <p:sldId id="262" r:id="rId14"/>
    <p:sldId id="263" r:id="rId15"/>
    <p:sldId id="270" r:id="rId16"/>
    <p:sldId id="264" r:id="rId17"/>
    <p:sldId id="265" r:id="rId18"/>
    <p:sldId id="266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5" d="100"/>
          <a:sy n="85" d="100"/>
        </p:scale>
        <p:origin x="-4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1A1081-6577-624C-A975-DF4972CEFCC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D6BBD-B8CA-934F-8641-173CAFDC070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A3F1C-65EE-C942-B36B-513480D72C2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9D1EEED-6CA3-D548-AB0A-0B849ACE241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BBE29-615E-4F48-BAF2-9812CB6406C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7C34C-4117-1F42-94FB-98B3E0A4DFD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02C89-5B1B-0546-A61E-16DAF23A9EE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951A3-9EE9-AC42-AB37-D82F88C6C40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9DA9-9259-E441-9562-00BF118E0E3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66153B4-5E00-C045-9241-A846EBF3DF94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B77E02-303D-734F-BCFC-2479F574C063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F72CA06-F670-A744-85BB-1760235B697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sz="3000" dirty="0"/>
              <a:t>Introducci</a:t>
            </a:r>
            <a:r>
              <a:rPr lang="es-ES_tradnl" altLang="ja-JP" sz="3000" dirty="0"/>
              <a:t>ón e Isaías</a:t>
            </a:r>
            <a:endParaRPr lang="es-ES_tradnl" sz="30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Los Libros Prof</a:t>
            </a:r>
            <a:r>
              <a:rPr lang="es-ES_tradnl" altLang="ja-JP" sz="5000" dirty="0">
                <a:latin typeface="AveriaSerif-Bold"/>
                <a:cs typeface="AveriaSerif-Bold"/>
              </a:rPr>
              <a:t>éticos y Poéticos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pic>
        <p:nvPicPr>
          <p:cNvPr id="6" name="Imagen 5" descr="Logo colo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8330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cuestión del autor de Isaías ha sido tan controvertida como la del autor del Pentateuco.</a:t>
            </a:r>
          </a:p>
          <a:p>
            <a:pPr marL="609600" indent="-6096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Igual ha habido tradicionalistas y críticos.</a:t>
            </a:r>
          </a:p>
          <a:p>
            <a:pPr marL="609600" indent="-6096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Por un lado, la postura tradicional es que Isaías fue el autor de la profecía que lleva su nombre.</a:t>
            </a:r>
          </a:p>
          <a:p>
            <a:pPr marL="609600" indent="-6096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Durante el período popular de las críticas de las fuentes y de las formas, el consenso era que hubo por lo menos dos autores, uno de Isaías 1-39 y otro de Isaías 40-66.</a:t>
            </a:r>
          </a:p>
          <a:p>
            <a:pPr marL="609600" indent="-6096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Ya que empezaron a identificar autores, los críticos no podían pararse con solo dos sino que llegaron a identificar un gran número de autores de diferentes secciones del libro.</a:t>
            </a:r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/>
              <a:t>Isa</a:t>
            </a:r>
            <a:r>
              <a:rPr kumimoji="1" lang="es-ES_tradnl" altLang="ja-JP"/>
              <a:t>ías - Autor</a:t>
            </a:r>
            <a:endParaRPr kumimoji="1" lang="es-ES_trad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09600" indent="-609600">
              <a:buFont typeface="Arial" charset="0"/>
              <a:buAutoNum type="arabicPeriod" startAt="6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Este resultado atomista en sí empezó a revelar la naturaleza especulativa de muchas de las conclusiones.</a:t>
            </a:r>
          </a:p>
          <a:p>
            <a:pPr marL="609600" indent="-609600">
              <a:buFont typeface="Arial" charset="0"/>
              <a:buAutoNum type="arabicPeriod" startAt="6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Con el surgimiento de la crítica canónica (Brevard Childs), se ha recuperado un énfasis en la forma canónica del libro, no en las supuestas fuentes detrás de él.</a:t>
            </a:r>
          </a:p>
          <a:p>
            <a:pPr marL="609600" indent="-609600">
              <a:buFont typeface="Arial" charset="0"/>
              <a:buAutoNum type="arabicPeriod" startAt="6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Pueden revisar los argumentos principales en Young, las cuales dependen en parte de las presuposiciones del investigador.</a:t>
            </a:r>
          </a:p>
          <a:p>
            <a:pPr marL="609600" indent="-609600">
              <a:buFont typeface="Arial" charset="0"/>
              <a:buAutoNum type="arabicPeriod" startAt="6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Los conservadores enfatizan la profecía predictiva y los críticos la niegan.</a:t>
            </a:r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/>
              <a:t>Isa</a:t>
            </a:r>
            <a:r>
              <a:rPr kumimoji="1" lang="es-ES_tradnl" altLang="ja-JP"/>
              <a:t>ías - Autor</a:t>
            </a:r>
            <a:endParaRPr kumimoji="1" lang="es-ES_tradn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09600" indent="-609600">
              <a:buFont typeface="Arial" charset="0"/>
              <a:buAutoNum type="arabicPeriod" startAt="10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Young no estuvo a tiempo para tomar en cuenta los descubrimientos de los rollos del Mar Muerto que revelan que el libro era una unidad en el segundo siglo a.C.</a:t>
            </a:r>
          </a:p>
          <a:p>
            <a:pPr marL="609600" indent="-609600">
              <a:buFont typeface="Arial" charset="0"/>
              <a:buAutoNum type="arabicPeriod" startAt="10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división en uno de los rollos es después del capítulo 33 donde hay tres líneas en blanco (casi exactamente a la mitad del libro), no después del capítulo 39.</a:t>
            </a:r>
          </a:p>
          <a:p>
            <a:pPr marL="609600" indent="-609600">
              <a:buFont typeface="Arial" charset="0"/>
              <a:buAutoNum type="arabicPeriod" startAt="10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Reconociendo que hay diferentes perspectivas representadas a través de todo el libro, Harrison (785) lo consideró una antología de profecías hechas a través de todo el ministerio largo de Isaías - 1:1.</a:t>
            </a: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/>
              <a:t>Isa</a:t>
            </a:r>
            <a:r>
              <a:rPr kumimoji="1" lang="es-ES_tradnl" altLang="ja-JP"/>
              <a:t>ías - Autor</a:t>
            </a:r>
            <a:endParaRPr kumimoji="1" lang="es-ES_tradn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13.	Esta perspectiva de Isaías como antología aprecia las diferentes perspectivas representadas a través del libro y mantiene la autoría del profeta Isaías. </a:t>
            </a: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/>
              <a:t>Isa</a:t>
            </a:r>
            <a:r>
              <a:rPr kumimoji="1" lang="es-ES_tradnl" altLang="ja-JP"/>
              <a:t>ías - Autor</a:t>
            </a:r>
            <a:endParaRPr kumimoji="1" lang="es-ES_tradn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Si el profeta Isaías fue el autor, las fechas de composición tenían que ser durante de la vida del profeta o poco después si otros participaron en recopilar los varios sermones de Isaías.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Las fechas probables de los reyes mencionados en 1:1 son (Harrison 736):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Uzías - 767-740/39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Jotán - 740/39-732/31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Acaz - 732/31-716/15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Ezequías - 716/15-687/86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Aunque no se menciona, parece que Isaías también vivió durante parte del reino de Manasés (687/86-642/41), porque reportó la muerte de Senaquerib en 681.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Harrison (785) propuso una fecha de 630 a.C.</a:t>
            </a: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/>
              <a:t>Isa</a:t>
            </a:r>
            <a:r>
              <a:rPr kumimoji="1" lang="es-ES_tradnl" altLang="ja-JP"/>
              <a:t>ías - Fecha</a:t>
            </a:r>
            <a:endParaRPr kumimoji="1" lang="es-ES_tradn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Un detalle que afecta la fecha de Isaías es la apariencia del nombre de Ciro (539-530) en 44:28 y 45:1.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5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Hay tres maneras de interpretar este dato: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Es una ejemplo de la profecía predictiva (Young).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Quiere decir que esa parte de Isaías fue escrito después de la fecha de Ciro (los críticos que descontaban la posibilidad de predicción).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Fue una adición posterior al texto original (Harrison 794).</a:t>
            </a:r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/>
              <a:t>Isa</a:t>
            </a:r>
            <a:r>
              <a:rPr kumimoji="1" lang="es-ES_tradnl" altLang="ja-JP"/>
              <a:t>ías - Fecha</a:t>
            </a:r>
            <a:endParaRPr kumimoji="1" lang="es-ES_tradn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Harrison (787-89) siguió la propuesta de Brownlee de una estructura bífida (ver D y L 384-86):</a:t>
            </a:r>
          </a:p>
          <a:p>
            <a:pPr marL="609600" indent="-609600">
              <a:lnSpc>
                <a:spcPct val="90000"/>
              </a:lnSpc>
              <a:buFont typeface="Wingdings" charset="0"/>
              <a:buChar char="§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Ruina y restauración 1-5 y 34-35</a:t>
            </a:r>
          </a:p>
          <a:p>
            <a:pPr marL="609600" indent="-609600">
              <a:lnSpc>
                <a:spcPct val="90000"/>
              </a:lnSpc>
              <a:buFont typeface="Wingdings" charset="0"/>
              <a:buChar char="§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Material biográfico - 6-8 y 36-40</a:t>
            </a:r>
          </a:p>
          <a:p>
            <a:pPr marL="609600" indent="-609600">
              <a:lnSpc>
                <a:spcPct val="90000"/>
              </a:lnSpc>
              <a:buFont typeface="Wingdings" charset="0"/>
              <a:buChar char="§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Bendición y juicio divinos - 9-12 y 41-45</a:t>
            </a:r>
          </a:p>
          <a:p>
            <a:pPr marL="609600" indent="-609600">
              <a:lnSpc>
                <a:spcPct val="90000"/>
              </a:lnSpc>
              <a:buFont typeface="Wingdings" charset="0"/>
              <a:buChar char="§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Oráculos contra las naciones - 13-23 y 46-48</a:t>
            </a:r>
          </a:p>
          <a:p>
            <a:pPr marL="609600" indent="-609600">
              <a:lnSpc>
                <a:spcPct val="90000"/>
              </a:lnSpc>
              <a:buFont typeface="Wingdings" charset="0"/>
              <a:buChar char="§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Redención universal y de Israel - 24-27 y 49-55</a:t>
            </a:r>
          </a:p>
          <a:p>
            <a:pPr marL="609600" indent="-609600">
              <a:lnSpc>
                <a:spcPct val="90000"/>
              </a:lnSpc>
              <a:buFont typeface="Wingdings" charset="0"/>
              <a:buChar char="§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Sermones éticos - 28-31 y 56-59</a:t>
            </a:r>
          </a:p>
          <a:p>
            <a:pPr marL="609600" indent="-609600">
              <a:lnSpc>
                <a:spcPct val="90000"/>
              </a:lnSpc>
              <a:buFont typeface="Wingdings" charset="0"/>
              <a:buChar char="§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Restauración de la nación - 32-33 y 60-66</a:t>
            </a: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/>
              <a:t>Isa</a:t>
            </a:r>
            <a:r>
              <a:rPr kumimoji="1" lang="es-ES_tradnl" altLang="ja-JP"/>
              <a:t>ías - Estructura</a:t>
            </a:r>
            <a:endParaRPr kumimoji="1" lang="es-ES_tradnl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2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Aunque algunos paralelos son más fuertes que otros, es una forma elegante de organizar el material como una unidad que aprecia la gran diversidad.</a:t>
            </a:r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/>
              <a:t>Isa</a:t>
            </a:r>
            <a:r>
              <a:rPr kumimoji="1" lang="es-ES_tradnl" altLang="ja-JP"/>
              <a:t>ías - Estructura</a:t>
            </a:r>
            <a:endParaRPr kumimoji="1" lang="es-ES_tradn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Isaías llamó a Israel al arrepentimiento, prometiendo juicio si no se arrepintiera.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Prometió juicio sobre las naciones y luego sobre el ejecutador del juicio, Asiria.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sección histórica en 36-39 hace la transición entre el período asirio y el babilónico.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No se hace mucha ilusión en cuanto a un arrepentimiento general, pero promete una salvación universal.</a:t>
            </a:r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/>
              <a:t>Isa</a:t>
            </a:r>
            <a:r>
              <a:rPr kumimoji="1" lang="es-ES_tradnl" altLang="ja-JP"/>
              <a:t>ías - Mensaje</a:t>
            </a:r>
            <a:endParaRPr kumimoji="1" lang="es-ES_tradn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Santo de Israel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Este titulo para Dios es el favorito de Isaías.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Fluyó de su experiencia de enfrentarse con Dios en el Templo (6).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También contrastó con el pueblo que no era santo y requeriría una aplicación de juicio divino.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Salvador y Redentor de Israel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 pesar del pecado del pueblo, Dios seguiría fiel a sus promesas a Israel.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Como los redimió de Egipto, también los redimiría de Babilonia.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Serían redimidos “sin dinero” - 52:3.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Dios de toda la tierra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Char char="•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En contraste con los dioses locales o nacionales, el SEÑOR es soberano sobre las naciones.</a:t>
            </a:r>
            <a:endParaRPr kumimoji="1" lang="es-ES_tradnl" altLang="ja-JP">
              <a:ea typeface="ＭＳ Ｐゴシック" charset="0"/>
              <a:cs typeface="ＭＳ Ｐゴシック" charset="0"/>
            </a:endParaRPr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200"/>
              <a:t>Isa</a:t>
            </a:r>
            <a:r>
              <a:rPr kumimoji="1" lang="es-ES_tradnl" altLang="ja-JP" sz="3200"/>
              <a:t>ías - Temas principales (D y L 378-84)</a:t>
            </a:r>
            <a:endParaRPr kumimoji="1" lang="es-ES_trad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57912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kumimoji="1" lang="es-ES_tradnl" sz="2800">
                <a:ea typeface="ＭＳ Ｐゴシック" charset="0"/>
                <a:cs typeface="ＭＳ Ｐゴシック" charset="0"/>
              </a:rPr>
              <a:t>Vamos a pasar 5 semanas en los libros prof</a:t>
            </a: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éticos y luego 3 en los poéticos.</a:t>
            </a:r>
          </a:p>
          <a:p>
            <a:pPr marL="609600" indent="-6096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Revisen la descripción del curso.</a:t>
            </a:r>
          </a:p>
          <a:p>
            <a:pPr marL="609600" indent="-6096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Con las presentaciones que los estudiantes van a hacer, este curso debe ser más participativo.</a:t>
            </a:r>
          </a:p>
          <a:p>
            <a:pPr marL="609600" indent="-6096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Deben llegar a cada clase preparado/a para hacer una presentación muy breve de los resultados de sus investigaciones.</a:t>
            </a: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/>
              <a:t>Procedimientos del Curso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4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Espíritu del SEÑOR es el agente de la justicia y la restauración.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4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remanente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Solo un remanente se dejará - 6:13; 17:4-6; 30:17.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De ese remanente santo crecería el pueblo renovado - 4:2-3; 10:20-23; 11:1-16.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Los nombres de los dos hijos de Isaías reflejaron tanto el mensaje de juicio como el de esperanza para el remanente - 8:1-3 y 7:3.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endParaRPr kumimoji="1" lang="es-ES_tradnl" altLang="ja-JP" sz="2400">
              <a:ea typeface="ＭＳ Ｐゴシック" charset="0"/>
              <a:cs typeface="ＭＳ Ｐゴシック" charset="0"/>
            </a:endParaRP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200"/>
              <a:t>Isa</a:t>
            </a:r>
            <a:r>
              <a:rPr kumimoji="1" lang="es-ES_tradnl" altLang="ja-JP" sz="3200"/>
              <a:t>ías - Temas principales (D y L 378-84)</a:t>
            </a:r>
            <a:endParaRPr kumimoji="1" lang="es-ES_tradn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6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Siervo del SEÑOR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Las canciones del Siervo están en 41:1-4; 49:1-6; 50:4-9; 52:13 a 53:12.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 veces el Siervo es colectivo, la nación de Israel.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A veces es individual, aunque ha habido mucho debate acerca de la identidad del individuo.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El tema del remanente unifica estos dos aspectos, porque el remanente es Israel reducido a una sola persona, el Israel verdadero, santo y fiel, de quien brota el nuevo pueblo de Dios.</a:t>
            </a: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3200"/>
              <a:t>Isa</a:t>
            </a:r>
            <a:r>
              <a:rPr kumimoji="1" lang="es-ES_tradnl" altLang="ja-JP" sz="3200"/>
              <a:t>ías - Temas principales (D y L 378-84)</a:t>
            </a:r>
            <a:endParaRPr kumimoji="1" lang="es-ES_tradn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Los escritores del NT recurrieron muchas veces a Isaías para explicar: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Quién fue Juan el Bautista - Mat 3:3.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El nacimiento virginal de Jesús - Mat 1:23.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 enseñanza en parábolas - Mat 13:13-15.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El sufrimiento de Jesús - Hch 8:32-35.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 misión a los gentiles - Mat 4:13-16.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 identidad de Jesús como el Siervo - Luc 4:14-21.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 tendencia de Jesús de esconder su identidad - Mat 12:13-21.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 gloria de Jesús visto por Isaías - Juan 12:41.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roman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 incorporación de los gentiles en la iglesia - Rom 10:20 y 15:12.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 startAt="10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 salvación de un remanente de Israel - Rom 9:27-29.</a:t>
            </a:r>
            <a:endParaRPr kumimoji="1" lang="es-ES_tradnl" altLang="ja-JP">
              <a:ea typeface="ＭＳ Ｐゴシック" charset="0"/>
              <a:cs typeface="ＭＳ Ｐゴシック" charset="0"/>
            </a:endParaRPr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Is</a:t>
            </a:r>
            <a:r>
              <a:rPr kumimoji="1" lang="es-ES_tradnl" altLang="ja-JP" sz="4000"/>
              <a:t>aías en el Nuevo Testamento</a:t>
            </a:r>
            <a:endParaRPr kumimoji="1" lang="es-ES_tradnl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buFont typeface="Arial" charset="0"/>
              <a:buAutoNum type="arabicPeriod" startAt="2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Además de estas citas directas de Isaías, otros temas de Isaías aparecen en el NT como: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 renovación de la creación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 imagen del Edén recuperado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 denuncia de la hipocresía</a:t>
            </a:r>
          </a:p>
          <a:p>
            <a:pPr marL="1035050" lvl="1" indent="-57785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 armadura divina</a:t>
            </a: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Is</a:t>
            </a:r>
            <a:r>
              <a:rPr kumimoji="1" lang="es-ES_tradnl" altLang="ja-JP" sz="4000"/>
              <a:t>aías en el Nuevo Testamento</a:t>
            </a:r>
            <a:endParaRPr kumimoji="1" lang="es-ES_trad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5400"/>
              <a:t>Introducci</a:t>
            </a:r>
            <a:r>
              <a:rPr lang="es-ES_tradnl" altLang="ja-JP" sz="5400"/>
              <a:t>ón a los profetas</a:t>
            </a:r>
            <a:endParaRPr lang="es-ES_tradnl"/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Aunque Abraham se llamó profeta en Génesis 20:7, el profetismo inició de veras con Moisés, el pauta para todos los profetas posteriores.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Dt 18:14-22, se estableció: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Que Dios levantaría un profeta como Moisés.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Que Dios pondría sus palabras en la boca de su profeta.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Que el pueblo debería prestar oído a las palabras de ese profeta.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Que el profeta debería hablar solo lo que Dios le mandara decir.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Que el profeta debería hablar solo en el nombre de Dios.</a:t>
            </a:r>
          </a:p>
          <a:p>
            <a:pPr marL="990600" lvl="1" indent="-533400">
              <a:lnSpc>
                <a:spcPct val="90000"/>
              </a:lnSpc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Que la señal del verdadero profeta sería el cumplimiento de su profecía.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/>
              <a:t>Introducci</a:t>
            </a:r>
            <a:r>
              <a:rPr kumimoji="1" lang="es-ES_tradnl" altLang="ja-JP"/>
              <a:t>ón a los profetas</a:t>
            </a:r>
            <a:endParaRPr kumimoji="1"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3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Hay ambigüedad entre las ideas de un profeta y una serie de profetas.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3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el tiempo de Jesús, estaban esperando al “Profeta”, después de la serie de profetas reconocidos.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3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Según Albright, la raíz de la palabra </a:t>
            </a:r>
            <a:r>
              <a:rPr kumimoji="1" lang="es-ES_tradnl" altLang="ja-JP" sz="2800">
                <a:latin typeface="SPTiberian" charset="0"/>
                <a:ea typeface="ＭＳ Ｐゴシック" charset="0"/>
                <a:cs typeface="ＭＳ Ｐゴシック" charset="0"/>
              </a:rPr>
              <a:t>)ybn </a:t>
            </a: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 una palabra que quiere decir llamar (Harrison 742).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3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Un profeta es alguien llamado por Dios para proclamar su palabra.</a:t>
            </a: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/>
              <a:t>Introducci</a:t>
            </a:r>
            <a:r>
              <a:rPr kumimoji="1" lang="es-ES_tradnl" altLang="ja-JP"/>
              <a:t>ón a los profetas</a:t>
            </a:r>
            <a:endParaRPr kumimoji="1" lang="es-ES_trad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4582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7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relato del llamamiento de algunos de los profetas juega un papel importante en su autentificación.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7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Tendieron a basarse en el modelo del llamamiento de Moisés:</a:t>
            </a:r>
          </a:p>
          <a:p>
            <a:pPr marL="990600" lvl="1" indent="-533400">
              <a:lnSpc>
                <a:spcPct val="90000"/>
              </a:lnSpc>
              <a:buFont typeface="Wingdings" charset="0"/>
              <a:buChar char="§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Confrontación divina - Ex 3:1-4a</a:t>
            </a:r>
          </a:p>
          <a:p>
            <a:pPr marL="990600" lvl="1" indent="-533400">
              <a:lnSpc>
                <a:spcPct val="90000"/>
              </a:lnSpc>
              <a:buFont typeface="Wingdings" charset="0"/>
              <a:buChar char="§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Comisión - Ex 3:4b-9</a:t>
            </a:r>
          </a:p>
          <a:p>
            <a:pPr marL="990600" lvl="1" indent="-533400">
              <a:lnSpc>
                <a:spcPct val="90000"/>
              </a:lnSpc>
              <a:buFont typeface="Wingdings" charset="0"/>
              <a:buChar char="§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Objeción - Ex 3:11</a:t>
            </a:r>
          </a:p>
          <a:p>
            <a:pPr marL="990600" lvl="1" indent="-533400">
              <a:lnSpc>
                <a:spcPct val="90000"/>
              </a:lnSpc>
              <a:buFont typeface="Wingdings" charset="0"/>
              <a:buChar char="§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Consolación - Ex 3:12a</a:t>
            </a:r>
          </a:p>
          <a:p>
            <a:pPr marL="990600" lvl="1" indent="-533400">
              <a:lnSpc>
                <a:spcPct val="90000"/>
              </a:lnSpc>
              <a:buFont typeface="Wingdings" charset="0"/>
              <a:buChar char="§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Señal - Ex 3:12</a:t>
            </a:r>
          </a:p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9.	Con algunas modificaciones, este patrón es evidente en Isaías 6, Jeremías 1, Ezequiel 1 y la Gran Comisión en Mateo 28.</a:t>
            </a: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/>
              <a:t>Introducci</a:t>
            </a:r>
            <a:r>
              <a:rPr kumimoji="1" lang="es-ES_tradnl" altLang="ja-JP"/>
              <a:t>ón a los profetas</a:t>
            </a:r>
            <a:endParaRPr kumimoji="1" lang="es-ES_trad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4582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AutoNum type="arabicPeriod" startAt="10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Aunque no estaban peleados con las instituciones religiosas de Israel, los profetas rechazaron el ritualismo externo y buscaron integridad de corazón.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10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Los profetas que vamos a estudiar en este curso son los que se llaman los profetas escritores, porque se piensa que fueron los autores de los libros que llevan sus nombres.</a:t>
            </a:r>
          </a:p>
          <a:p>
            <a:pPr marL="609600" indent="-609600">
              <a:lnSpc>
                <a:spcPct val="90000"/>
              </a:lnSpc>
              <a:buFont typeface="Arial" charset="0"/>
              <a:buAutoNum type="arabicPeriod" startAt="10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Además, vamos a incluir a Daniel y Lamentaciones, los cuales aparecen en los Escritos del Tanakh pero entre los profetas en nuestras Biblias.</a:t>
            </a: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/>
              <a:t>Introducci</a:t>
            </a:r>
            <a:r>
              <a:rPr kumimoji="1" lang="es-ES_tradnl" altLang="ja-JP"/>
              <a:t>ón a los profetas</a:t>
            </a:r>
            <a:endParaRPr kumimoji="1" lang="es-ES_trad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609600"/>
            <a:ext cx="8458200" cy="6248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Arial" charset="0"/>
              <a:buNone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13.	Para interpretar los profetas, ayuda identificar:</a:t>
            </a:r>
          </a:p>
          <a:p>
            <a:pPr marL="990600" lvl="1" indent="-533400">
              <a:buFont typeface="Wingdings" charset="0"/>
              <a:buChar char="§"/>
            </a:pPr>
            <a:r>
              <a:rPr lang="es-ES_tradnl" sz="2400"/>
              <a:t>Autor probable y alguna evidencia a favor de este autor</a:t>
            </a:r>
          </a:p>
          <a:p>
            <a:pPr marL="990600" lvl="1" indent="-533400">
              <a:buFont typeface="Wingdings" charset="0"/>
              <a:buChar char="§"/>
            </a:pPr>
            <a:r>
              <a:rPr lang="es-ES_tradnl" sz="2400"/>
              <a:t>Fecha probable y alguna evidencia a favor de esta fecha</a:t>
            </a:r>
          </a:p>
          <a:p>
            <a:pPr marL="990600" lvl="1" indent="-533400">
              <a:buFont typeface="Wingdings" charset="0"/>
              <a:buChar char="§"/>
            </a:pPr>
            <a:r>
              <a:rPr lang="es-ES_tradnl" sz="2400"/>
              <a:t>Audiencia probable y alguna evidencia a favor de esta audiencia</a:t>
            </a:r>
          </a:p>
          <a:p>
            <a:pPr marL="990600" lvl="1" indent="-533400">
              <a:buFont typeface="Wingdings" charset="0"/>
              <a:buChar char="§"/>
            </a:pPr>
            <a:r>
              <a:rPr lang="es-ES_tradnl" sz="2400"/>
              <a:t>Contexto hist</a:t>
            </a:r>
            <a:r>
              <a:rPr lang="es-ES_tradnl" altLang="ja-JP" sz="2400"/>
              <a:t>óri</a:t>
            </a:r>
            <a:r>
              <a:rPr lang="es-ES_tradnl" sz="2400"/>
              <a:t>co y alguna evidencia a favor de este contexto</a:t>
            </a:r>
          </a:p>
          <a:p>
            <a:pPr marL="990600" lvl="1" indent="-533400">
              <a:buFont typeface="Wingdings" charset="0"/>
              <a:buChar char="§"/>
            </a:pPr>
            <a:r>
              <a:rPr lang="es-ES_tradnl" sz="2400"/>
              <a:t>Temas teol</a:t>
            </a:r>
            <a:r>
              <a:rPr lang="es-ES_tradnl" altLang="ja-JP" sz="2400"/>
              <a:t>óg</a:t>
            </a:r>
            <a:r>
              <a:rPr lang="es-ES" sz="2400"/>
              <a:t>i</a:t>
            </a:r>
            <a:r>
              <a:rPr lang="es-ES_tradnl" sz="2400"/>
              <a:t>cos m</a:t>
            </a:r>
            <a:r>
              <a:rPr lang="es-ES_tradnl" altLang="ja-JP" sz="2400"/>
              <a:t>ás</a:t>
            </a:r>
            <a:r>
              <a:rPr lang="es-ES" sz="2400"/>
              <a:t> </a:t>
            </a:r>
            <a:r>
              <a:rPr lang="es-ES_tradnl" sz="2400"/>
              <a:t>prominentes y algunos pasajes que los ejemplifican</a:t>
            </a:r>
          </a:p>
          <a:p>
            <a:pPr marL="990600" lvl="1" indent="-533400">
              <a:buFont typeface="Wingdings" charset="0"/>
              <a:buChar char="§"/>
            </a:pPr>
            <a:r>
              <a:rPr lang="es-ES_tradnl" sz="2400"/>
              <a:t>Dificultades hermen</a:t>
            </a:r>
            <a:r>
              <a:rPr lang="es-ES_tradnl" altLang="ja-JP" sz="2400"/>
              <a:t>éu</a:t>
            </a:r>
            <a:r>
              <a:rPr lang="es-ES" sz="2400"/>
              <a:t>t</a:t>
            </a:r>
            <a:r>
              <a:rPr lang="es-ES_tradnl" sz="2400"/>
              <a:t>icas</a:t>
            </a:r>
          </a:p>
          <a:p>
            <a:pPr marL="990600" lvl="1" indent="-533400">
              <a:buFont typeface="Wingdings" charset="0"/>
              <a:buChar char="§"/>
            </a:pPr>
            <a:r>
              <a:rPr lang="es-ES_tradnl" sz="2400"/>
              <a:t>Mensaje para la audiencia original</a:t>
            </a:r>
          </a:p>
          <a:p>
            <a:pPr marL="990600" lvl="1" indent="-533400">
              <a:buFont typeface="Wingdings" charset="0"/>
              <a:buChar char="§"/>
            </a:pPr>
            <a:r>
              <a:rPr lang="es-ES_tradnl" sz="2400"/>
              <a:t>Mensaje para los cristianos del siglo 21</a:t>
            </a:r>
            <a:endParaRPr kumimoji="1" lang="es-ES_tradnl" altLang="ja-JP" sz="2400">
              <a:ea typeface="ＭＳ Ｐゴシック" charset="0"/>
              <a:cs typeface="ＭＳ Ｐゴシック" charset="0"/>
            </a:endParaRPr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/>
              <a:t>Introducci</a:t>
            </a:r>
            <a:r>
              <a:rPr kumimoji="1" lang="es-ES_tradnl" altLang="ja-JP"/>
              <a:t>ón a los profetas</a:t>
            </a:r>
            <a:endParaRPr kumimoji="1" lang="es-ES_tradn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5400"/>
              <a:t>Isa</a:t>
            </a:r>
            <a:r>
              <a:rPr lang="es-ES_tradnl" altLang="ja-JP" sz="5400"/>
              <a:t>ías</a:t>
            </a:r>
            <a:endParaRPr lang="es-ES_tradnl"/>
          </a:p>
        </p:txBody>
      </p:sp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736</TotalTime>
  <Words>1706</Words>
  <Application>Microsoft Macintosh PowerPoint</Application>
  <PresentationFormat>Presentación en pantalla (4:3)</PresentationFormat>
  <Paragraphs>135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Pptssem</vt:lpstr>
      <vt:lpstr>Los Libros Proféticos y Poéticos</vt:lpstr>
      <vt:lpstr>Procedimientos del Curso</vt:lpstr>
      <vt:lpstr>Introducción a los profetas</vt:lpstr>
      <vt:lpstr>Introducción a los profetas</vt:lpstr>
      <vt:lpstr>Introducción a los profetas</vt:lpstr>
      <vt:lpstr>Introducción a los profetas</vt:lpstr>
      <vt:lpstr>Introducción a los profetas</vt:lpstr>
      <vt:lpstr>Introducción a los profetas</vt:lpstr>
      <vt:lpstr>Isaías</vt:lpstr>
      <vt:lpstr>Isaías - Autor</vt:lpstr>
      <vt:lpstr>Isaías - Autor</vt:lpstr>
      <vt:lpstr>Isaías - Autor</vt:lpstr>
      <vt:lpstr>Isaías - Autor</vt:lpstr>
      <vt:lpstr>Isaías - Fecha</vt:lpstr>
      <vt:lpstr>Isaías - Fecha</vt:lpstr>
      <vt:lpstr>Isaías - Estructura</vt:lpstr>
      <vt:lpstr>Isaías - Estructura</vt:lpstr>
      <vt:lpstr>Isaías - Mensaje</vt:lpstr>
      <vt:lpstr>Isaías - Temas principales (D y L 378-84)</vt:lpstr>
      <vt:lpstr>Isaías - Temas principales (D y L 378-84)</vt:lpstr>
      <vt:lpstr>Isaías - Temas principales (D y L 378-84)</vt:lpstr>
      <vt:lpstr>Isaías en el Nuevo Testamento</vt:lpstr>
      <vt:lpstr>Isaías en el Nuevo Testamento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Libros Proféticos y Poéticos</dc:title>
  <dc:creator>Larry Trotter</dc:creator>
  <cp:lastModifiedBy>Carla Gallareta</cp:lastModifiedBy>
  <cp:revision>40</cp:revision>
  <dcterms:created xsi:type="dcterms:W3CDTF">2010-05-26T22:27:07Z</dcterms:created>
  <dcterms:modified xsi:type="dcterms:W3CDTF">2012-10-10T16:54:06Z</dcterms:modified>
</cp:coreProperties>
</file>