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51" r:id="rId1"/>
  </p:sldMasterIdLst>
  <p:sldIdLst>
    <p:sldId id="256" r:id="rId2"/>
    <p:sldId id="292" r:id="rId3"/>
    <p:sldId id="277" r:id="rId4"/>
    <p:sldId id="279" r:id="rId5"/>
    <p:sldId id="282" r:id="rId6"/>
    <p:sldId id="283" r:id="rId7"/>
    <p:sldId id="284" r:id="rId8"/>
    <p:sldId id="280" r:id="rId9"/>
    <p:sldId id="281" r:id="rId10"/>
    <p:sldId id="285" r:id="rId11"/>
    <p:sldId id="287" r:id="rId12"/>
    <p:sldId id="288" r:id="rId13"/>
    <p:sldId id="289" r:id="rId14"/>
    <p:sldId id="290" r:id="rId15"/>
    <p:sldId id="291" r:id="rId16"/>
    <p:sldId id="293" r:id="rId17"/>
    <p:sldId id="294" r:id="rId18"/>
    <p:sldId id="295" r:id="rId19"/>
    <p:sldId id="296" r:id="rId20"/>
    <p:sldId id="297" r:id="rId21"/>
    <p:sldId id="298" r:id="rId22"/>
    <p:sldId id="299" r:id="rId23"/>
  </p:sldIdLst>
  <p:sldSz cx="9144000" cy="6858000" type="screen4x3"/>
  <p:notesSz cx="6858000" cy="9144000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83" d="100"/>
          <a:sy n="83" d="100"/>
        </p:scale>
        <p:origin x="-51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_tradnl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Títu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cxnSp>
        <p:nvCxnSpPr>
          <p:cNvPr id="8" name="Conector recto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>
              <a:latin typeface="Helvetica"/>
            </a:endParaRPr>
          </a:p>
        </p:txBody>
      </p:sp>
      <p:sp>
        <p:nvSpPr>
          <p:cNvPr id="15" name="Marcador de fech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Marcador de número de diapositiv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805EBD-ACA3-714B-9ADC-E97E42898D9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7" name="Marcador de pie de págin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F1EAF-E89D-1546-8795-C9A0049D5CD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78F3A-DF2F-4245-9CAE-AE3ABD412ED2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4" name="Marcador de fech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Marcador de número de diapositiv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C9BB52B-1F9D-2045-88A6-4BC82AD369D1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6" name="Marcador de pie de págin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E8688-3019-1B43-863D-E419C96548B2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cxnSp>
        <p:nvCxnSpPr>
          <p:cNvPr id="7" name="Conector recto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22D75-8A5F-8340-AE32-3B90D4BA97E2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1" name="Marcador de contenid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3" name="Marcador de contenid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26A01-6F38-0441-A9BF-3E5D5CAB62F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  <a:latin typeface="Helvetica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</p:txBody>
      </p:sp>
      <p:sp>
        <p:nvSpPr>
          <p:cNvPr id="32" name="Marcador de contenid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4" name="Marcador de contenid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2" name="Marcador de tex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  <a:latin typeface="Helvetica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</p:txBody>
      </p:sp>
      <p:cxnSp>
        <p:nvCxnSpPr>
          <p:cNvPr id="10" name="Conector recto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5D053-DCEA-D945-ADB9-D39AEF2D0914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F0D50-2433-BB41-8B57-EAE69C19C500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Marcador de contenid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31" name="Títu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Helvetica"/>
                <a:ea typeface="+mn-ea"/>
                <a:cs typeface="+mn-cs"/>
              </a:defRPr>
            </a:lvl1pPr>
          </a:lstStyle>
          <a:p>
            <a:r>
              <a:rPr kumimoji="0" lang="es-ES_tradnl" dirty="0" smtClean="0"/>
              <a:t>Clic para editar título</a:t>
            </a:r>
            <a:endParaRPr kumimoji="0" lang="en-US" dirty="0"/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C875541-C164-9C49-8FA4-CCF4E2DCC6FE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Helvetica"/>
                <a:ea typeface="+mn-ea"/>
                <a:cs typeface="+mn-cs"/>
              </a:defRPr>
            </a:lvl1pPr>
          </a:lstStyle>
          <a:p>
            <a:r>
              <a:rPr kumimoji="0" lang="es-ES_tradnl" dirty="0" smtClean="0"/>
              <a:t>Clic para editar título</a:t>
            </a:r>
            <a:endParaRPr kumimoji="0" lang="en-US" dirty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_tradnl" smtClean="0"/>
              <a:t>Arrastre la imagen al marcador de posición o haga clic en el icono para agregar</a:t>
            </a:r>
            <a:endParaRPr kumimoji="0"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0C5CD6-35A5-7F42-9B25-920A1FCAC1B1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tex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_tradnl" dirty="0" smtClean="0"/>
              <a:t>Segundo nivel</a:t>
            </a:r>
          </a:p>
          <a:p>
            <a:pPr lvl="2" eaLnBrk="1" latinLnBrk="0" hangingPunct="1"/>
            <a:r>
              <a:rPr kumimoji="0" lang="es-ES_tradnl" dirty="0" smtClean="0"/>
              <a:t>Tercer nivel</a:t>
            </a:r>
          </a:p>
          <a:p>
            <a:pPr lvl="3" eaLnBrk="1" latinLnBrk="0" hangingPunct="1"/>
            <a:r>
              <a:rPr kumimoji="0" lang="es-ES_tradnl" dirty="0" smtClean="0"/>
              <a:t>Cuarto nivel</a:t>
            </a:r>
          </a:p>
          <a:p>
            <a:pPr lvl="4" eaLnBrk="1" latinLnBrk="0" hangingPunct="1"/>
            <a:r>
              <a:rPr kumimoji="0" lang="es-ES_tradnl" dirty="0" smtClean="0"/>
              <a:t>Quinto nivel</a:t>
            </a:r>
            <a:endParaRPr kumimoji="0" lang="en-US" dirty="0"/>
          </a:p>
        </p:txBody>
      </p:sp>
      <p:sp>
        <p:nvSpPr>
          <p:cNvPr id="24" name="Marcador de fech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Marcador de número de diapositiv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162D4AAE-1ED1-A342-8686-02D8EA8B1EEE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5" name="Marcador de títu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Helvetica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Helvetica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Helvetica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Helvetica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Helvetica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sz="3000" dirty="0"/>
              <a:t>Jerem</a:t>
            </a:r>
            <a:r>
              <a:rPr lang="es-ES_tradnl" altLang="ja-JP" sz="3000" dirty="0"/>
              <a:t>ías y Lamentaciones</a:t>
            </a:r>
            <a:endParaRPr lang="es-ES_tradnl" sz="3000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sz="5000" dirty="0">
                <a:latin typeface="AveriaSerif-Bold"/>
                <a:cs typeface="AveriaSerif-Bold"/>
              </a:rPr>
              <a:t>Los Libros Prof</a:t>
            </a:r>
            <a:r>
              <a:rPr lang="es-ES_tradnl" altLang="ja-JP" sz="5000" dirty="0">
                <a:latin typeface="AveriaSerif-Bold"/>
                <a:cs typeface="AveriaSerif-Bold"/>
              </a:rPr>
              <a:t>éticos y Poéticos</a:t>
            </a:r>
            <a:endParaRPr lang="es-ES_tradnl" sz="5000" dirty="0">
              <a:latin typeface="AveriaSerif-Bold"/>
              <a:cs typeface="AveriaSerif-Bold"/>
            </a:endParaRPr>
          </a:p>
        </p:txBody>
      </p:sp>
      <p:pic>
        <p:nvPicPr>
          <p:cNvPr id="6" name="Imagen 5" descr="Logo color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348330"/>
            <a:ext cx="2880320" cy="193767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609600"/>
            <a:ext cx="8458200" cy="62484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Igual que en Isaías, el SEÑOR es el soberano sobre el universo y sobre las naciones - 1:9-10.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La palabra del SEÑOR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Jeremías experimentó la palabra de Dios como alguno irresistible, implantado dentro de él e imposible de contener - 20:8-9.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Sin embargo, el pueblo prefirió las palabras consoladoras de los falsos profetas - 14:3; 23:16-17; 28:1-3.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Asociaciones entre Moisés y Jeremías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Llamamientos similares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Intercesión por el pueblo 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Moisés llevó su pueblo de Egipto, Dios llevó su pueblo a Babilonia y el pueblo llevó a Jeremías a Egipto de nuevo.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Así que, el fin de Jeremías es el anti-éxodo.</a:t>
            </a:r>
          </a:p>
        </p:txBody>
      </p:sp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2800"/>
              <a:t>Jerem</a:t>
            </a:r>
            <a:r>
              <a:rPr kumimoji="1" lang="es-ES_tradnl" altLang="ja-JP" sz="2800"/>
              <a:t>ías - Temas principales (D y L 405-10)</a:t>
            </a:r>
            <a:endParaRPr kumimoji="1" lang="es-ES_tradnl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609600"/>
            <a:ext cx="8458200" cy="62484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 typeface="Arial" charset="0"/>
              <a:buAutoNum type="arabicPeriod" startAt="4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El pacto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Por un lado, Jeremías enfatizó que las bendiciones del pacto tenían la condición de la obediencia - 17:24-25.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Por el otro lado, enfatizó que el pacto era irrevocable - 33:23-26.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Además, prometió un nuevo pacto - 31:31-34 (TM).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Anticipó un día cuando un vástago brotaría de David, cuando el SEÑOR sería no solo justo sino nuestra justicia - 33:15-16.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Relacionando esta idea con la teología sistemática, Jeremías anticipó la doctrina de la justificación por medio de la fe unicamente, la cual incluye la imputación de la justicia de Cristo.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¡Cristo no solo es justo sino también nuestra justicia!</a:t>
            </a:r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2800"/>
              <a:t>Jerem</a:t>
            </a:r>
            <a:r>
              <a:rPr kumimoji="1" lang="es-ES_tradnl" altLang="ja-JP" sz="2800"/>
              <a:t>ías - Temas principales (D y L 405-10)</a:t>
            </a:r>
            <a:endParaRPr kumimoji="1" lang="es-ES_tradnl" sz="28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609600"/>
            <a:ext cx="8458200" cy="6248400"/>
          </a:xfrm>
        </p:spPr>
        <p:txBody>
          <a:bodyPr/>
          <a:lstStyle/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Hay aproximadamente 40 citas directas de Jeremías en el NT, muchos teniendo que ver con la destrucción de Babilonia en Apocalipsis.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Hay paralelos entre Jeremías y Jesús:</a:t>
            </a:r>
          </a:p>
          <a:p>
            <a:pPr marL="1035050" lvl="1" indent="-577850"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Lloraron por Jerusalén.</a:t>
            </a:r>
          </a:p>
          <a:p>
            <a:pPr marL="1035050" lvl="1" indent="-577850"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Prometieron la destrucción del Templo.</a:t>
            </a:r>
          </a:p>
          <a:p>
            <a:pPr marL="1035050" lvl="1" indent="-577850"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La justificación de la limpieza del Templo en Mateo 21:13 viene de Jeremías 7:11.</a:t>
            </a:r>
          </a:p>
          <a:p>
            <a:pPr marL="1035050" lvl="1" indent="-577850"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Algunos asociaron a Jesús con Jeremías - Mat 16:13-14.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Esteban repitió la denuncia de Jeremías de los líderes religiosos, a costa de su vida - Hch 8:32.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Pablo aplicó la lección del alfarero a la elección soberana de Dios - Rom 9:20-24.</a:t>
            </a:r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3600"/>
              <a:t>Jerem</a:t>
            </a:r>
            <a:r>
              <a:rPr kumimoji="1" lang="es-ES_tradnl" altLang="ja-JP" sz="3600"/>
              <a:t>ías en el NT (D y L 410-11)</a:t>
            </a:r>
            <a:endParaRPr kumimoji="1" lang="es-ES_tradnl" sz="28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609600"/>
            <a:ext cx="8458200" cy="62484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 typeface="Arial" charset="0"/>
              <a:buNone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5.	Jesús, Pablo y Hebreos hablaron del nuevo pacto - Luc 22:20; 2 Cor 3:6; Heb 8:7-13.</a:t>
            </a:r>
          </a:p>
          <a:p>
            <a:pPr marL="660400" indent="-660400">
              <a:lnSpc>
                <a:spcPct val="90000"/>
              </a:lnSpc>
              <a:buFont typeface="Arial" charset="0"/>
              <a:buNone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	(Hebreos citó Jeremías 31:31-34 y Jesús y Pablo hicieron alusión a estos versículos, indicando que utilizaron un texto de Jeremías más parecido al TM que al LXX.)</a:t>
            </a:r>
          </a:p>
          <a:p>
            <a:pPr marL="660400" indent="-660400">
              <a:lnSpc>
                <a:spcPct val="90000"/>
              </a:lnSpc>
              <a:buFont typeface="Arial" charset="0"/>
              <a:buNone/>
            </a:pPr>
            <a:endParaRPr kumimoji="1" lang="es-ES_tradnl" altLang="ja-JP" sz="2800">
              <a:ea typeface="ＭＳ Ｐゴシック" charset="0"/>
              <a:cs typeface="ＭＳ Ｐゴシック" charset="0"/>
            </a:endParaRPr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3600"/>
              <a:t>Jerem</a:t>
            </a:r>
            <a:r>
              <a:rPr kumimoji="1" lang="es-ES_tradnl" altLang="ja-JP" sz="3600"/>
              <a:t>ías en el NT (D y L 410-11)</a:t>
            </a:r>
            <a:endParaRPr kumimoji="1" lang="es-ES_tradnl" sz="28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609600"/>
            <a:ext cx="8458200" cy="6248400"/>
          </a:xfrm>
        </p:spPr>
        <p:txBody>
          <a:bodyPr/>
          <a:lstStyle/>
          <a:p>
            <a:pPr marL="660400" indent="-660400" algn="ctr">
              <a:lnSpc>
                <a:spcPct val="90000"/>
              </a:lnSpc>
              <a:buFontTx/>
              <a:buNone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Ejercicio</a:t>
            </a:r>
          </a:p>
          <a:p>
            <a:pPr marL="660400" indent="-660400" algn="ctr">
              <a:lnSpc>
                <a:spcPct val="90000"/>
              </a:lnSpc>
              <a:buFontTx/>
              <a:buNone/>
            </a:pPr>
            <a:endParaRPr kumimoji="1" lang="es-ES_tradnl" altLang="ja-JP" sz="2800">
              <a:ea typeface="ＭＳ Ｐゴシック" charset="0"/>
              <a:cs typeface="ＭＳ Ｐゴシック" charset="0"/>
            </a:endParaRPr>
          </a:p>
          <a:p>
            <a:pPr marL="660400" indent="-660400" algn="ctr">
              <a:lnSpc>
                <a:spcPct val="90000"/>
              </a:lnSpc>
              <a:buFontTx/>
              <a:buNone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Uno de los sermones más famosos de Jeremías fue su sermón del Templo en 7:1 a 8:3.</a:t>
            </a:r>
          </a:p>
          <a:p>
            <a:pPr marL="660400" indent="-660400" algn="ctr">
              <a:lnSpc>
                <a:spcPct val="90000"/>
              </a:lnSpc>
              <a:buFontTx/>
              <a:buNone/>
            </a:pPr>
            <a:endParaRPr kumimoji="1" lang="es-ES_tradnl" altLang="ja-JP" sz="2800">
              <a:ea typeface="ＭＳ Ｐゴシック" charset="0"/>
              <a:cs typeface="ＭＳ Ｐゴシック" charset="0"/>
            </a:endParaRPr>
          </a:p>
          <a:p>
            <a:pPr marL="660400" indent="-660400" algn="ctr">
              <a:lnSpc>
                <a:spcPct val="90000"/>
              </a:lnSpc>
              <a:buFontTx/>
              <a:buNone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¿Cuáles son los temas que aparecen en 7:1-20?</a:t>
            </a:r>
          </a:p>
        </p:txBody>
      </p:sp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3600"/>
              <a:t>Jerem</a:t>
            </a:r>
            <a:r>
              <a:rPr kumimoji="1" lang="es-ES_tradnl" altLang="ja-JP" sz="3600"/>
              <a:t>ías - El sermón del Templo</a:t>
            </a:r>
            <a:endParaRPr kumimoji="1" lang="es-ES_tradnl" sz="28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Lamentaciones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En el Tanakh, se encuentra en los Escritos.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La LXX la colocó después de Jeremías.</a:t>
            </a:r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3200"/>
              <a:t>Lamentaciones - Su lugar en el canon</a:t>
            </a:r>
            <a:endParaRPr kumimoji="1" lang="es-ES_tradnl" sz="28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Es anónimo.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En los manuscritos hebreos, no hay ninguna identificación hecha entre Jeremías y Lamentaciones.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El talmud </a:t>
            </a:r>
            <a:r>
              <a:rPr kumimoji="1" lang="es-ES_tradnl" altLang="ja-JP" sz="2800" i="1">
                <a:ea typeface="ＭＳ Ｐゴシック" charset="0"/>
                <a:cs typeface="ＭＳ Ｐゴシック" charset="0"/>
              </a:rPr>
              <a:t>Baba Bathra</a:t>
            </a: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 lo asignó a Jeremías.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La Vulgata siguió el orden de la LXX y agregó el titulo “Lamentaciones de Jeremías el profeta”.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No es difícil imaginar que el “profeta llorón” lo haya escrito, pero no hay evidencia para comprobarlo.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Parece que el autor fue un testigo de la destrucción de Jerusalén en 587 a.C y escribió sus lamentaciones poco después.</a:t>
            </a:r>
          </a:p>
        </p:txBody>
      </p:sp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3200"/>
              <a:t>Lamentaciones - Autor y fecha</a:t>
            </a:r>
            <a:endParaRPr kumimoji="1" lang="es-ES_tradnl" sz="28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El libro contiene cinco poemas, cuatro de los cuales son acrósticos, usando las letras del alfabeto hebreo para iniciar las estrofas.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Capítulo 3 es más elaborado, usando la misma letra para iniciar cada línea de cada estrofa.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Los primeros tres capítulos utilizan estrofas de 3 líneas, y el capítulo 4 emplean estrofas de dos líneas.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Esta técnica es muy rígida, pero los poemas expresan mucha espontaneidad.</a:t>
            </a:r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3200"/>
              <a:t>Lamentaciones - Estructura</a:t>
            </a:r>
            <a:endParaRPr kumimoji="1" lang="es-ES_tradnl" sz="28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 typeface="Arial" charset="0"/>
              <a:buAutoNum type="arabicPeriod" startAt="5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Kaiser identificó el clímax en el capítulo 3 donde habla de la compasión de Dios (3:22-23), pero luego desciende otra vez a la desesperación (D y L 420-21):</a:t>
            </a:r>
          </a:p>
          <a:p>
            <a:pPr marL="660400" indent="-660400">
              <a:lnSpc>
                <a:spcPct val="90000"/>
              </a:lnSpc>
              <a:buFont typeface="Wingdings" charset="0"/>
              <a:buChar char="§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1 - Visión externa: la ciudad</a:t>
            </a:r>
          </a:p>
          <a:p>
            <a:pPr marL="660400" indent="-660400">
              <a:lnSpc>
                <a:spcPct val="90000"/>
              </a:lnSpc>
              <a:buFont typeface="Wingdings" charset="0"/>
              <a:buChar char="§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2 - Visión interna: la ira de Dios</a:t>
            </a:r>
          </a:p>
          <a:p>
            <a:pPr marL="660400" indent="-660400">
              <a:lnSpc>
                <a:spcPct val="90000"/>
              </a:lnSpc>
              <a:buFont typeface="Wingdings" charset="0"/>
              <a:buChar char="§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3 - Visión hacia arriba - la compasión de Dios</a:t>
            </a:r>
          </a:p>
          <a:p>
            <a:pPr marL="660400" indent="-660400">
              <a:lnSpc>
                <a:spcPct val="90000"/>
              </a:lnSpc>
              <a:buFont typeface="Wingdings" charset="0"/>
              <a:buChar char="§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4 - Visión general - toda clase de pecado</a:t>
            </a:r>
          </a:p>
          <a:p>
            <a:pPr marL="660400" indent="-660400">
              <a:lnSpc>
                <a:spcPct val="90000"/>
              </a:lnSpc>
              <a:buFont typeface="Wingdings" charset="0"/>
              <a:buChar char="§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5 - Visión futura - la oración</a:t>
            </a:r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3200"/>
              <a:t>Lamentaciones - Estructura</a:t>
            </a:r>
            <a:endParaRPr kumimoji="1" lang="es-ES_tradnl" sz="2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5400"/>
              <a:t>Jerem</a:t>
            </a:r>
            <a:r>
              <a:rPr lang="es-ES_tradnl" altLang="ja-JP" sz="5400"/>
              <a:t>ías</a:t>
            </a:r>
            <a:endParaRPr lang="es-ES_tradnl"/>
          </a:p>
        </p:txBody>
      </p:sp>
      <p:sp>
        <p:nvSpPr>
          <p:cNvPr id="2" name="Marcador de tex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8458200" cy="56388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Acróstico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Qinah - “La característica principal de este metro es que la segunda de dos líneas paralelas es siempre más corta que la primera.”</a:t>
            </a:r>
          </a:p>
          <a:p>
            <a:pPr marL="1035050" lvl="1" indent="-577850">
              <a:lnSpc>
                <a:spcPct val="90000"/>
              </a:lnSpc>
              <a:buFont typeface="Wingdings" charset="0"/>
              <a:buChar char="§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Algunos dicen que esta técnica produce un metro que “cojea” como si una pierna fuera más corta que la otra.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Personificación del pueblo de Dios: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Jerusalén como una mujer - 1:9, 11-22; 2:20-22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Un reportero objetivo - 1:1-11, 15, 17; 2:1-19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Un hombre dolido hablando en primera persona - 3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El burgués - 4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Voces corales de Jerusalén - 5</a:t>
            </a:r>
          </a:p>
        </p:txBody>
      </p:sp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90600"/>
          </a:xfrm>
        </p:spPr>
        <p:txBody>
          <a:bodyPr>
            <a:normAutofit fontScale="90000"/>
          </a:bodyPr>
          <a:lstStyle/>
          <a:p>
            <a:r>
              <a:rPr kumimoji="1" lang="es-ES_tradnl" sz="3200"/>
              <a:t>Lamentaciones - T</a:t>
            </a:r>
            <a:r>
              <a:rPr kumimoji="1" lang="es-ES_tradnl" altLang="ja-JP" sz="3200"/>
              <a:t>écnicas literarias</a:t>
            </a:r>
            <a:br>
              <a:rPr kumimoji="1" lang="es-ES_tradnl" altLang="ja-JP" sz="3200"/>
            </a:br>
            <a:r>
              <a:rPr kumimoji="1" lang="es-ES_tradnl" altLang="ja-JP" sz="3200"/>
              <a:t>(D y L 422-23)</a:t>
            </a:r>
            <a:endParaRPr kumimoji="1" lang="es-ES_tradnl" sz="28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El el Tanakh, Lamentaciones frecuentemente está colocado al lado de Job.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Los dos libros luchan con el tema del sufrimiento.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En Job, es sufrimiento inmerecido, inexplicable pero recompensado.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En Lamentaciones, es sufrimiento merecido, explicable y no recompensado.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Como Reyes y Crónicas, Lamentaciones presenta las consecuencias de la desobediencia al Pacto - Dt 28:15, 49-50.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Los libros históricos presentan los hechos interpretados, mientras Lamentaciones presenta los sentimientos de los dolidos.</a:t>
            </a:r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3200"/>
              <a:t>Lamentaciones - Mensaje</a:t>
            </a:r>
            <a:endParaRPr kumimoji="1" lang="es-ES_tradnl" sz="28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 typeface="Arial" charset="0"/>
              <a:buAutoNum type="arabicPeriod" startAt="7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Aunque es mayormente negativo, Lamentaciones tiene un mensaje de esperanza en la misericordia de Dios - 3:22-33.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 startAt="7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En estos poemas, los dolidos recurren al mismo que los afligió, esperando recibir misericordia de Él.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 startAt="7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El tema del que sufre injustamente (Job) llega a su colmo en la cruz de Cristo.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 startAt="7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La misma cruz ofrece esperanza y misericordia a los que merecemos sufrir por nuestros propios pecados.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 startAt="7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El sufrimiento de Cristo fue inmerecido, explicable y recompensado por medio de la salvación de millones.</a:t>
            </a:r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3200"/>
              <a:t>Lamentaciones - Mensaje</a:t>
            </a:r>
            <a:endParaRPr kumimoji="1" lang="es-ES_tradnl" sz="2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El libro mismo registra la actividad de Jeremías con el escriba Baruc de escribir las profecías que Jeremías había predicado - 36:1-2.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Después de que el rey Joacim quemó el rollo original (36:9-23), Jeremías y Baruc escribieron otro más extenso - 36:32.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El capítulo 52 es casi idéntico a II Reyes 24-25, agregado después de la conclusión de las palabras de Jeremías (51:64) por Jeremías, Baruc u otra persona.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No obstante, algunos negaron casi cualquier asociación del profeta Jeremías con el libro. 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Otros investigadores identifican el libro con el profeta y/o con su escriba, Baruc.</a:t>
            </a:r>
            <a:endParaRPr kumimoji="1" lang="es-ES_tradnl" altLang="ja-JP" sz="2400">
              <a:ea typeface="ＭＳ Ｐゴシック" charset="0"/>
              <a:cs typeface="ＭＳ Ｐゴシック" charset="0"/>
            </a:endParaRPr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Jerem</a:t>
            </a:r>
            <a:r>
              <a:rPr kumimoji="1" lang="es-ES_tradnl" altLang="ja-JP" sz="4000"/>
              <a:t>ías - Autor</a:t>
            </a:r>
            <a:endParaRPr kumimoji="1" lang="es-ES_tradnl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El llamado de Jeremías como profeta fue durante el año decimotercero de Josías, 627/26 a.C - 1:2.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Murió en Egipto después de la destrucción de Jerusalén en 587 a.C.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El libro termina con la liberación de Joaquín de la cárcel en 561, pero esta sección posiblemente fue agregada después de la muerte del profeta.</a:t>
            </a:r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Jerem</a:t>
            </a:r>
            <a:r>
              <a:rPr kumimoji="1" lang="es-ES_tradnl" altLang="ja-JP" sz="4000"/>
              <a:t>ías - Fecha</a:t>
            </a:r>
            <a:endParaRPr kumimoji="1" lang="es-ES_tradnl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609600"/>
            <a:ext cx="8458200" cy="6248400"/>
          </a:xfrm>
        </p:spPr>
        <p:txBody>
          <a:bodyPr/>
          <a:lstStyle/>
          <a:p>
            <a:pPr marL="812800" indent="-8128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Identificar la estructura de Jeremías es muy difícil, porque la lógica de su orden no es obvia.</a:t>
            </a:r>
          </a:p>
          <a:p>
            <a:pPr marL="812800" indent="-8128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Como Isaías, Jeremías parece ser una antología de sermones y secciones narrativas.</a:t>
            </a:r>
          </a:p>
          <a:p>
            <a:pPr marL="812800" indent="-8128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Harrison (801-02) presentó el siguiente bosquejo:</a:t>
            </a:r>
          </a:p>
          <a:p>
            <a:pPr marL="1168400" lvl="1" indent="-711200">
              <a:lnSpc>
                <a:spcPct val="90000"/>
              </a:lnSpc>
              <a:buFont typeface="Arial" charset="0"/>
              <a:buAutoNum type="romanUcPeriod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Profecías contra Judá y Jerusalén - 1-25</a:t>
            </a:r>
          </a:p>
          <a:p>
            <a:pPr marL="1168400" lvl="1" indent="-711200">
              <a:lnSpc>
                <a:spcPct val="90000"/>
              </a:lnSpc>
              <a:buFont typeface="Arial" charset="0"/>
              <a:buAutoNum type="romanUcPeriod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Material biográfico asociado con Jeremías - 26-45</a:t>
            </a:r>
          </a:p>
          <a:p>
            <a:pPr marL="1168400" lvl="1" indent="-711200">
              <a:lnSpc>
                <a:spcPct val="90000"/>
              </a:lnSpc>
              <a:buFont typeface="Arial" charset="0"/>
              <a:buAutoNum type="romanUcPeriod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Oráculos contra las naciones - 46-51</a:t>
            </a:r>
          </a:p>
          <a:p>
            <a:pPr marL="1168400" lvl="1" indent="-711200">
              <a:lnSpc>
                <a:spcPct val="90000"/>
              </a:lnSpc>
              <a:buFont typeface="Arial" charset="0"/>
              <a:buAutoNum type="romanUcPeriod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Epílogo histórico - 52</a:t>
            </a:r>
          </a:p>
          <a:p>
            <a:pPr marL="812800" indent="-8128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Conocemos a Jeremías mejor que a los otros profetas, porque relató su experiencia de los eventos que él profetizó y luego vivió.</a:t>
            </a:r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Jerem</a:t>
            </a:r>
            <a:r>
              <a:rPr kumimoji="1" lang="es-ES_tradnl" altLang="ja-JP" sz="4000"/>
              <a:t>ías - Estructura</a:t>
            </a:r>
            <a:endParaRPr kumimoji="1" lang="es-ES_tradnl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609600"/>
            <a:ext cx="8458200" cy="62484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Hay divergencias notorias entre el Texto Masorético (TM) y la Septuaginta (LXX).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Hay aproximadamente 2700 palabras menos en la LXX que en el TM.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Hay aproximadamente 100 palabras en la LXX que no aparecen en el TM.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Además, hay un orden diferente de los oráculos contra las naciones.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Se descubrieron en Qumrán tres fragmentos de manuscritos de Jeremías, dos que están de acuerdo con el TM y uno que está de acuerdo con la LXX.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Aun así, la mayoría de las diferencias son aclaraciones de material del texto.</a:t>
            </a:r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Jerem</a:t>
            </a:r>
            <a:r>
              <a:rPr kumimoji="1" lang="es-ES_tradnl" altLang="ja-JP" sz="4000"/>
              <a:t>ías - El texto</a:t>
            </a:r>
            <a:endParaRPr kumimoji="1" lang="es-ES_tradnl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609600"/>
            <a:ext cx="8458200" cy="62484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 typeface="Arial" charset="0"/>
              <a:buAutoNum type="arabicPeriod" startAt="7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Un canon de la crítica textual da preferencia al texto más corto, y muchas de las diferencias pueden explicarse como adiciones posteriores para actualizar palabras o agregar explicaciones (D y L 398-401).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 startAt="7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Algunos han sugerido que las dos versiones se basaron en los dos rollos (uno más largo que el otro) que Jeremías y Baruc escribieron, pero no hay forma de validar esta idea. </a:t>
            </a:r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Jerem</a:t>
            </a:r>
            <a:r>
              <a:rPr kumimoji="1" lang="es-ES_tradnl" altLang="ja-JP" sz="4000"/>
              <a:t>ías - El texto</a:t>
            </a:r>
            <a:endParaRPr kumimoji="1" lang="es-ES_tradnl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609600"/>
            <a:ext cx="8458200" cy="62484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Después de dos siglos de dominio, el imperio asirio de deshizo rapidamente sobre un período de treinta años después de la muerte de Asurbanipal en 631 a.C. (D y L 391-92).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Esta situación abrió camino para que Babilonia y Egipto extendieran sus territorios.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Aliado con Babilonia, el Rey Josías perdió su vida intentando parar al Rey Necao de Egipto en Meguido en 609.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En 605, los babilonios y los egipcios se enfrentaron en Carquemis, donde Nabucodonosor ganó una victoria definitiva.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Los babilonios controlaron el medio oriente hasta que Ciro y los persas los conquistaron en 539.</a:t>
            </a:r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Jerem</a:t>
            </a:r>
            <a:r>
              <a:rPr kumimoji="1" lang="es-ES_tradnl" altLang="ja-JP" sz="4000"/>
              <a:t>ías - El contexto histórico</a:t>
            </a:r>
            <a:endParaRPr kumimoji="1" lang="es-ES_tradnl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609600"/>
            <a:ext cx="8458200" cy="62484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 typeface="Arial" charset="0"/>
              <a:buAutoNum type="arabicPeriod" startAt="6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Después de Josías, su segundo hijo Joacaz reinó un rato, pero Necao lo reemplazó con su hermano mayor Eliaquim (Joacim).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 startAt="6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Joacim vacilaba entre Egipto y Babilonia hasta que los babilonios llegaron para sitiar a Jerusalén.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 startAt="6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Joacim murió, y los babilonios llevaron a su hijo Joaquín y otros ciudadanos prominentes a Babilonia, dejando otro hijo de Josías como rey, Matanías (Sedequías).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 startAt="6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Después de rebeliones de Sedequías, los babilonios llegaron otra vez en 588 y destruyeron la ciudad un año y medio después, llevando muchos habitantes al exilio y dejando a Guedalías como gobernador.</a:t>
            </a:r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Jerem</a:t>
            </a:r>
            <a:r>
              <a:rPr kumimoji="1" lang="es-ES_tradnl" altLang="ja-JP" sz="4000"/>
              <a:t>ías - El contexto histórico</a:t>
            </a:r>
            <a:endParaRPr kumimoji="1" lang="es-ES_tradnl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ptssem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arcador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Pptssem.thmx</Template>
  <TotalTime>1091</TotalTime>
  <Words>1773</Words>
  <Application>Microsoft Macintosh PowerPoint</Application>
  <PresentationFormat>Presentación en pantalla (4:3)</PresentationFormat>
  <Paragraphs>125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3" baseType="lpstr">
      <vt:lpstr>Pptssem</vt:lpstr>
      <vt:lpstr>Los Libros Proféticos y Poéticos</vt:lpstr>
      <vt:lpstr>Jeremías</vt:lpstr>
      <vt:lpstr>Jeremías - Autor</vt:lpstr>
      <vt:lpstr>Jeremías - Fecha</vt:lpstr>
      <vt:lpstr>Jeremías - Estructura</vt:lpstr>
      <vt:lpstr>Jeremías - El texto</vt:lpstr>
      <vt:lpstr>Jeremías - El texto</vt:lpstr>
      <vt:lpstr>Jeremías - El contexto histórico</vt:lpstr>
      <vt:lpstr>Jeremías - El contexto histórico</vt:lpstr>
      <vt:lpstr>Jeremías - Temas principales (D y L 405-10)</vt:lpstr>
      <vt:lpstr>Jeremías - Temas principales (D y L 405-10)</vt:lpstr>
      <vt:lpstr>Jeremías en el NT (D y L 410-11)</vt:lpstr>
      <vt:lpstr>Jeremías en el NT (D y L 410-11)</vt:lpstr>
      <vt:lpstr>Jeremías - El sermón del Templo</vt:lpstr>
      <vt:lpstr>Lamentaciones</vt:lpstr>
      <vt:lpstr>Lamentaciones - Su lugar en el canon</vt:lpstr>
      <vt:lpstr>Lamentaciones - Autor y fecha</vt:lpstr>
      <vt:lpstr>Lamentaciones - Estructura</vt:lpstr>
      <vt:lpstr>Lamentaciones - Estructura</vt:lpstr>
      <vt:lpstr>Lamentaciones - Técnicas literarias (D y L 422-23)</vt:lpstr>
      <vt:lpstr>Lamentaciones - Mensaje</vt:lpstr>
      <vt:lpstr>Lamentaciones - Mensaje</vt:lpstr>
    </vt:vector>
  </TitlesOfParts>
  <Company>Mission to the World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Libros Proféticos y Poéticos</dc:title>
  <dc:creator>Larry Trotter</dc:creator>
  <cp:lastModifiedBy>Carla Gallareta</cp:lastModifiedBy>
  <cp:revision>68</cp:revision>
  <dcterms:created xsi:type="dcterms:W3CDTF">2010-05-26T22:27:07Z</dcterms:created>
  <dcterms:modified xsi:type="dcterms:W3CDTF">2012-10-10T16:53:49Z</dcterms:modified>
</cp:coreProperties>
</file>