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51" r:id="rId1"/>
  </p:sldMasterIdLst>
  <p:sldIdLst>
    <p:sldId id="256" r:id="rId2"/>
    <p:sldId id="292" r:id="rId3"/>
    <p:sldId id="277" r:id="rId4"/>
    <p:sldId id="279" r:id="rId5"/>
    <p:sldId id="305" r:id="rId6"/>
    <p:sldId id="304" r:id="rId7"/>
    <p:sldId id="282" r:id="rId8"/>
    <p:sldId id="306" r:id="rId9"/>
    <p:sldId id="280" r:id="rId10"/>
    <p:sldId id="309" r:id="rId11"/>
    <p:sldId id="296" r:id="rId12"/>
    <p:sldId id="308" r:id="rId13"/>
    <p:sldId id="307" r:id="rId14"/>
    <p:sldId id="285" r:id="rId15"/>
    <p:sldId id="288" r:id="rId16"/>
    <p:sldId id="310" r:id="rId17"/>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8" d="100"/>
          <a:sy n="98" d="100"/>
        </p:scale>
        <p:origin x="-4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endParaRPr lang="en-US"/>
          </a:p>
        </p:txBody>
      </p:sp>
      <p:sp>
        <p:nvSpPr>
          <p:cNvPr id="16" name="Marcador de número de diapositiva 15"/>
          <p:cNvSpPr>
            <a:spLocks noGrp="1"/>
          </p:cNvSpPr>
          <p:nvPr>
            <p:ph type="sldNum" sz="quarter" idx="11"/>
          </p:nvPr>
        </p:nvSpPr>
        <p:spPr/>
        <p:txBody>
          <a:bodyPr/>
          <a:lstStyle/>
          <a:p>
            <a:fld id="{A0035E94-E00E-E141-B94A-386DB7F0D8E6}" type="slidenum">
              <a:rPr lang="en-US" smtClean="0"/>
              <a:pPr/>
              <a:t>‹Nr.›</a:t>
            </a:fld>
            <a:endParaRPr lang="en-US"/>
          </a:p>
        </p:txBody>
      </p:sp>
      <p:sp>
        <p:nvSpPr>
          <p:cNvPr id="17" name="Marcador de pie de página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FCF72505-B0A3-9648-8153-18EC90A83F33}"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320800F-FE50-3F47-A725-5D467F0FF3EA}"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endParaRPr lang="en-US"/>
          </a:p>
        </p:txBody>
      </p:sp>
      <p:sp>
        <p:nvSpPr>
          <p:cNvPr id="15" name="Marcador de número de diapositiva 14"/>
          <p:cNvSpPr>
            <a:spLocks noGrp="1"/>
          </p:cNvSpPr>
          <p:nvPr>
            <p:ph type="sldNum" sz="quarter" idx="15"/>
          </p:nvPr>
        </p:nvSpPr>
        <p:spPr/>
        <p:txBody>
          <a:bodyPr/>
          <a:lstStyle>
            <a:lvl1pPr algn="ctr">
              <a:defRPr/>
            </a:lvl1pPr>
          </a:lstStyle>
          <a:p>
            <a:fld id="{3A51932C-97B3-E446-8405-F81B90D72E5B}" type="slidenum">
              <a:rPr lang="en-US" smtClean="0"/>
              <a:pPr/>
              <a:t>‹Nr.›</a:t>
            </a:fld>
            <a:endParaRPr lang="en-US"/>
          </a:p>
        </p:txBody>
      </p:sp>
      <p:sp>
        <p:nvSpPr>
          <p:cNvPr id="16" name="Marcador de pie de página 15"/>
          <p:cNvSpPr>
            <a:spLocks noGrp="1"/>
          </p:cNvSpPr>
          <p:nvPr>
            <p:ph type="ftr" sz="quarter" idx="16"/>
          </p:nvPr>
        </p:nvSpPr>
        <p:spPr/>
        <p:txBody>
          <a:bodyPr/>
          <a:lstStyle/>
          <a:p>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637F637-DFCA-7048-AB3F-3B8448887178}"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05DA2937-4270-5542-AFE7-2369C824453C}"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50F20317-ADC5-5047-9454-41A3C8C5F0AE}" type="slidenum">
              <a:rPr lang="en-US" smtClean="0"/>
              <a:pPr/>
              <a:t>‹Nr.›</a:t>
            </a:fld>
            <a:endParaRPr lang="en-US"/>
          </a:p>
        </p:txBody>
      </p:sp>
      <p:sp>
        <p:nvSpPr>
          <p:cNvPr id="8" name="Marcador de pie de página 7"/>
          <p:cNvSpPr>
            <a:spLocks noGrp="1"/>
          </p:cNvSpPr>
          <p:nvPr>
            <p:ph type="ftr" sz="quarter" idx="11"/>
          </p:nvPr>
        </p:nvSpPr>
        <p:spPr/>
        <p:txBody>
          <a:bodyPr/>
          <a:lstStyle/>
          <a:p>
            <a:endParaRPr lang="en-US"/>
          </a:p>
        </p:txBody>
      </p:sp>
      <p:sp>
        <p:nvSpPr>
          <p:cNvPr id="7" name="Marcador de fecha 6"/>
          <p:cNvSpPr>
            <a:spLocks noGrp="1"/>
          </p:cNvSpPr>
          <p:nvPr>
            <p:ph type="dt" sz="half" idx="10"/>
          </p:nvPr>
        </p:nvSpPr>
        <p:spPr/>
        <p:txBody>
          <a:bodyPr/>
          <a:lstStyle/>
          <a:p>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ECDC58F4-1689-3343-A01B-C0A3CE985272}"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9A3EEABC-3F8D-1C41-B69C-5F7F8D192DA2}"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endParaRPr lang="en-US"/>
          </a:p>
        </p:txBody>
      </p:sp>
      <p:sp>
        <p:nvSpPr>
          <p:cNvPr id="9" name="Marcador de número de diapositiva 8"/>
          <p:cNvSpPr>
            <a:spLocks noGrp="1"/>
          </p:cNvSpPr>
          <p:nvPr>
            <p:ph type="sldNum" sz="quarter" idx="15"/>
          </p:nvPr>
        </p:nvSpPr>
        <p:spPr/>
        <p:txBody>
          <a:bodyPr/>
          <a:lstStyle/>
          <a:p>
            <a:fld id="{97C72403-B75E-794C-B2E6-484983B566AC}" type="slidenum">
              <a:rPr lang="en-US" smtClean="0"/>
              <a:pPr/>
              <a:t>‹Nr.›</a:t>
            </a:fld>
            <a:endParaRPr lang="en-US"/>
          </a:p>
        </p:txBody>
      </p:sp>
      <p:sp>
        <p:nvSpPr>
          <p:cNvPr id="10" name="Marcador de pie de página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endParaRPr lang="en-US"/>
          </a:p>
        </p:txBody>
      </p:sp>
      <p:sp>
        <p:nvSpPr>
          <p:cNvPr id="9" name="Marcador de número de diapositiva 8"/>
          <p:cNvSpPr>
            <a:spLocks noGrp="1"/>
          </p:cNvSpPr>
          <p:nvPr>
            <p:ph type="sldNum" sz="quarter" idx="11"/>
          </p:nvPr>
        </p:nvSpPr>
        <p:spPr/>
        <p:txBody>
          <a:bodyPr/>
          <a:lstStyle/>
          <a:p>
            <a:fld id="{5F0C1012-2468-F24F-8799-7E7385B96977}" type="slidenum">
              <a:rPr lang="en-US" smtClean="0"/>
              <a:pPr/>
              <a:t>‹Nr.›</a:t>
            </a:fld>
            <a:endParaRPr lang="en-US"/>
          </a:p>
        </p:txBody>
      </p:sp>
      <p:sp>
        <p:nvSpPr>
          <p:cNvPr id="10" name="Marcador de pie de página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E7357E6-1B06-4E43-889B-0E743EFCDADF}"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s-ES_tradnl" sz="3000" dirty="0"/>
              <a:t>Daniel</a:t>
            </a:r>
          </a:p>
        </p:txBody>
      </p:sp>
      <p:sp>
        <p:nvSpPr>
          <p:cNvPr id="2050" name="Rectangle 2"/>
          <p:cNvSpPr>
            <a:spLocks noGrp="1" noChangeArrowheads="1"/>
          </p:cNvSpPr>
          <p:nvPr>
            <p:ph type="ctrTitle"/>
          </p:nvPr>
        </p:nvSpPr>
        <p:spPr/>
        <p:txBody>
          <a:bodyPr/>
          <a:lstStyle/>
          <a:p>
            <a:r>
              <a:rPr lang="es-ES_tradnl" sz="5000" dirty="0">
                <a:latin typeface="AveriaSerif-Bold"/>
                <a:cs typeface="AveriaSerif-Bold"/>
              </a:rPr>
              <a:t>Los Libros Prof</a:t>
            </a:r>
            <a:r>
              <a:rPr lang="es-ES_tradnl" altLang="ja-JP" sz="5000" dirty="0">
                <a:latin typeface="AveriaSerif-Bold"/>
                <a:cs typeface="AveriaSerif-Bold"/>
              </a:rPr>
              <a:t>éticos y Poéticos</a:t>
            </a:r>
            <a:endParaRPr lang="es-ES_tradnl" sz="5000" dirty="0">
              <a:latin typeface="AveriaSerif-Bold"/>
              <a:cs typeface="AveriaSerif-Bold"/>
            </a:endParaRPr>
          </a:p>
        </p:txBody>
      </p:sp>
      <p:pic>
        <p:nvPicPr>
          <p:cNvPr id="6" name="Imagen 5" descr="Logo colo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48330"/>
            <a:ext cx="2880320" cy="1937670"/>
          </a:xfrm>
          <a:prstGeom prst="rect">
            <a:avLst/>
          </a:prstGeom>
          <a:effectLst>
            <a:outerShdw blurRad="50800" dist="38100" dir="2700000" algn="tl" rotWithShape="0">
              <a:prstClr val="black">
                <a:alpha val="40000"/>
              </a:prst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idx="1"/>
          </p:nvPr>
        </p:nvSpPr>
        <p:spPr>
          <a:xfrm>
            <a:off x="381000" y="609600"/>
            <a:ext cx="8458200" cy="6248400"/>
          </a:xfrm>
        </p:spPr>
        <p:txBody>
          <a:bodyPr/>
          <a:lstStyle/>
          <a:p>
            <a:pPr marL="660400" indent="-660400">
              <a:lnSpc>
                <a:spcPct val="90000"/>
              </a:lnSpc>
              <a:buFont typeface="Arial" charset="0"/>
              <a:buAutoNum type="arabicPeriod" startAt="5"/>
            </a:pPr>
            <a:r>
              <a:rPr kumimoji="1" lang="es-ES_tradnl" altLang="ja-JP" sz="2800">
                <a:ea typeface="ＭＳ Ｐゴシック" charset="0"/>
                <a:cs typeface="ＭＳ Ｐゴシック" charset="0"/>
              </a:rPr>
              <a:t>El imperio griego se dividió en cuatro facciones dirigidas por los cuatro generales más fuertes.</a:t>
            </a:r>
          </a:p>
          <a:p>
            <a:pPr marL="660400" indent="-660400">
              <a:lnSpc>
                <a:spcPct val="90000"/>
              </a:lnSpc>
              <a:buFont typeface="Arial" charset="0"/>
              <a:buAutoNum type="arabicPeriod" startAt="5"/>
            </a:pPr>
            <a:r>
              <a:rPr kumimoji="1" lang="es-ES_tradnl" altLang="ja-JP" sz="2800">
                <a:ea typeface="ＭＳ Ｐゴシック" charset="0"/>
                <a:cs typeface="ＭＳ Ｐゴシック" charset="0"/>
              </a:rPr>
              <a:t>Los ptolemaicos y los seleucidas pelearon por el control de Palestina, y los ptolemaicos la controlaron entre 301 y 200 a.C., pero los seleucidas ganaron control en 200 a.C.</a:t>
            </a:r>
          </a:p>
          <a:p>
            <a:pPr marL="660400" indent="-660400">
              <a:lnSpc>
                <a:spcPct val="90000"/>
              </a:lnSpc>
              <a:buFont typeface="Arial" charset="0"/>
              <a:buAutoNum type="arabicPeriod" startAt="5"/>
            </a:pPr>
            <a:r>
              <a:rPr kumimoji="1" lang="es-ES_tradnl" altLang="ja-JP" sz="2800">
                <a:ea typeface="ＭＳ Ｐゴシック" charset="0"/>
                <a:cs typeface="ＭＳ Ｐゴシック" charset="0"/>
              </a:rPr>
              <a:t>Antíoco IV (Epífanes) reemplazó el sumo sacerdote con el suyo (Jasón), promovió la helenización de los judíos, y luego reemplazó a Jasón con Menelao, un fuerte helenista.</a:t>
            </a:r>
          </a:p>
          <a:p>
            <a:pPr marL="660400" indent="-660400">
              <a:lnSpc>
                <a:spcPct val="90000"/>
              </a:lnSpc>
              <a:buFont typeface="Arial" charset="0"/>
              <a:buAutoNum type="arabicPeriod" startAt="5"/>
            </a:pPr>
            <a:r>
              <a:rPr kumimoji="1" lang="es-ES_tradnl" altLang="ja-JP" sz="2800">
                <a:ea typeface="ＭＳ Ｐゴシック" charset="0"/>
                <a:cs typeface="ＭＳ Ｐゴシック" charset="0"/>
              </a:rPr>
              <a:t>Jasón llevó un ejército de mil soldados a Jerusalén cuando Antíoco estaba ausente, pero éste regresó y oprimió a los judíos y su fe terriblemente.</a:t>
            </a:r>
          </a:p>
        </p:txBody>
      </p:sp>
      <p:sp>
        <p:nvSpPr>
          <p:cNvPr id="163842" name="Rectangle 2"/>
          <p:cNvSpPr>
            <a:spLocks noGrp="1" noChangeArrowheads="1"/>
          </p:cNvSpPr>
          <p:nvPr>
            <p:ph type="title"/>
          </p:nvPr>
        </p:nvSpPr>
        <p:spPr>
          <a:xfrm>
            <a:off x="685800" y="0"/>
            <a:ext cx="7772400" cy="741363"/>
          </a:xfrm>
        </p:spPr>
        <p:txBody>
          <a:bodyPr/>
          <a:lstStyle/>
          <a:p>
            <a:r>
              <a:rPr kumimoji="1" lang="es-ES_tradnl" sz="2800"/>
              <a:t>Daniel</a:t>
            </a:r>
            <a:r>
              <a:rPr kumimoji="1" lang="es-ES_tradnl" altLang="ja-JP" sz="2800"/>
              <a:t> - El contexto histórico (D y L 458-62)</a:t>
            </a:r>
            <a:endParaRPr kumimoji="1" lang="es-ES_tradnl"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noChangeArrowheads="1"/>
          </p:cNvSpPr>
          <p:nvPr>
            <p:ph idx="1"/>
          </p:nvPr>
        </p:nvSpPr>
        <p:spPr>
          <a:xfrm>
            <a:off x="381000" y="609600"/>
            <a:ext cx="8458200" cy="6248400"/>
          </a:xfrm>
        </p:spPr>
        <p:txBody>
          <a:bodyPr/>
          <a:lstStyle/>
          <a:p>
            <a:pPr marL="812800" indent="-812800">
              <a:buFont typeface="Arial" charset="0"/>
              <a:buAutoNum type="arabicPeriod"/>
            </a:pPr>
            <a:r>
              <a:rPr kumimoji="1" lang="es-ES_tradnl" altLang="ja-JP" sz="2800">
                <a:ea typeface="ＭＳ Ｐゴシック" charset="0"/>
                <a:cs typeface="ＭＳ Ｐゴシック" charset="0"/>
              </a:rPr>
              <a:t>Daniel se divide en dos secciones:</a:t>
            </a:r>
          </a:p>
          <a:p>
            <a:pPr marL="1168400" lvl="1" indent="-711200">
              <a:buFont typeface="Arial" charset="0"/>
              <a:buAutoNum type="alphaLcParenR"/>
            </a:pPr>
            <a:r>
              <a:rPr kumimoji="1" lang="es-ES_tradnl" altLang="ja-JP" sz="2400">
                <a:ea typeface="ＭＳ Ｐゴシック" charset="0"/>
                <a:cs typeface="ＭＳ Ｐゴシック" charset="0"/>
              </a:rPr>
              <a:t>Narrativa cortesana - 1-6</a:t>
            </a:r>
          </a:p>
          <a:p>
            <a:pPr marL="1168400" lvl="1" indent="-711200">
              <a:buFont typeface="Arial" charset="0"/>
              <a:buAutoNum type="alphaLcParenR"/>
            </a:pPr>
            <a:r>
              <a:rPr kumimoji="1" lang="es-ES_tradnl" altLang="ja-JP" sz="2400">
                <a:ea typeface="ＭＳ Ｐゴシック" charset="0"/>
                <a:cs typeface="ＭＳ Ｐゴシック" charset="0"/>
              </a:rPr>
              <a:t>Profecía apocalíptica - 7-12</a:t>
            </a:r>
          </a:p>
          <a:p>
            <a:pPr marL="812800" indent="-812800">
              <a:buFont typeface="Arial" charset="0"/>
              <a:buAutoNum type="arabicPeriod"/>
            </a:pPr>
            <a:r>
              <a:rPr kumimoji="1" lang="es-ES_tradnl" altLang="ja-JP" sz="2800">
                <a:ea typeface="ＭＳ Ｐゴシック" charset="0"/>
                <a:cs typeface="ＭＳ Ｐゴシック" charset="0"/>
              </a:rPr>
              <a:t>La primera sección contiene seis historias acerca de Daniel y sus compañeros que seguían viviendo en Babilonia y Persia después de la repatriación de los judíos.</a:t>
            </a:r>
          </a:p>
          <a:p>
            <a:pPr marL="1168400" lvl="1" indent="-711200">
              <a:buFont typeface="Arial" charset="0"/>
              <a:buAutoNum type="alphaLcParenR"/>
            </a:pPr>
            <a:r>
              <a:rPr kumimoji="1" lang="es-ES_tradnl" altLang="ja-JP" sz="2400">
                <a:ea typeface="ＭＳ Ｐゴシック" charset="0"/>
                <a:cs typeface="ＭＳ Ｐゴシック" charset="0"/>
              </a:rPr>
              <a:t>Esta sección es una de las más conocidas de todo el AT.</a:t>
            </a:r>
          </a:p>
          <a:p>
            <a:pPr marL="1168400" lvl="1" indent="-711200">
              <a:buFont typeface="Arial" charset="0"/>
              <a:buAutoNum type="alphaLcParenR"/>
            </a:pPr>
            <a:r>
              <a:rPr kumimoji="1" lang="es-ES_tradnl" altLang="ja-JP" sz="2400">
                <a:ea typeface="ＭＳ Ｐゴシック" charset="0"/>
                <a:cs typeface="ＭＳ Ｐゴシック" charset="0"/>
              </a:rPr>
              <a:t>Tuvo el propósito de enseñar y animar a los judíos a vivir su fe con integridad en medio de un mundo pagano.</a:t>
            </a:r>
          </a:p>
        </p:txBody>
      </p:sp>
      <p:sp>
        <p:nvSpPr>
          <p:cNvPr id="148482" name="Rectangle 2"/>
          <p:cNvSpPr>
            <a:spLocks noGrp="1" noChangeArrowheads="1"/>
          </p:cNvSpPr>
          <p:nvPr>
            <p:ph type="title"/>
          </p:nvPr>
        </p:nvSpPr>
        <p:spPr>
          <a:xfrm>
            <a:off x="685800" y="0"/>
            <a:ext cx="7772400" cy="741363"/>
          </a:xfrm>
        </p:spPr>
        <p:txBody>
          <a:bodyPr/>
          <a:lstStyle/>
          <a:p>
            <a:r>
              <a:rPr kumimoji="1" lang="es-ES_tradnl" sz="4000"/>
              <a:t>Daniel</a:t>
            </a:r>
            <a:r>
              <a:rPr kumimoji="1" lang="es-ES_tradnl" altLang="ja-JP" sz="4000"/>
              <a:t> - Estructura</a:t>
            </a:r>
            <a:endParaRPr kumimoji="1" lang="es-ES_trad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ChangeArrowheads="1"/>
          </p:cNvSpPr>
          <p:nvPr>
            <p:ph idx="1"/>
          </p:nvPr>
        </p:nvSpPr>
        <p:spPr>
          <a:xfrm>
            <a:off x="381000" y="609600"/>
            <a:ext cx="8458200" cy="6248400"/>
          </a:xfrm>
        </p:spPr>
        <p:txBody>
          <a:bodyPr/>
          <a:lstStyle/>
          <a:p>
            <a:pPr marL="812800" indent="-812800">
              <a:buFont typeface="Arial" charset="0"/>
              <a:buAutoNum type="arabicPeriod" startAt="3"/>
            </a:pPr>
            <a:r>
              <a:rPr kumimoji="1" lang="es-ES_tradnl" altLang="ja-JP" sz="2800">
                <a:ea typeface="ＭＳ Ｐゴシック" charset="0"/>
                <a:cs typeface="ＭＳ Ｐゴシック" charset="0"/>
              </a:rPr>
              <a:t>La segunda sección contiene una serie de profecías apocalípticas.</a:t>
            </a:r>
          </a:p>
          <a:p>
            <a:pPr marL="1168400" lvl="1" indent="-711200">
              <a:buFont typeface="Arial" charset="0"/>
              <a:buAutoNum type="alphaLcParenR"/>
            </a:pPr>
            <a:r>
              <a:rPr kumimoji="1" lang="es-ES_tradnl" altLang="ja-JP" sz="2400">
                <a:ea typeface="ＭＳ Ｐゴシック" charset="0"/>
                <a:cs typeface="ＭＳ Ｐゴシック" charset="0"/>
              </a:rPr>
              <a:t>Estas profecías cubren el período entre el primer año de Belsasar hasta mediados del segundo siglo a.C. con tantos detalles que algunos dicen que tenía que haber sido escrito después de los hechos.</a:t>
            </a:r>
          </a:p>
          <a:p>
            <a:pPr marL="1168400" lvl="1" indent="-711200">
              <a:buFont typeface="Arial" charset="0"/>
              <a:buAutoNum type="alphaLcParenR"/>
            </a:pPr>
            <a:r>
              <a:rPr kumimoji="1" lang="es-ES_tradnl" altLang="ja-JP" sz="2400">
                <a:ea typeface="ＭＳ Ｐゴシック" charset="0"/>
                <a:cs typeface="ＭＳ Ｐゴシック" charset="0"/>
              </a:rPr>
              <a:t>Contemplan el triunfo de los persas sobre los babilonios y los griegos sobre los persas, la división del imperio griego en cuatro facciones y las competencias entre los ptolemaicos y los seleucidas por el control de Palestina.</a:t>
            </a:r>
          </a:p>
          <a:p>
            <a:pPr marL="1168400" lvl="1" indent="-711200">
              <a:buFont typeface="Arial" charset="0"/>
              <a:buAutoNum type="alphaLcParenR"/>
            </a:pPr>
            <a:r>
              <a:rPr kumimoji="1" lang="es-ES_tradnl" altLang="ja-JP" sz="2400">
                <a:ea typeface="ＭＳ Ｐゴシック" charset="0"/>
                <a:cs typeface="ＭＳ Ｐゴシック" charset="0"/>
              </a:rPr>
              <a:t>Antíoco IV, el que profanó el templo en 169 a.C., figura prominentemente en el capítulo 11.</a:t>
            </a:r>
          </a:p>
          <a:p>
            <a:pPr marL="1168400" lvl="1" indent="-711200">
              <a:buFont typeface="Arial" charset="0"/>
              <a:buAutoNum type="alphaLcParenR"/>
            </a:pPr>
            <a:r>
              <a:rPr kumimoji="1" lang="es-ES_tradnl" altLang="ja-JP" sz="2400">
                <a:ea typeface="ＭＳ Ｐゴシック" charset="0"/>
                <a:cs typeface="ＭＳ Ｐゴシック" charset="0"/>
              </a:rPr>
              <a:t>En la visión de las cuatro bestias (7) , también se contemplan el imperio romano y el reino de Dios.</a:t>
            </a:r>
          </a:p>
        </p:txBody>
      </p:sp>
      <p:sp>
        <p:nvSpPr>
          <p:cNvPr id="162818" name="Rectangle 2"/>
          <p:cNvSpPr>
            <a:spLocks noGrp="1" noChangeArrowheads="1"/>
          </p:cNvSpPr>
          <p:nvPr>
            <p:ph type="title"/>
          </p:nvPr>
        </p:nvSpPr>
        <p:spPr>
          <a:xfrm>
            <a:off x="685800" y="0"/>
            <a:ext cx="7772400" cy="741363"/>
          </a:xfrm>
        </p:spPr>
        <p:txBody>
          <a:bodyPr/>
          <a:lstStyle/>
          <a:p>
            <a:r>
              <a:rPr kumimoji="1" lang="es-ES_tradnl" sz="4000"/>
              <a:t>Daniel</a:t>
            </a:r>
            <a:r>
              <a:rPr kumimoji="1" lang="es-ES_tradnl" altLang="ja-JP" sz="4000"/>
              <a:t> - Estructura</a:t>
            </a:r>
            <a:endParaRPr kumimoji="1" lang="es-ES_trad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idx="1"/>
          </p:nvPr>
        </p:nvSpPr>
        <p:spPr>
          <a:xfrm>
            <a:off x="381000" y="609600"/>
            <a:ext cx="8458200" cy="6248400"/>
          </a:xfrm>
        </p:spPr>
        <p:txBody>
          <a:bodyPr/>
          <a:lstStyle/>
          <a:p>
            <a:pPr marL="812800" indent="-812800">
              <a:lnSpc>
                <a:spcPct val="90000"/>
              </a:lnSpc>
              <a:buFont typeface="Arial" charset="0"/>
              <a:buAutoNum type="arabicPeriod"/>
            </a:pPr>
            <a:r>
              <a:rPr kumimoji="1" lang="es-ES_tradnl" altLang="ja-JP" sz="2800">
                <a:ea typeface="ＭＳ Ｐゴシック" charset="0"/>
                <a:cs typeface="ＭＳ Ｐゴシック" charset="0"/>
              </a:rPr>
              <a:t>Algunas características del género apocalíptico son:</a:t>
            </a:r>
          </a:p>
          <a:p>
            <a:pPr marL="1168400" lvl="1" indent="-711200">
              <a:lnSpc>
                <a:spcPct val="90000"/>
              </a:lnSpc>
              <a:buFont typeface="Arial" charset="0"/>
              <a:buAutoNum type="arabicPeriod"/>
            </a:pPr>
            <a:r>
              <a:rPr kumimoji="1" lang="es-ES_tradnl" altLang="ja-JP" sz="2400">
                <a:ea typeface="ＭＳ Ｐゴシック" charset="0"/>
                <a:cs typeface="ＭＳ Ｐゴシック" charset="0"/>
              </a:rPr>
              <a:t>Escatología que toma en cuenta no solo los eventos de futuro cercano sino también el fin de todo</a:t>
            </a:r>
          </a:p>
          <a:p>
            <a:pPr marL="1168400" lvl="1" indent="-711200">
              <a:lnSpc>
                <a:spcPct val="90000"/>
              </a:lnSpc>
              <a:buFont typeface="Arial" charset="0"/>
              <a:buAutoNum type="arabicPeriod"/>
            </a:pPr>
            <a:r>
              <a:rPr kumimoji="1" lang="es-ES_tradnl" altLang="ja-JP" sz="2400">
                <a:ea typeface="ＭＳ Ｐゴシック" charset="0"/>
                <a:cs typeface="ＭＳ Ｐゴシック" charset="0"/>
              </a:rPr>
              <a:t>Revelación mediada por medio de un intermediario como un ángel, no directa de Dios al profeta</a:t>
            </a:r>
          </a:p>
          <a:p>
            <a:pPr marL="1168400" lvl="1" indent="-711200">
              <a:lnSpc>
                <a:spcPct val="90000"/>
              </a:lnSpc>
              <a:buFont typeface="Arial" charset="0"/>
              <a:buAutoNum type="arabicPeriod"/>
            </a:pPr>
            <a:r>
              <a:rPr kumimoji="1" lang="es-ES_tradnl" altLang="ja-JP" sz="2400">
                <a:ea typeface="ＭＳ Ｐゴシック" charset="0"/>
                <a:cs typeface="ＭＳ Ｐゴシック" charset="0"/>
              </a:rPr>
              <a:t>Imágenes raras</a:t>
            </a:r>
          </a:p>
          <a:p>
            <a:pPr marL="1168400" lvl="1" indent="-711200">
              <a:lnSpc>
                <a:spcPct val="90000"/>
              </a:lnSpc>
              <a:buFont typeface="Arial" charset="0"/>
              <a:buAutoNum type="arabicPeriod"/>
            </a:pPr>
            <a:r>
              <a:rPr kumimoji="1" lang="es-ES_tradnl" altLang="ja-JP" sz="2400">
                <a:ea typeface="ＭＳ Ｐゴシック" charset="0"/>
                <a:cs typeface="ＭＳ Ｐゴシック" charset="0"/>
              </a:rPr>
              <a:t>Escenario de opresión</a:t>
            </a:r>
          </a:p>
          <a:p>
            <a:pPr marL="1168400" lvl="1" indent="-711200">
              <a:lnSpc>
                <a:spcPct val="90000"/>
              </a:lnSpc>
              <a:buFont typeface="Arial" charset="0"/>
              <a:buAutoNum type="arabicPeriod"/>
            </a:pPr>
            <a:r>
              <a:rPr kumimoji="1" lang="es-ES_tradnl" altLang="ja-JP" sz="2400">
                <a:ea typeface="ＭＳ Ｐゴシック" charset="0"/>
                <a:cs typeface="ＭＳ Ｐゴシック" charset="0"/>
              </a:rPr>
              <a:t>Determinismo y optimismo: No se enfoca en buscar arrepentimiento, porque todo ya está decidido, pero Dios triunfará al fin.</a:t>
            </a:r>
          </a:p>
          <a:p>
            <a:pPr marL="1168400" lvl="1" indent="-711200">
              <a:lnSpc>
                <a:spcPct val="90000"/>
              </a:lnSpc>
              <a:buFont typeface="Arial" charset="0"/>
              <a:buAutoNum type="arabicPeriod"/>
            </a:pPr>
            <a:r>
              <a:rPr kumimoji="1" lang="es-ES_tradnl" altLang="ja-JP" sz="2400">
                <a:ea typeface="ＭＳ Ｐゴシック" charset="0"/>
                <a:cs typeface="ＭＳ Ｐゴシック" charset="0"/>
              </a:rPr>
              <a:t>Pseudonimidad y profecía después del hecho</a:t>
            </a:r>
          </a:p>
          <a:p>
            <a:pPr marL="812800" indent="-812800">
              <a:lnSpc>
                <a:spcPct val="90000"/>
              </a:lnSpc>
              <a:buFont typeface="Arial" charset="0"/>
              <a:buAutoNum type="arabicPeriod"/>
            </a:pPr>
            <a:r>
              <a:rPr kumimoji="1" lang="es-ES_tradnl" altLang="ja-JP" sz="2800">
                <a:ea typeface="ＭＳ Ｐゴシック" charset="0"/>
                <a:cs typeface="ＭＳ Ｐゴシック" charset="0"/>
              </a:rPr>
              <a:t>Daniel exhibe todos estos elementos menos el último, aunque muchos han incluido ese elemento también. </a:t>
            </a:r>
          </a:p>
        </p:txBody>
      </p:sp>
      <p:sp>
        <p:nvSpPr>
          <p:cNvPr id="161794" name="Rectangle 2"/>
          <p:cNvSpPr>
            <a:spLocks noGrp="1" noChangeArrowheads="1"/>
          </p:cNvSpPr>
          <p:nvPr>
            <p:ph type="title"/>
          </p:nvPr>
        </p:nvSpPr>
        <p:spPr>
          <a:xfrm>
            <a:off x="685800" y="0"/>
            <a:ext cx="7772400" cy="741363"/>
          </a:xfrm>
        </p:spPr>
        <p:txBody>
          <a:bodyPr/>
          <a:lstStyle/>
          <a:p>
            <a:r>
              <a:rPr kumimoji="1" lang="es-ES_tradnl" sz="3600"/>
              <a:t>Daniel</a:t>
            </a:r>
            <a:r>
              <a:rPr kumimoji="1" lang="es-ES_tradnl" altLang="ja-JP" sz="3600"/>
              <a:t> - Apocalíptico (D y L 464-68)</a:t>
            </a:r>
            <a:endParaRPr kumimoji="1" lang="es-ES_trad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a:xfrm>
            <a:off x="381000" y="609600"/>
            <a:ext cx="8458200" cy="6248400"/>
          </a:xfrm>
        </p:spPr>
        <p:txBody>
          <a:bodyPr/>
          <a:lstStyle/>
          <a:p>
            <a:pPr marL="660400" indent="-660400">
              <a:buFont typeface="Arial" charset="0"/>
              <a:buAutoNum type="arabicPeriod"/>
            </a:pPr>
            <a:r>
              <a:rPr kumimoji="1" lang="es-ES_tradnl" altLang="ja-JP" sz="2800">
                <a:ea typeface="ＭＳ Ｐゴシック" charset="0"/>
                <a:cs typeface="ＭＳ Ｐゴシック" charset="0"/>
              </a:rPr>
              <a:t>La sección narrativa enseña cómo vivir la fe en medio de un ambiente hostil.</a:t>
            </a:r>
          </a:p>
          <a:p>
            <a:pPr marL="1035050" lvl="1" indent="-577850">
              <a:buFont typeface="Arial" charset="0"/>
              <a:buAutoNum type="alphaLcParenR"/>
            </a:pPr>
            <a:r>
              <a:rPr kumimoji="1" lang="es-ES_tradnl" altLang="ja-JP" sz="2400">
                <a:ea typeface="ＭＳ Ｐゴシック" charset="0"/>
                <a:cs typeface="ＭＳ Ｐゴシック" charset="0"/>
              </a:rPr>
              <a:t>Este estímulo habría servido a los judíos que vivieron bajo los diferentes reinos: Babilonia, Persia, Grecia y Roma.</a:t>
            </a:r>
          </a:p>
          <a:p>
            <a:pPr marL="1035050" lvl="1" indent="-577850">
              <a:buFont typeface="Arial" charset="0"/>
              <a:buAutoNum type="alphaLcParenR"/>
            </a:pPr>
            <a:r>
              <a:rPr kumimoji="1" lang="es-ES_tradnl" altLang="ja-JP" sz="2400">
                <a:ea typeface="ＭＳ Ｐゴシック" charset="0"/>
                <a:cs typeface="ＭＳ Ｐゴシック" charset="0"/>
              </a:rPr>
              <a:t>Además, puede animarnos a los cristianos en los ambientes hostiles en los cuales nos encontremos.</a:t>
            </a:r>
          </a:p>
          <a:p>
            <a:pPr marL="1035050" lvl="1" indent="-577850">
              <a:buFont typeface="Arial" charset="0"/>
              <a:buAutoNum type="alphaLcParenR"/>
            </a:pPr>
            <a:r>
              <a:rPr kumimoji="1" lang="es-ES_tradnl" altLang="ja-JP" sz="2400">
                <a:ea typeface="ＭＳ Ｐゴシック" charset="0"/>
                <a:cs typeface="ＭＳ Ｐゴシック" charset="0"/>
              </a:rPr>
              <a:t>Tiene función similar a las narrativas de José y Ester </a:t>
            </a:r>
          </a:p>
          <a:p>
            <a:pPr marL="660400" indent="-660400">
              <a:buFont typeface="Arial" charset="0"/>
              <a:buAutoNum type="arabicPeriod"/>
            </a:pPr>
            <a:r>
              <a:rPr kumimoji="1" lang="es-ES_tradnl" altLang="ja-JP" sz="2800">
                <a:ea typeface="ＭＳ Ｐゴシック" charset="0"/>
                <a:cs typeface="ＭＳ Ｐゴシック" charset="0"/>
              </a:rPr>
              <a:t>Las dos secciones enfatizan que Dios es soberano y tendrá la victoria sobre todo mal.</a:t>
            </a:r>
          </a:p>
        </p:txBody>
      </p:sp>
      <p:sp>
        <p:nvSpPr>
          <p:cNvPr id="128002" name="Rectangle 2"/>
          <p:cNvSpPr>
            <a:spLocks noGrp="1" noChangeArrowheads="1"/>
          </p:cNvSpPr>
          <p:nvPr>
            <p:ph type="title"/>
          </p:nvPr>
        </p:nvSpPr>
        <p:spPr>
          <a:xfrm>
            <a:off x="685800" y="0"/>
            <a:ext cx="7772400" cy="741363"/>
          </a:xfrm>
        </p:spPr>
        <p:txBody>
          <a:bodyPr/>
          <a:lstStyle/>
          <a:p>
            <a:r>
              <a:rPr kumimoji="1" lang="es-ES_tradnl" sz="2800"/>
              <a:t>Daniel</a:t>
            </a:r>
            <a:r>
              <a:rPr kumimoji="1" lang="es-ES_tradnl" altLang="ja-JP" sz="2800"/>
              <a:t> - Temas principales (D y L 473-77)</a:t>
            </a:r>
            <a:endParaRPr kumimoji="1" lang="es-ES_tradn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381000" y="609600"/>
            <a:ext cx="8458200" cy="6248400"/>
          </a:xfrm>
        </p:spPr>
        <p:txBody>
          <a:bodyPr/>
          <a:lstStyle/>
          <a:p>
            <a:pPr marL="660400" indent="-660400">
              <a:buFont typeface="Arial" charset="0"/>
              <a:buAutoNum type="arabicPeriod"/>
            </a:pPr>
            <a:r>
              <a:rPr kumimoji="1" lang="es-ES_tradnl" altLang="ja-JP" sz="2800">
                <a:ea typeface="ＭＳ Ｐゴシック" charset="0"/>
                <a:cs typeface="ＭＳ Ｐゴシック" charset="0"/>
              </a:rPr>
              <a:t>La interpretación tradicional entre los cristianos de las visiones de la estatua (2) y la de las cuatro bestias (7) es:</a:t>
            </a:r>
          </a:p>
          <a:p>
            <a:pPr marL="1035050" lvl="1" indent="-577850">
              <a:buFont typeface="Wingdings" charset="0"/>
              <a:buChar char="§"/>
            </a:pPr>
            <a:r>
              <a:rPr kumimoji="1" lang="es-ES_tradnl" altLang="ja-JP" sz="2400">
                <a:ea typeface="ＭＳ Ｐゴシック" charset="0"/>
                <a:cs typeface="ＭＳ Ｐゴシック" charset="0"/>
              </a:rPr>
              <a:t>cabeza de oro		león		Babilonia</a:t>
            </a:r>
          </a:p>
          <a:p>
            <a:pPr marL="1035050" lvl="1" indent="-577850">
              <a:buFont typeface="Wingdings" charset="0"/>
              <a:buChar char="§"/>
            </a:pPr>
            <a:r>
              <a:rPr kumimoji="1" lang="es-ES_tradnl" altLang="ja-JP" sz="2400">
                <a:ea typeface="ＭＳ Ｐゴシック" charset="0"/>
                <a:cs typeface="ＭＳ Ｐゴシック" charset="0"/>
              </a:rPr>
              <a:t>pecho de plata		oso		Persia</a:t>
            </a:r>
          </a:p>
          <a:p>
            <a:pPr marL="1035050" lvl="1" indent="-577850">
              <a:buFont typeface="Wingdings" charset="0"/>
              <a:buChar char="§"/>
            </a:pPr>
            <a:r>
              <a:rPr kumimoji="1" lang="es-ES_tradnl" altLang="ja-JP" sz="2400">
                <a:ea typeface="ＭＳ Ｐゴシック" charset="0"/>
                <a:cs typeface="ＭＳ Ｐゴシック" charset="0"/>
              </a:rPr>
              <a:t>muslos de bronce		leopardo	Grecia</a:t>
            </a:r>
          </a:p>
          <a:p>
            <a:pPr marL="1035050" lvl="1" indent="-577850">
              <a:buFont typeface="Wingdings" charset="0"/>
              <a:buChar char="§"/>
            </a:pPr>
            <a:r>
              <a:rPr kumimoji="1" lang="es-ES_tradnl" altLang="ja-JP" sz="2400">
                <a:ea typeface="ＭＳ Ｐゴシック" charset="0"/>
                <a:cs typeface="ＭＳ Ｐゴシック" charset="0"/>
              </a:rPr>
              <a:t>piernas de hierro		monstruo	Roma</a:t>
            </a:r>
          </a:p>
          <a:p>
            <a:pPr marL="1035050" lvl="1" indent="-577850">
              <a:buFontTx/>
              <a:buNone/>
            </a:pPr>
            <a:r>
              <a:rPr kumimoji="1" lang="es-ES_tradnl" altLang="ja-JP" sz="2400">
                <a:ea typeface="ＭＳ Ｐゴシック" charset="0"/>
                <a:cs typeface="ＭＳ Ｐゴシック" charset="0"/>
              </a:rPr>
              <a:t>		y pies de hierro y barro</a:t>
            </a:r>
          </a:p>
          <a:p>
            <a:pPr marL="1035050" lvl="1" indent="-577850">
              <a:buFont typeface="Wingdings" charset="0"/>
              <a:buChar char="§"/>
            </a:pPr>
            <a:r>
              <a:rPr kumimoji="1" lang="es-ES_tradnl" altLang="ja-JP" sz="2400">
                <a:ea typeface="ＭＳ Ｐゴシック" charset="0"/>
                <a:cs typeface="ＭＳ Ｐゴシック" charset="0"/>
              </a:rPr>
              <a:t>roca			Hijo del hombre	Reino de 							Dios</a:t>
            </a:r>
          </a:p>
          <a:p>
            <a:pPr marL="660400" indent="-660400">
              <a:buFont typeface="Arial" charset="0"/>
              <a:buAutoNum type="arabicPeriod"/>
            </a:pPr>
            <a:r>
              <a:rPr kumimoji="1" lang="es-ES_tradnl" altLang="ja-JP" sz="2800">
                <a:ea typeface="ＭＳ Ｐゴシック" charset="0"/>
                <a:cs typeface="ＭＳ Ｐゴシック" charset="0"/>
              </a:rPr>
              <a:t>El cumplimiento de estas visiones es doble, parcialmente en la primera venida de Cristo y finalmente en la segunda venida.</a:t>
            </a:r>
          </a:p>
        </p:txBody>
      </p:sp>
      <p:sp>
        <p:nvSpPr>
          <p:cNvPr id="131074" name="Rectangle 2"/>
          <p:cNvSpPr>
            <a:spLocks noGrp="1" noChangeArrowheads="1"/>
          </p:cNvSpPr>
          <p:nvPr>
            <p:ph type="title"/>
          </p:nvPr>
        </p:nvSpPr>
        <p:spPr>
          <a:xfrm>
            <a:off x="685800" y="0"/>
            <a:ext cx="7772400" cy="741363"/>
          </a:xfrm>
        </p:spPr>
        <p:txBody>
          <a:bodyPr/>
          <a:lstStyle/>
          <a:p>
            <a:r>
              <a:rPr kumimoji="1" lang="es-ES_tradnl" sz="3600"/>
              <a:t>Daniel</a:t>
            </a:r>
            <a:r>
              <a:rPr kumimoji="1" lang="es-ES_tradnl" altLang="ja-JP" sz="3600"/>
              <a:t> y el NT</a:t>
            </a:r>
            <a:endParaRPr kumimoji="1" lang="es-ES_tradnl"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Grp="1" noChangeArrowheads="1"/>
          </p:cNvSpPr>
          <p:nvPr>
            <p:ph idx="1"/>
          </p:nvPr>
        </p:nvSpPr>
        <p:spPr>
          <a:xfrm>
            <a:off x="381000" y="609600"/>
            <a:ext cx="8458200" cy="6248400"/>
          </a:xfrm>
        </p:spPr>
        <p:txBody>
          <a:bodyPr/>
          <a:lstStyle/>
          <a:p>
            <a:pPr marL="660400" indent="-660400">
              <a:buFont typeface="Arial" charset="0"/>
              <a:buAutoNum type="arabicPeriod" startAt="3"/>
            </a:pPr>
            <a:r>
              <a:rPr kumimoji="1" lang="es-ES_tradnl" altLang="ja-JP" sz="2800">
                <a:ea typeface="ＭＳ Ｐゴシック" charset="0"/>
                <a:cs typeface="ＭＳ Ｐゴシック" charset="0"/>
              </a:rPr>
              <a:t>El libro apocalíptico del NT emplea imágenes de Daniel: bestias, el Guerrero Divino, el Anciano de días, el Hijo del hombre.</a:t>
            </a:r>
          </a:p>
          <a:p>
            <a:pPr marL="660400" indent="-660400">
              <a:buFont typeface="Arial" charset="0"/>
              <a:buAutoNum type="arabicPeriod" startAt="3"/>
            </a:pPr>
            <a:r>
              <a:rPr kumimoji="1" lang="es-ES_tradnl" altLang="ja-JP" sz="2800">
                <a:ea typeface="ＭＳ Ｐゴシック" charset="0"/>
                <a:cs typeface="ＭＳ Ｐゴシック" charset="0"/>
              </a:rPr>
              <a:t>En su primera venida durante el tiempo del Imperio Romano, la Roca de la eternidad fue abierta por nosotros, pero algún día el Hijo del hombre vendrá para poner fin a todo mal.</a:t>
            </a:r>
          </a:p>
        </p:txBody>
      </p:sp>
      <p:sp>
        <p:nvSpPr>
          <p:cNvPr id="164866" name="Rectangle 2"/>
          <p:cNvSpPr>
            <a:spLocks noGrp="1" noChangeArrowheads="1"/>
          </p:cNvSpPr>
          <p:nvPr>
            <p:ph type="title"/>
          </p:nvPr>
        </p:nvSpPr>
        <p:spPr>
          <a:xfrm>
            <a:off x="685800" y="0"/>
            <a:ext cx="7772400" cy="741363"/>
          </a:xfrm>
        </p:spPr>
        <p:txBody>
          <a:bodyPr/>
          <a:lstStyle/>
          <a:p>
            <a:r>
              <a:rPr kumimoji="1" lang="es-ES_tradnl" sz="3600"/>
              <a:t>Daniel</a:t>
            </a:r>
            <a:r>
              <a:rPr kumimoji="1" lang="es-ES_tradnl" altLang="ja-JP" sz="3600"/>
              <a:t> y el NT</a:t>
            </a:r>
            <a:endParaRPr kumimoji="1" lang="es-ES_tradnl"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s-ES_tradnl" sz="5400"/>
              <a:t>Daniel</a:t>
            </a:r>
            <a:endParaRPr lang="es-ES_tradnl"/>
          </a:p>
        </p:txBody>
      </p:sp>
      <p:sp>
        <p:nvSpPr>
          <p:cNvPr id="2" name="Marcador de texto 1"/>
          <p:cNvSpPr>
            <a:spLocks noGrp="1"/>
          </p:cNvSpPr>
          <p:nvPr>
            <p:ph type="body" idx="1"/>
          </p:nvPr>
        </p:nvSpPr>
        <p:spPr/>
        <p:txBody>
          <a:bodyPr/>
          <a:lstStyle/>
          <a:p>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idx="1"/>
          </p:nvPr>
        </p:nvSpPr>
        <p:spPr>
          <a:xfrm>
            <a:off x="381000" y="762000"/>
            <a:ext cx="8458200" cy="6096000"/>
          </a:xfrm>
        </p:spPr>
        <p:txBody>
          <a:bodyPr/>
          <a:lstStyle/>
          <a:p>
            <a:pPr marL="660400" indent="-660400">
              <a:buFont typeface="Arial" charset="0"/>
              <a:buAutoNum type="arabicPeriod"/>
            </a:pPr>
            <a:r>
              <a:rPr kumimoji="1" lang="es-ES_tradnl" altLang="ja-JP" sz="2800">
                <a:ea typeface="ＭＳ Ｐゴシック" charset="0"/>
                <a:cs typeface="ＭＳ Ｐゴシック" charset="0"/>
              </a:rPr>
              <a:t>El talmud </a:t>
            </a:r>
            <a:r>
              <a:rPr kumimoji="1" lang="es-ES_tradnl" altLang="ja-JP" sz="2800" i="1">
                <a:ea typeface="ＭＳ Ｐゴシック" charset="0"/>
                <a:cs typeface="ＭＳ Ｐゴシック" charset="0"/>
              </a:rPr>
              <a:t>Baba Bathra</a:t>
            </a:r>
            <a:r>
              <a:rPr kumimoji="1" lang="es-ES_tradnl" altLang="ja-JP" sz="2800">
                <a:ea typeface="ＭＳ Ｐゴシック" charset="0"/>
                <a:cs typeface="ＭＳ Ｐゴシック" charset="0"/>
              </a:rPr>
              <a:t> dijo que que “los hombres de la Gran Sinagoga escribieron [. . .] Daniel”.</a:t>
            </a:r>
          </a:p>
          <a:p>
            <a:pPr marL="660400" indent="-660400">
              <a:buFont typeface="Arial" charset="0"/>
              <a:buAutoNum type="arabicPeriod"/>
            </a:pPr>
            <a:r>
              <a:rPr kumimoji="1" lang="es-ES_tradnl" altLang="ja-JP" sz="2800">
                <a:ea typeface="ＭＳ Ｐゴシック" charset="0"/>
                <a:cs typeface="ＭＳ Ｐゴシック" charset="0"/>
              </a:rPr>
              <a:t>Daniel habló en primera persona en la segunda sección del libro, pero la primera parte es narrada en tercera persona.</a:t>
            </a:r>
          </a:p>
          <a:p>
            <a:pPr marL="660400" indent="-660400">
              <a:buFont typeface="Arial" charset="0"/>
              <a:buAutoNum type="arabicPeriod"/>
            </a:pPr>
            <a:r>
              <a:rPr kumimoji="1" lang="es-ES_tradnl" altLang="ja-JP" sz="2800">
                <a:ea typeface="ＭＳ Ｐゴシック" charset="0"/>
                <a:cs typeface="ＭＳ Ｐゴシック" charset="0"/>
              </a:rPr>
              <a:t>En 12:4, recibió instrucciones de sellar el libro.</a:t>
            </a:r>
          </a:p>
          <a:p>
            <a:pPr marL="660400" indent="-660400">
              <a:buFont typeface="Arial" charset="0"/>
              <a:buAutoNum type="arabicPeriod"/>
            </a:pPr>
            <a:r>
              <a:rPr kumimoji="1" lang="es-ES_tradnl" altLang="ja-JP" sz="2800">
                <a:ea typeface="ＭＳ Ｐゴシック" charset="0"/>
                <a:cs typeface="ＭＳ Ｐゴシック" charset="0"/>
              </a:rPr>
              <a:t>El libro parece ser una unidad.</a:t>
            </a:r>
          </a:p>
          <a:p>
            <a:pPr marL="660400" indent="-660400">
              <a:buFont typeface="Arial" charset="0"/>
              <a:buAutoNum type="arabicPeriod"/>
            </a:pPr>
            <a:r>
              <a:rPr kumimoji="1" lang="es-ES_tradnl" altLang="ja-JP" sz="2800">
                <a:ea typeface="ＭＳ Ｐゴシック" charset="0"/>
                <a:cs typeface="ＭＳ Ｐゴシック" charset="0"/>
              </a:rPr>
              <a:t>Jesús se refirió a Daniel 9:27 y/o 12:11 y lo(s) atribuyó al profeta Daniel.</a:t>
            </a:r>
          </a:p>
          <a:p>
            <a:pPr marL="660400" indent="-660400">
              <a:buFont typeface="Arial" charset="0"/>
              <a:buAutoNum type="arabicPeriod"/>
            </a:pPr>
            <a:r>
              <a:rPr kumimoji="1" lang="es-ES_tradnl" altLang="ja-JP" sz="2800">
                <a:ea typeface="ＭＳ Ｐゴシック" charset="0"/>
                <a:cs typeface="ＭＳ Ｐゴシック" charset="0"/>
              </a:rPr>
              <a:t>La evidencia interna indican que por lo menos las partes en primera persona son de Daniel.</a:t>
            </a:r>
          </a:p>
        </p:txBody>
      </p:sp>
      <p:sp>
        <p:nvSpPr>
          <p:cNvPr id="117762" name="Rectangle 2"/>
          <p:cNvSpPr>
            <a:spLocks noGrp="1" noChangeArrowheads="1"/>
          </p:cNvSpPr>
          <p:nvPr>
            <p:ph type="title"/>
          </p:nvPr>
        </p:nvSpPr>
        <p:spPr>
          <a:xfrm>
            <a:off x="685800" y="0"/>
            <a:ext cx="7772400" cy="741363"/>
          </a:xfrm>
        </p:spPr>
        <p:txBody>
          <a:bodyPr/>
          <a:lstStyle/>
          <a:p>
            <a:r>
              <a:rPr kumimoji="1" lang="es-ES_tradnl" sz="4000"/>
              <a:t>Daniel</a:t>
            </a:r>
            <a:r>
              <a:rPr kumimoji="1" lang="es-ES_tradnl" altLang="ja-JP" sz="4000"/>
              <a:t> - Autor</a:t>
            </a:r>
            <a:endParaRPr kumimoji="1" lang="es-ES_trad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AutoNum type="arabicPeriod"/>
            </a:pPr>
            <a:r>
              <a:rPr kumimoji="1" lang="es-ES_tradnl" altLang="ja-JP" sz="2800">
                <a:ea typeface="ＭＳ Ｐゴシック" charset="0"/>
                <a:cs typeface="ＭＳ Ｐゴシック" charset="0"/>
              </a:rPr>
              <a:t>En el Tanakh, Daniel está entre los escritos, no los profetas.</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Aunque algunos interpretan este hecho como una indicación de una fecha tardía, puede simplemente indicar que no lo consideraron profeta en el mismo sentido que los otros profetas.</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En manuscritos griegos del AT y en la LXX, está entre los profetas.</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Nuestras versiones siguen este orden.</a:t>
            </a:r>
          </a:p>
        </p:txBody>
      </p:sp>
      <p:sp>
        <p:nvSpPr>
          <p:cNvPr id="118786" name="Rectangle 2"/>
          <p:cNvSpPr>
            <a:spLocks noGrp="1" noChangeArrowheads="1"/>
          </p:cNvSpPr>
          <p:nvPr>
            <p:ph type="title"/>
          </p:nvPr>
        </p:nvSpPr>
        <p:spPr>
          <a:xfrm>
            <a:off x="685800" y="0"/>
            <a:ext cx="7772400" cy="741363"/>
          </a:xfrm>
        </p:spPr>
        <p:txBody>
          <a:bodyPr/>
          <a:lstStyle/>
          <a:p>
            <a:r>
              <a:rPr kumimoji="1" lang="es-ES_tradnl" sz="4000"/>
              <a:t>Daniel</a:t>
            </a:r>
            <a:r>
              <a:rPr kumimoji="1" lang="es-ES_tradnl" altLang="ja-JP" sz="4000"/>
              <a:t> - Lugar en el canon</a:t>
            </a:r>
            <a:endParaRPr kumimoji="1" lang="es-ES_trad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AutoNum type="arabicPeriod"/>
            </a:pPr>
            <a:r>
              <a:rPr kumimoji="1" lang="es-ES_tradnl" altLang="ja-JP" sz="2800">
                <a:ea typeface="ＭＳ Ｐゴシック" charset="0"/>
                <a:cs typeface="ＭＳ Ｐゴシック" charset="0"/>
              </a:rPr>
              <a:t>Los argumentos acerca de la fecha de composición de Daniel son complicados pero bien resumidos en Young.</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La postura tradicional es que Daniel lo escribió en el siglo sexto a.C.</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La postura moderna es que un autor del segundo siglo a.C. lo escribió en el nombre de Daniel.</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La postura moderna se basa en dos factores:</a:t>
            </a:r>
          </a:p>
          <a:p>
            <a:pPr marL="1035050" lvl="1" indent="-577850">
              <a:lnSpc>
                <a:spcPct val="90000"/>
              </a:lnSpc>
              <a:buFont typeface="Arial" charset="0"/>
              <a:buAutoNum type="alphaLcParenR"/>
            </a:pPr>
            <a:r>
              <a:rPr kumimoji="1" lang="es-ES_tradnl" altLang="ja-JP" sz="2400">
                <a:ea typeface="ＭＳ Ｐゴシック" charset="0"/>
                <a:cs typeface="ＭＳ Ｐゴシック" charset="0"/>
              </a:rPr>
              <a:t>La supuesta imposibilidad de profecía predictiva, lo cual es una presuposición más que una conclusión</a:t>
            </a:r>
          </a:p>
          <a:p>
            <a:pPr marL="1035050" lvl="1" indent="-577850">
              <a:lnSpc>
                <a:spcPct val="90000"/>
              </a:lnSpc>
              <a:buFont typeface="Arial" charset="0"/>
              <a:buAutoNum type="alphaLcParenR"/>
            </a:pPr>
            <a:r>
              <a:rPr kumimoji="1" lang="es-ES_tradnl" altLang="ja-JP" sz="2400">
                <a:ea typeface="ＭＳ Ｐゴシック" charset="0"/>
                <a:cs typeface="ＭＳ Ｐゴシック" charset="0"/>
              </a:rPr>
              <a:t>Los supuestos errores históricos en Daniel</a:t>
            </a:r>
          </a:p>
        </p:txBody>
      </p:sp>
      <p:sp>
        <p:nvSpPr>
          <p:cNvPr id="159746" name="Rectangle 2"/>
          <p:cNvSpPr>
            <a:spLocks noGrp="1" noChangeArrowheads="1"/>
          </p:cNvSpPr>
          <p:nvPr>
            <p:ph type="title"/>
          </p:nvPr>
        </p:nvSpPr>
        <p:spPr>
          <a:xfrm>
            <a:off x="685800" y="0"/>
            <a:ext cx="7772400" cy="741363"/>
          </a:xfrm>
        </p:spPr>
        <p:txBody>
          <a:bodyPr/>
          <a:lstStyle/>
          <a:p>
            <a:r>
              <a:rPr kumimoji="1" lang="es-ES_tradnl" sz="4000"/>
              <a:t>Daniel</a:t>
            </a:r>
            <a:r>
              <a:rPr kumimoji="1" lang="es-ES_tradnl" altLang="ja-JP" sz="4000"/>
              <a:t> - Fecha</a:t>
            </a:r>
            <a:endParaRPr kumimoji="1" lang="es-ES_trad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ChangeArrowheads="1"/>
          </p:cNvSpPr>
          <p:nvPr>
            <p:ph idx="1"/>
          </p:nvPr>
        </p:nvSpPr>
        <p:spPr>
          <a:xfrm>
            <a:off x="381000" y="753616"/>
            <a:ext cx="8458200" cy="5915744"/>
          </a:xfrm>
        </p:spPr>
        <p:txBody>
          <a:bodyPr>
            <a:normAutofit lnSpcReduction="10000"/>
          </a:bodyPr>
          <a:lstStyle/>
          <a:p>
            <a:pPr marL="660400" indent="-660400">
              <a:lnSpc>
                <a:spcPct val="90000"/>
              </a:lnSpc>
              <a:buFont typeface="Arial" charset="0"/>
              <a:buAutoNum type="arabicPeriod" startAt="5"/>
            </a:pPr>
            <a:r>
              <a:rPr kumimoji="1" lang="es-ES_tradnl" altLang="ja-JP" sz="2800" dirty="0">
                <a:ea typeface="ＭＳ Ｐゴシック" charset="0"/>
                <a:cs typeface="ＭＳ Ｐゴシック" charset="0"/>
              </a:rPr>
              <a:t>Aunque algunos eruditos conservadores (como Young) han contestado las acusaciones acerca de errores históricos, algunas dificultades quedan.</a:t>
            </a:r>
          </a:p>
          <a:p>
            <a:pPr marL="660400" indent="-660400">
              <a:lnSpc>
                <a:spcPct val="90000"/>
              </a:lnSpc>
              <a:buFont typeface="Arial" charset="0"/>
              <a:buAutoNum type="arabicPeriod" startAt="5"/>
            </a:pPr>
            <a:r>
              <a:rPr kumimoji="1" lang="es-ES_tradnl" altLang="ja-JP" sz="2800" dirty="0">
                <a:ea typeface="ＭＳ Ｐゴシック" charset="0"/>
                <a:cs typeface="ＭＳ Ｐゴシック" charset="0"/>
              </a:rPr>
              <a:t>Una de las más difíciles es la identidad de Darío el meda, a quien ha sido muy difícil identificar.</a:t>
            </a:r>
          </a:p>
          <a:p>
            <a:pPr marL="660400" indent="-660400">
              <a:lnSpc>
                <a:spcPct val="90000"/>
              </a:lnSpc>
              <a:buFont typeface="Arial" charset="0"/>
              <a:buAutoNum type="arabicPeriod" startAt="5"/>
            </a:pPr>
            <a:r>
              <a:rPr kumimoji="1" lang="es-ES_tradnl" altLang="ja-JP" sz="2800" dirty="0">
                <a:ea typeface="ＭＳ Ｐゴシック" charset="0"/>
                <a:cs typeface="ＭＳ Ｐゴシック" charset="0"/>
              </a:rPr>
              <a:t>La mejor solución es suponer que fue asignado por Ciro para reinar temporalmente en Babilonia (D y L 454-57).</a:t>
            </a:r>
          </a:p>
          <a:p>
            <a:pPr marL="660400" indent="-660400">
              <a:lnSpc>
                <a:spcPct val="90000"/>
              </a:lnSpc>
              <a:buFont typeface="Arial" charset="0"/>
              <a:buAutoNum type="arabicPeriod" startAt="5"/>
            </a:pPr>
            <a:r>
              <a:rPr kumimoji="1" lang="es-ES_tradnl" altLang="ja-JP" sz="2800" dirty="0">
                <a:ea typeface="ＭＳ Ｐゴシック" charset="0"/>
                <a:cs typeface="ＭＳ Ｐゴシック" charset="0"/>
              </a:rPr>
              <a:t>Hace 150 años, no se sabía nada acerca del “rey </a:t>
            </a:r>
            <a:r>
              <a:rPr kumimoji="1" lang="es-ES_tradnl" altLang="ja-JP" sz="2800" dirty="0" err="1">
                <a:ea typeface="ＭＳ Ｐゴシック" charset="0"/>
                <a:cs typeface="ＭＳ Ｐゴシック" charset="0"/>
              </a:rPr>
              <a:t>Belsasar</a:t>
            </a:r>
            <a:r>
              <a:rPr kumimoji="1" lang="es-ES_tradnl" altLang="ja-JP" sz="2800" dirty="0">
                <a:ea typeface="ＭＳ Ｐゴシック" charset="0"/>
                <a:cs typeface="ＭＳ Ｐゴシック" charset="0"/>
              </a:rPr>
              <a:t>”, pero descubrimientos recientes lo han identificado como el hijo del rey </a:t>
            </a:r>
            <a:r>
              <a:rPr kumimoji="1" lang="es-ES_tradnl" altLang="ja-JP" sz="2800" dirty="0" err="1">
                <a:ea typeface="ＭＳ Ｐゴシック" charset="0"/>
                <a:cs typeface="ＭＳ Ｐゴシック" charset="0"/>
              </a:rPr>
              <a:t>Nabónido</a:t>
            </a:r>
            <a:r>
              <a:rPr kumimoji="1" lang="es-ES_tradnl" altLang="ja-JP" sz="2800" dirty="0">
                <a:ea typeface="ＭＳ Ｐゴシック" charset="0"/>
                <a:cs typeface="ＭＳ Ｐゴシック" charset="0"/>
              </a:rPr>
              <a:t>, quien se mudó de Babilonia y dejó a su hijo a cargo del reino.</a:t>
            </a:r>
          </a:p>
          <a:p>
            <a:pPr marL="660400" indent="-660400">
              <a:lnSpc>
                <a:spcPct val="90000"/>
              </a:lnSpc>
              <a:buFont typeface="Arial" charset="0"/>
              <a:buAutoNum type="arabicPeriod" startAt="5"/>
            </a:pPr>
            <a:r>
              <a:rPr kumimoji="1" lang="es-ES_tradnl" altLang="ja-JP" sz="2800" dirty="0">
                <a:ea typeface="ＭＳ Ｐゴシック" charset="0"/>
                <a:cs typeface="ＭＳ Ｐゴシック" charset="0"/>
              </a:rPr>
              <a:t>Tenemos que esperar más acerca de Darío.</a:t>
            </a:r>
          </a:p>
        </p:txBody>
      </p:sp>
      <p:sp>
        <p:nvSpPr>
          <p:cNvPr id="157698" name="Rectangle 2"/>
          <p:cNvSpPr>
            <a:spLocks noGrp="1" noChangeArrowheads="1"/>
          </p:cNvSpPr>
          <p:nvPr>
            <p:ph type="title"/>
          </p:nvPr>
        </p:nvSpPr>
        <p:spPr>
          <a:xfrm>
            <a:off x="685800" y="0"/>
            <a:ext cx="7772400" cy="741363"/>
          </a:xfrm>
        </p:spPr>
        <p:txBody>
          <a:bodyPr/>
          <a:lstStyle/>
          <a:p>
            <a:r>
              <a:rPr kumimoji="1" lang="es-ES_tradnl" sz="4000"/>
              <a:t>Daniel</a:t>
            </a:r>
            <a:r>
              <a:rPr kumimoji="1" lang="es-ES_tradnl" altLang="ja-JP" sz="4000"/>
              <a:t> - Fecha</a:t>
            </a:r>
            <a:endParaRPr kumimoji="1" lang="es-ES_trad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381000" y="609600"/>
            <a:ext cx="8458200" cy="6248400"/>
          </a:xfrm>
        </p:spPr>
        <p:txBody>
          <a:bodyPr/>
          <a:lstStyle/>
          <a:p>
            <a:pPr marL="812800" indent="-812800">
              <a:buFont typeface="Arial" charset="0"/>
              <a:buAutoNum type="arabicPeriod"/>
            </a:pPr>
            <a:r>
              <a:rPr kumimoji="1" lang="es-ES_tradnl" altLang="ja-JP" sz="2800">
                <a:ea typeface="ＭＳ Ｐゴシック" charset="0"/>
                <a:cs typeface="ＭＳ Ｐゴシック" charset="0"/>
              </a:rPr>
              <a:t>Otra curiosidad de Daniel es el uso de dos idiomas, hebreo (1:1 a 2:4a y 8-12) y arameo (2:4b a 7:28).</a:t>
            </a:r>
          </a:p>
          <a:p>
            <a:pPr marL="812800" indent="-812800">
              <a:buFont typeface="Arial" charset="0"/>
              <a:buAutoNum type="arabicPeriod"/>
            </a:pPr>
            <a:r>
              <a:rPr kumimoji="1" lang="es-ES_tradnl" altLang="ja-JP" sz="2800">
                <a:ea typeface="ＭＳ Ｐゴシック" charset="0"/>
                <a:cs typeface="ＭＳ Ｐゴシック" charset="0"/>
              </a:rPr>
              <a:t>Ha habido diferentes explicaciones de este fenómeno pero ninguna convincente.</a:t>
            </a:r>
          </a:p>
          <a:p>
            <a:pPr marL="812800" indent="-812800">
              <a:buFont typeface="Arial" charset="0"/>
              <a:buAutoNum type="arabicPeriod"/>
            </a:pPr>
            <a:r>
              <a:rPr kumimoji="1" lang="es-ES_tradnl" altLang="ja-JP" sz="2800">
                <a:ea typeface="ＭＳ Ｐゴシック" charset="0"/>
                <a:cs typeface="ＭＳ Ｐゴシック" charset="0"/>
              </a:rPr>
              <a:t>Lo interesante es que los dos idiomas están presentes en las dos mitades del libro, indicando que no había división entre los primeros seis y los últimos seis capítulos.</a:t>
            </a:r>
          </a:p>
        </p:txBody>
      </p:sp>
      <p:sp>
        <p:nvSpPr>
          <p:cNvPr id="121858" name="Rectangle 2"/>
          <p:cNvSpPr>
            <a:spLocks noGrp="1" noChangeArrowheads="1"/>
          </p:cNvSpPr>
          <p:nvPr>
            <p:ph type="title"/>
          </p:nvPr>
        </p:nvSpPr>
        <p:spPr>
          <a:xfrm>
            <a:off x="685800" y="0"/>
            <a:ext cx="7772400" cy="741363"/>
          </a:xfrm>
        </p:spPr>
        <p:txBody>
          <a:bodyPr/>
          <a:lstStyle/>
          <a:p>
            <a:r>
              <a:rPr kumimoji="1" lang="es-ES_tradnl" sz="4000"/>
              <a:t>Daniel</a:t>
            </a:r>
            <a:r>
              <a:rPr kumimoji="1" lang="es-ES_tradnl" altLang="ja-JP" sz="4000"/>
              <a:t> - Idiomas</a:t>
            </a:r>
            <a:endParaRPr kumimoji="1" lang="es-ES_tradn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idx="1"/>
          </p:nvPr>
        </p:nvSpPr>
        <p:spPr>
          <a:xfrm>
            <a:off x="381000" y="609600"/>
            <a:ext cx="8458200" cy="6248400"/>
          </a:xfrm>
        </p:spPr>
        <p:txBody>
          <a:bodyPr/>
          <a:lstStyle/>
          <a:p>
            <a:pPr marL="812800" indent="-812800">
              <a:buFont typeface="Arial" charset="0"/>
              <a:buAutoNum type="arabicPeriod"/>
            </a:pPr>
            <a:r>
              <a:rPr kumimoji="1" lang="es-ES_tradnl" altLang="ja-JP" sz="2800">
                <a:ea typeface="ＭＳ Ｐゴシック" charset="0"/>
                <a:cs typeface="ＭＳ Ｐゴシック" charset="0"/>
              </a:rPr>
              <a:t>En la Septuaginta, hay tres historias que no se encuentran en los manuscritos hebreos:</a:t>
            </a:r>
          </a:p>
          <a:p>
            <a:pPr marL="1168400" lvl="1" indent="-711200">
              <a:buFont typeface="Arial" charset="0"/>
              <a:buAutoNum type="alphaLcParenR"/>
            </a:pPr>
            <a:r>
              <a:rPr kumimoji="1" lang="es-ES_tradnl" altLang="ja-JP" sz="2400">
                <a:ea typeface="ＭＳ Ｐゴシック" charset="0"/>
                <a:cs typeface="ＭＳ Ｐゴシック" charset="0"/>
              </a:rPr>
              <a:t>La oración de Azarías y el Cántico de los tres jóvenes</a:t>
            </a:r>
          </a:p>
          <a:p>
            <a:pPr marL="1168400" lvl="1" indent="-711200">
              <a:buFont typeface="Arial" charset="0"/>
              <a:buAutoNum type="alphaLcParenR"/>
            </a:pPr>
            <a:r>
              <a:rPr kumimoji="1" lang="es-ES_tradnl" altLang="ja-JP" sz="2400">
                <a:ea typeface="ＭＳ Ｐゴシック" charset="0"/>
                <a:cs typeface="ＭＳ Ｐゴシック" charset="0"/>
              </a:rPr>
              <a:t>Susana</a:t>
            </a:r>
          </a:p>
          <a:p>
            <a:pPr marL="1168400" lvl="1" indent="-711200">
              <a:buFont typeface="Arial" charset="0"/>
              <a:buAutoNum type="alphaLcParenR"/>
            </a:pPr>
            <a:r>
              <a:rPr kumimoji="1" lang="es-ES_tradnl" altLang="ja-JP" sz="2400">
                <a:ea typeface="ＭＳ Ｐゴシック" charset="0"/>
                <a:cs typeface="ＭＳ Ｐゴシック" charset="0"/>
              </a:rPr>
              <a:t>Bel y el dragón</a:t>
            </a:r>
          </a:p>
          <a:p>
            <a:pPr marL="812800" indent="-812800">
              <a:buFont typeface="Arial" charset="0"/>
              <a:buAutoNum type="arabicPeriod"/>
            </a:pPr>
            <a:r>
              <a:rPr kumimoji="1" lang="es-ES_tradnl" altLang="ja-JP" sz="2800">
                <a:ea typeface="ＭＳ Ｐゴシック" charset="0"/>
                <a:cs typeface="ＭＳ Ｐゴシック" charset="0"/>
              </a:rPr>
              <a:t>Además de no tener presencia en el Texto Masorético, estas historias presentan una perspectiva diferente a la de libro de Daniel (D y L 472).</a:t>
            </a:r>
          </a:p>
        </p:txBody>
      </p:sp>
      <p:sp>
        <p:nvSpPr>
          <p:cNvPr id="160770" name="Rectangle 2"/>
          <p:cNvSpPr>
            <a:spLocks noGrp="1" noChangeArrowheads="1"/>
          </p:cNvSpPr>
          <p:nvPr>
            <p:ph type="title"/>
          </p:nvPr>
        </p:nvSpPr>
        <p:spPr>
          <a:xfrm>
            <a:off x="685800" y="0"/>
            <a:ext cx="7772400" cy="741363"/>
          </a:xfrm>
        </p:spPr>
        <p:txBody>
          <a:bodyPr/>
          <a:lstStyle/>
          <a:p>
            <a:r>
              <a:rPr kumimoji="1" lang="es-ES_tradnl" sz="4000"/>
              <a:t>Daniel</a:t>
            </a:r>
            <a:r>
              <a:rPr kumimoji="1" lang="es-ES_tradnl" altLang="ja-JP" sz="4000"/>
              <a:t> - Texto</a:t>
            </a:r>
            <a:endParaRPr kumimoji="1" lang="es-ES_trad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381000" y="609600"/>
            <a:ext cx="8458200" cy="6248400"/>
          </a:xfrm>
        </p:spPr>
        <p:txBody>
          <a:bodyPr/>
          <a:lstStyle/>
          <a:p>
            <a:pPr marL="660400" indent="-660400">
              <a:buFont typeface="Arial" charset="0"/>
              <a:buAutoNum type="arabicPeriod"/>
            </a:pPr>
            <a:r>
              <a:rPr kumimoji="1" lang="es-ES_tradnl" altLang="ja-JP" sz="2800">
                <a:ea typeface="ＭＳ Ｐゴシック" charset="0"/>
                <a:cs typeface="ＭＳ Ｐゴシック" charset="0"/>
              </a:rPr>
              <a:t>Cubre el período desde 605 a.C,  cuando Nabucodonosor llevó a Daniel y a sus compañeros a Babilonia, hasta el tercer año de Ciro a mediados de los 530 a.C.</a:t>
            </a:r>
          </a:p>
          <a:p>
            <a:pPr marL="660400" indent="-660400">
              <a:buFont typeface="Arial" charset="0"/>
              <a:buAutoNum type="arabicPeriod"/>
            </a:pPr>
            <a:r>
              <a:rPr kumimoji="1" lang="es-ES_tradnl" altLang="ja-JP" sz="2800">
                <a:ea typeface="ＭＳ Ｐゴシック" charset="0"/>
                <a:cs typeface="ＭＳ Ｐゴシック" charset="0"/>
              </a:rPr>
              <a:t>Se enfoca en los reyes Nabucodonosor, Belsasar, Darío el meda y Ciro, aunque hubo otros reyes durante ese período que no se mencionan.</a:t>
            </a:r>
          </a:p>
          <a:p>
            <a:pPr marL="660400" indent="-660400">
              <a:buFont typeface="Arial" charset="0"/>
              <a:buAutoNum type="arabicPeriod"/>
            </a:pPr>
            <a:r>
              <a:rPr kumimoji="1" lang="es-ES_tradnl" altLang="ja-JP" sz="2800">
                <a:ea typeface="ＭＳ Ｐゴシック" charset="0"/>
                <a:cs typeface="ＭＳ Ｐゴシック" charset="0"/>
              </a:rPr>
              <a:t>Daniel vivió durante el apogeo, el decaimiento y la caída de Babilonia y el triunfo de Persa.</a:t>
            </a:r>
          </a:p>
          <a:p>
            <a:pPr marL="660400" indent="-660400">
              <a:buFont typeface="Arial" charset="0"/>
              <a:buAutoNum type="arabicPeriod"/>
            </a:pPr>
            <a:r>
              <a:rPr kumimoji="1" lang="es-ES_tradnl" altLang="ja-JP" sz="2800">
                <a:ea typeface="ＭＳ Ｐゴシック" charset="0"/>
                <a:cs typeface="ＭＳ Ｐゴシック" charset="0"/>
              </a:rPr>
              <a:t>Alejandro Magno conquistó el imperio persa, pero murió poco después sin haber establecido un orden de sucesión.</a:t>
            </a:r>
          </a:p>
        </p:txBody>
      </p:sp>
      <p:sp>
        <p:nvSpPr>
          <p:cNvPr id="119810" name="Rectangle 2"/>
          <p:cNvSpPr>
            <a:spLocks noGrp="1" noChangeArrowheads="1"/>
          </p:cNvSpPr>
          <p:nvPr>
            <p:ph type="title"/>
          </p:nvPr>
        </p:nvSpPr>
        <p:spPr>
          <a:xfrm>
            <a:off x="685800" y="0"/>
            <a:ext cx="7772400" cy="741363"/>
          </a:xfrm>
        </p:spPr>
        <p:txBody>
          <a:bodyPr/>
          <a:lstStyle/>
          <a:p>
            <a:r>
              <a:rPr kumimoji="1" lang="es-ES_tradnl" sz="2800"/>
              <a:t>Daniel</a:t>
            </a:r>
            <a:r>
              <a:rPr kumimoji="1" lang="es-ES_tradnl" altLang="ja-JP" sz="2800"/>
              <a:t> - El contexto histórico (D y L 458-62)</a:t>
            </a:r>
            <a:endParaRPr kumimoji="1" lang="es-ES_tradn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1788</TotalTime>
  <Words>1282</Words>
  <Application>Microsoft Macintosh PowerPoint</Application>
  <PresentationFormat>Presentación en pantalla (4:3)</PresentationFormat>
  <Paragraphs>88</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Pptssem</vt:lpstr>
      <vt:lpstr>Los Libros Proféticos y Poéticos</vt:lpstr>
      <vt:lpstr>Daniel</vt:lpstr>
      <vt:lpstr>Daniel - Autor</vt:lpstr>
      <vt:lpstr>Daniel - Lugar en el canon</vt:lpstr>
      <vt:lpstr>Daniel - Fecha</vt:lpstr>
      <vt:lpstr>Daniel - Fecha</vt:lpstr>
      <vt:lpstr>Daniel - Idiomas</vt:lpstr>
      <vt:lpstr>Daniel - Texto</vt:lpstr>
      <vt:lpstr>Daniel - El contexto histórico (D y L 458-62)</vt:lpstr>
      <vt:lpstr>Daniel - El contexto histórico (D y L 458-62)</vt:lpstr>
      <vt:lpstr>Daniel - Estructura</vt:lpstr>
      <vt:lpstr>Daniel - Estructura</vt:lpstr>
      <vt:lpstr>Daniel - Apocalíptico (D y L 464-68)</vt:lpstr>
      <vt:lpstr>Daniel - Temas principales (D y L 473-77)</vt:lpstr>
      <vt:lpstr>Daniel y el NT</vt:lpstr>
      <vt:lpstr>Daniel y el NT</vt:lpstr>
    </vt:vector>
  </TitlesOfParts>
  <Company>Mission to the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Libros Proféticos y Poéticos</dc:title>
  <dc:creator>Larry Trotter</dc:creator>
  <cp:lastModifiedBy>Carla Gallareta</cp:lastModifiedBy>
  <cp:revision>112</cp:revision>
  <dcterms:created xsi:type="dcterms:W3CDTF">2010-05-26T22:27:07Z</dcterms:created>
  <dcterms:modified xsi:type="dcterms:W3CDTF">2012-10-10T17:20:17Z</dcterms:modified>
</cp:coreProperties>
</file>