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327" r:id="rId5"/>
    <p:sldId id="328" r:id="rId6"/>
    <p:sldId id="311" r:id="rId7"/>
    <p:sldId id="329" r:id="rId8"/>
    <p:sldId id="331" r:id="rId9"/>
    <p:sldId id="332" r:id="rId10"/>
    <p:sldId id="333" r:id="rId11"/>
    <p:sldId id="334" r:id="rId12"/>
    <p:sldId id="335" r:id="rId13"/>
    <p:sldId id="336" r:id="rId14"/>
    <p:sldId id="320" r:id="rId15"/>
    <p:sldId id="321" r:id="rId16"/>
    <p:sldId id="337" r:id="rId17"/>
    <p:sldId id="338" r:id="rId18"/>
    <p:sldId id="339" r:id="rId19"/>
    <p:sldId id="340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114423-32D6-8540-82D8-98B587FD0DE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579B-BB60-794B-BE39-922BE4CD6A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8B8B-376C-FF42-805C-341033B7F64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4992DAA-EEEF-6F4D-9BB9-1BE50891EB4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126A-9140-304B-BE80-4B94191D8FD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B92B-8058-F145-973F-FAB20F25130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5663-944B-1942-AE80-26AA1D732BD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5675-EACF-F34B-BF69-2C6EF2831DD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5AE1-75F5-774F-B0D1-13F11FFACE2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C2C732-F3AC-6949-A788-5AE680E4081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832E1-DC17-0B4D-A6B8-940EE3FF0A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448D5D-DAA6-8F49-AFDB-37DA2697CC3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Am</a:t>
            </a:r>
            <a:r>
              <a:rPr lang="es-ES_tradnl" altLang="ja-JP" sz="3000" dirty="0"/>
              <a:t>ó</a:t>
            </a:r>
            <a:r>
              <a:rPr lang="es-ES_tradnl" sz="3000" dirty="0"/>
              <a:t>s y Abd</a:t>
            </a:r>
            <a:r>
              <a:rPr lang="es-ES_tradnl" altLang="ja-JP" sz="3000" dirty="0"/>
              <a:t>ías</a:t>
            </a:r>
            <a:endParaRPr lang="es-ES_tradnl" sz="3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 quinta visión, Amós vio una visión del Señor y escuchó sus palabras de juicio contra Israel - 9:1-10.</a:t>
            </a:r>
          </a:p>
          <a:p>
            <a:pPr marL="660400" indent="-660400"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concluye con una profecía de restauración de Israel - 9:11-15.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7-9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en muchos de los profetas, Dios es soberano y santo, haciendo justicia con su pueblo.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solo denunció la idolatría sino también la injusticia social.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prosperidad había creado una clase alta - 3:15; 6:4-7.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Había sobornos, tráfico de personas, abuso de los discapacitados, aprovechamiento de los pobres, inmoralidad espantosa y abuso de alcohol - 2:7-8; 4:1; 5:11; 8:4.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castigo se asemejaría al crimen - 2:13; 7:17.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Samuel le había dicho a Saúl, la obediencia vale más que el sacrificio - 5:21-27.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 sería lo opuesto a lo que el pueblo pensaba - 5:18-20.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antecedente teológico de Amós es el pacto con sus maldiciones y sus bendiciones.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Igual que en otros profetas, hay tensión entre el juicio justo que Dios ejecutaría sobre su pueblo y sus promesas eternas al mismo pueblo - 3:2.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tensión se resuelve en el concepto del remanente - 5:15.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misma preocupación por la justicia y compasión en Amós debe manifestarse en la iglesia - Sant 1:27; 2:5; 5:1-6; el Evangelio de Lucas.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Posiblemente Pablo se refirió a Amós 5:15 en Romanos 12:9.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uso más importante de Amós en el NT fue en el discurso de Jacobo en el concilio en Jerusalén en Hechos 15.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Jacobo citó Amós 9:11-12 para argumentar a favor de la aceptación de los gentiles en la iglesia.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restauración de la tienda caída de David fue más allá de la repatriación de un remanente de israelitas a su tierra hasta incluir a todas las naciones.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y el NT (D y L 520)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Abd</a:t>
            </a:r>
            <a:r>
              <a:rPr lang="es-ES_tradnl" altLang="ja-JP" sz="5400"/>
              <a:t>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nada más dice “Visión de Abdías” sin dar más información acerca del autor del libro más corto del AT.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evidencia interna indica que fue escrito después de la caída de Jerusalén, probablemente en el sexto siglo a.C. (aunque Young [291-92] argumentó por una fecha anterior). 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Abdías 1-9 tiene mucho en común con Jeremías 49:7-16, pero no es clara la dirección de la dependencia literaria.</a:t>
            </a:r>
          </a:p>
          <a:p>
            <a:pPr marL="660400" indent="-660400"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Abd</a:t>
            </a:r>
            <a:r>
              <a:rPr kumimoji="1" lang="es-ES_tradnl" altLang="ja-JP" sz="4000"/>
              <a:t>ías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Denuncia de Edom por haber aprovechado el desastre de Judá - 1-18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Restauración de Judá a su tierra y la tierra de Edom - 19-21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Abd</a:t>
            </a:r>
            <a:r>
              <a:rPr kumimoji="1" lang="es-ES_tradnl" altLang="ja-JP" sz="4000"/>
              <a:t>ías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edomitas descendieron de Esaú, hermano de Jacob.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Vivieron en la tierra al oriente del Jordán.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Rehusaron que Israel pasara por su territorio durante el éxodo - Num 20:14-21.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 través de la historia, había contacto frecuente entre Israel y Edom, normalmente en la forma de conflicto armado. 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referencias fuera del libro de Abdías que corroboran que Edom participó o por lo menos apoyó y se aprovechó de la caída de Jerusalén en 587/6 a.C. - Sal 137:7; Lam 4:21.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Esto parece haber sido la ocasión de esta profecía - 13-14.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Abd</a:t>
            </a:r>
            <a:r>
              <a:rPr kumimoji="1" lang="es-ES_tradnl" altLang="ja-JP" sz="4000"/>
              <a:t>ías -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 traería retribución sobre las naciones, incluyendo a Edom - 15.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Edom sería exterminado - 16.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como Esaú despreció su primogenitura (Gen 25:34), Edom sería despreciado - 2.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Israel sería restaurado y poseerían no solo su territorio sino también el de Edom - 17-21.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se cumpliría la profecía antigua de que “el mayor serviría al menor” - Gen 25:23.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sería cumplimento de una promesa aún más antigua hecha a Abraham: Dios maldeciría a los que maldijeran a sus descendientes - Gen 12:3.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Abd</a:t>
            </a:r>
            <a:r>
              <a:rPr kumimoji="1" lang="es-ES_tradnl" altLang="ja-JP" sz="4000"/>
              <a:t>ías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nabateos (árabes) expulsaron a muchos edomitas de su territorio, y se refugiaron en Judá.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eso, esa región se llamó Idumea.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Herodes el Grande fue idumeo, descendiente de Edom, quien intentó matar a Jesús, descendiente de Judá y el remanente verdadero de Israel - Mat 2:16.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Pablo hizo referencia a esta rivalidad entre Jacob y Esaú para defender la soberanía de Dios en la elección - Rom 9:13.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Abd</a:t>
            </a:r>
            <a:r>
              <a:rPr kumimoji="1" lang="es-ES_tradnl" altLang="ja-JP" sz="3600"/>
              <a:t>ías y el NT (D y L 524, 528-29)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Amós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declara que Amós fue pastor de Tecoa, un pueblo cerca de Belén en Judá, que fue llamado a predicar un mensaje acerca de Israel en el reino del norte.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También ubica su profecía durante los largos reinos de Uzías (767-740/39 a.C) y Jeroboán II (782/81-753 a.C.).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 contexto histórico fue el mismo que el de Oseas: prosperidad económica y política mezclada con decadencia espiritual y moral.</a:t>
            </a:r>
            <a:endParaRPr kumimoji="1" lang="es-ES_tradnl" altLang="ja-JP">
              <a:ea typeface="ＭＳ Ｐゴシック" charset="0"/>
              <a:cs typeface="ＭＳ Ｐゴシック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Amós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7:14, Oseas dijo: “Yo no profeta; yo no hijo de profeta.”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todas las versiones en español que consulté, se suple el verbo </a:t>
            </a:r>
            <a:r>
              <a:rPr kumimoji="1" lang="es-ES_tradnl" altLang="ja-JP" sz="2400" i="1">
                <a:ea typeface="ＭＳ Ｐゴシック" charset="0"/>
                <a:cs typeface="ＭＳ Ｐゴシック" charset="0"/>
              </a:rPr>
              <a:t>soy</a:t>
            </a: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, lo cual introduce una tensión entre el llamado de Amós y su auto-identificación.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Algunas versiones en inglés (como King James) suplen </a:t>
            </a:r>
            <a:r>
              <a:rPr kumimoji="1" lang="es-ES_tradnl" altLang="ja-JP" sz="2400" i="1">
                <a:ea typeface="ＭＳ Ｐゴシック" charset="0"/>
                <a:cs typeface="ＭＳ Ｐゴシック" charset="0"/>
              </a:rPr>
              <a:t>was </a:t>
            </a: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(</a:t>
            </a:r>
            <a:r>
              <a:rPr kumimoji="1" lang="es-ES_tradnl" altLang="ja-JP" sz="2400" i="1">
                <a:ea typeface="ＭＳ Ｐゴシック" charset="0"/>
                <a:cs typeface="ＭＳ Ｐゴシック" charset="0"/>
              </a:rPr>
              <a:t>era</a:t>
            </a: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), lo cual indica un cambio de vocaciones.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Amós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Oráculos contra las naciones - 1-2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Oráculos contra Judá e Israel - 3-6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Cinco visiones y un oráculo de salvación - 7-9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estructura retórica es ingeniosa.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Amós empezó denunciando a tres naciones que no tenían relaciones sanguíneas con Israel: 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Siria (Damasco) al noreste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Filistea al suroeste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Fenicia (Tiro) al noroeste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Luego denunció a tres naciones con relaciones sanguíneas con Israel, todos al sureste: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Edom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Amón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Moab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Luego denunció a Judá al sur.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Finalmente, denunció a Israel mismo.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1-6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s-ES_tradnl" sz="4000"/>
              <a:t>Amós 1-6</a:t>
            </a:r>
          </a:p>
        </p:txBody>
      </p:sp>
      <p:sp>
        <p:nvSpPr>
          <p:cNvPr id="188422" name="Freeform 6"/>
          <p:cNvSpPr>
            <a:spLocks/>
          </p:cNvSpPr>
          <p:nvPr/>
        </p:nvSpPr>
        <p:spPr bwMode="auto">
          <a:xfrm>
            <a:off x="1219200" y="1143000"/>
            <a:ext cx="6713538" cy="4300538"/>
          </a:xfrm>
          <a:custGeom>
            <a:avLst/>
            <a:gdLst>
              <a:gd name="T0" fmla="*/ 4042 w 4229"/>
              <a:gd name="T1" fmla="*/ 93 h 2709"/>
              <a:gd name="T2" fmla="*/ 3934 w 4229"/>
              <a:gd name="T3" fmla="*/ 129 h 2709"/>
              <a:gd name="T4" fmla="*/ 3836 w 4229"/>
              <a:gd name="T5" fmla="*/ 156 h 2709"/>
              <a:gd name="T6" fmla="*/ 3548 w 4229"/>
              <a:gd name="T7" fmla="*/ 282 h 2709"/>
              <a:gd name="T8" fmla="*/ 3431 w 4229"/>
              <a:gd name="T9" fmla="*/ 363 h 2709"/>
              <a:gd name="T10" fmla="*/ 3296 w 4229"/>
              <a:gd name="T11" fmla="*/ 435 h 2709"/>
              <a:gd name="T12" fmla="*/ 3206 w 4229"/>
              <a:gd name="T13" fmla="*/ 489 h 2709"/>
              <a:gd name="T14" fmla="*/ 3161 w 4229"/>
              <a:gd name="T15" fmla="*/ 525 h 2709"/>
              <a:gd name="T16" fmla="*/ 2730 w 4229"/>
              <a:gd name="T17" fmla="*/ 794 h 2709"/>
              <a:gd name="T18" fmla="*/ 2586 w 4229"/>
              <a:gd name="T19" fmla="*/ 911 h 2709"/>
              <a:gd name="T20" fmla="*/ 2433 w 4229"/>
              <a:gd name="T21" fmla="*/ 983 h 2709"/>
              <a:gd name="T22" fmla="*/ 2155 w 4229"/>
              <a:gd name="T23" fmla="*/ 1145 h 2709"/>
              <a:gd name="T24" fmla="*/ 2065 w 4229"/>
              <a:gd name="T25" fmla="*/ 1208 h 2709"/>
              <a:gd name="T26" fmla="*/ 2011 w 4229"/>
              <a:gd name="T27" fmla="*/ 1235 h 2709"/>
              <a:gd name="T28" fmla="*/ 1921 w 4229"/>
              <a:gd name="T29" fmla="*/ 1298 h 2709"/>
              <a:gd name="T30" fmla="*/ 1606 w 4229"/>
              <a:gd name="T31" fmla="*/ 1441 h 2709"/>
              <a:gd name="T32" fmla="*/ 1256 w 4229"/>
              <a:gd name="T33" fmla="*/ 1630 h 2709"/>
              <a:gd name="T34" fmla="*/ 1175 w 4229"/>
              <a:gd name="T35" fmla="*/ 1693 h 2709"/>
              <a:gd name="T36" fmla="*/ 1094 w 4229"/>
              <a:gd name="T37" fmla="*/ 1738 h 2709"/>
              <a:gd name="T38" fmla="*/ 1040 w 4229"/>
              <a:gd name="T39" fmla="*/ 1792 h 2709"/>
              <a:gd name="T40" fmla="*/ 734 w 4229"/>
              <a:gd name="T41" fmla="*/ 1981 h 2709"/>
              <a:gd name="T42" fmla="*/ 447 w 4229"/>
              <a:gd name="T43" fmla="*/ 2205 h 2709"/>
              <a:gd name="T44" fmla="*/ 339 w 4229"/>
              <a:gd name="T45" fmla="*/ 2304 h 2709"/>
              <a:gd name="T46" fmla="*/ 258 w 4229"/>
              <a:gd name="T47" fmla="*/ 2421 h 2709"/>
              <a:gd name="T48" fmla="*/ 141 w 4229"/>
              <a:gd name="T49" fmla="*/ 2538 h 2709"/>
              <a:gd name="T50" fmla="*/ 15 w 4229"/>
              <a:gd name="T51" fmla="*/ 2637 h 2709"/>
              <a:gd name="T52" fmla="*/ 96 w 4229"/>
              <a:gd name="T53" fmla="*/ 1756 h 2709"/>
              <a:gd name="T54" fmla="*/ 33 w 4229"/>
              <a:gd name="T55" fmla="*/ 920 h 2709"/>
              <a:gd name="T56" fmla="*/ 42 w 4229"/>
              <a:gd name="T57" fmla="*/ 219 h 2709"/>
              <a:gd name="T58" fmla="*/ 51 w 4229"/>
              <a:gd name="T59" fmla="*/ 39 h 2709"/>
              <a:gd name="T60" fmla="*/ 222 w 4229"/>
              <a:gd name="T61" fmla="*/ 57 h 2709"/>
              <a:gd name="T62" fmla="*/ 554 w 4229"/>
              <a:gd name="T63" fmla="*/ 192 h 2709"/>
              <a:gd name="T64" fmla="*/ 1597 w 4229"/>
              <a:gd name="T65" fmla="*/ 956 h 2709"/>
              <a:gd name="T66" fmla="*/ 1903 w 4229"/>
              <a:gd name="T67" fmla="*/ 1190 h 2709"/>
              <a:gd name="T68" fmla="*/ 1975 w 4229"/>
              <a:gd name="T69" fmla="*/ 1226 h 2709"/>
              <a:gd name="T70" fmla="*/ 2101 w 4229"/>
              <a:gd name="T71" fmla="*/ 1244 h 2709"/>
              <a:gd name="T72" fmla="*/ 3116 w 4229"/>
              <a:gd name="T73" fmla="*/ 1774 h 2709"/>
              <a:gd name="T74" fmla="*/ 3503 w 4229"/>
              <a:gd name="T75" fmla="*/ 2062 h 2709"/>
              <a:gd name="T76" fmla="*/ 3728 w 4229"/>
              <a:gd name="T77" fmla="*/ 2295 h 2709"/>
              <a:gd name="T78" fmla="*/ 3970 w 4229"/>
              <a:gd name="T79" fmla="*/ 2412 h 2709"/>
              <a:gd name="T80" fmla="*/ 4132 w 4229"/>
              <a:gd name="T81" fmla="*/ 2538 h 2709"/>
              <a:gd name="T82" fmla="*/ 4213 w 4229"/>
              <a:gd name="T83" fmla="*/ 2601 h 2709"/>
              <a:gd name="T84" fmla="*/ 4150 w 4229"/>
              <a:gd name="T85" fmla="*/ 2655 h 2709"/>
              <a:gd name="T86" fmla="*/ 3800 w 4229"/>
              <a:gd name="T87" fmla="*/ 2709 h 2709"/>
              <a:gd name="T88" fmla="*/ 3467 w 4229"/>
              <a:gd name="T89" fmla="*/ 2700 h 2709"/>
              <a:gd name="T90" fmla="*/ 3224 w 4229"/>
              <a:gd name="T91" fmla="*/ 2664 h 2709"/>
              <a:gd name="T92" fmla="*/ 2910 w 4229"/>
              <a:gd name="T93" fmla="*/ 2637 h 2709"/>
              <a:gd name="T94" fmla="*/ 2703 w 4229"/>
              <a:gd name="T95" fmla="*/ 2592 h 2709"/>
              <a:gd name="T96" fmla="*/ 2532 w 4229"/>
              <a:gd name="T97" fmla="*/ 2547 h 2709"/>
              <a:gd name="T98" fmla="*/ 1948 w 4229"/>
              <a:gd name="T99" fmla="*/ 2520 h 2709"/>
              <a:gd name="T100" fmla="*/ 1993 w 4229"/>
              <a:gd name="T101" fmla="*/ 2035 h 2709"/>
              <a:gd name="T102" fmla="*/ 1966 w 4229"/>
              <a:gd name="T103" fmla="*/ 1477 h 2709"/>
              <a:gd name="T104" fmla="*/ 1975 w 4229"/>
              <a:gd name="T105" fmla="*/ 1379 h 2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229" h="2709">
                <a:moveTo>
                  <a:pt x="4042" y="93"/>
                </a:moveTo>
                <a:cubicBezTo>
                  <a:pt x="4003" y="105"/>
                  <a:pt x="3974" y="120"/>
                  <a:pt x="3934" y="129"/>
                </a:cubicBezTo>
                <a:cubicBezTo>
                  <a:pt x="3861" y="166"/>
                  <a:pt x="3942" y="129"/>
                  <a:pt x="3836" y="156"/>
                </a:cubicBezTo>
                <a:cubicBezTo>
                  <a:pt x="3738" y="180"/>
                  <a:pt x="3637" y="237"/>
                  <a:pt x="3548" y="282"/>
                </a:cubicBezTo>
                <a:cubicBezTo>
                  <a:pt x="3501" y="305"/>
                  <a:pt x="3472" y="334"/>
                  <a:pt x="3431" y="363"/>
                </a:cubicBezTo>
                <a:cubicBezTo>
                  <a:pt x="3390" y="391"/>
                  <a:pt x="3339" y="410"/>
                  <a:pt x="3296" y="435"/>
                </a:cubicBezTo>
                <a:cubicBezTo>
                  <a:pt x="3265" y="452"/>
                  <a:pt x="3233" y="467"/>
                  <a:pt x="3206" y="489"/>
                </a:cubicBezTo>
                <a:cubicBezTo>
                  <a:pt x="3191" y="501"/>
                  <a:pt x="3177" y="514"/>
                  <a:pt x="3161" y="525"/>
                </a:cubicBezTo>
                <a:cubicBezTo>
                  <a:pt x="3012" y="619"/>
                  <a:pt x="2871" y="687"/>
                  <a:pt x="2730" y="794"/>
                </a:cubicBezTo>
                <a:cubicBezTo>
                  <a:pt x="2680" y="831"/>
                  <a:pt x="2638" y="877"/>
                  <a:pt x="2586" y="911"/>
                </a:cubicBezTo>
                <a:cubicBezTo>
                  <a:pt x="2538" y="941"/>
                  <a:pt x="2482" y="956"/>
                  <a:pt x="2433" y="983"/>
                </a:cubicBezTo>
                <a:cubicBezTo>
                  <a:pt x="2338" y="1034"/>
                  <a:pt x="2242" y="1083"/>
                  <a:pt x="2155" y="1145"/>
                </a:cubicBezTo>
                <a:cubicBezTo>
                  <a:pt x="2125" y="1166"/>
                  <a:pt x="2096" y="1188"/>
                  <a:pt x="2065" y="1208"/>
                </a:cubicBezTo>
                <a:cubicBezTo>
                  <a:pt x="2047" y="1218"/>
                  <a:pt x="2028" y="1224"/>
                  <a:pt x="2011" y="1235"/>
                </a:cubicBezTo>
                <a:cubicBezTo>
                  <a:pt x="1979" y="1254"/>
                  <a:pt x="1956" y="1290"/>
                  <a:pt x="1921" y="1298"/>
                </a:cubicBezTo>
                <a:cubicBezTo>
                  <a:pt x="1796" y="1325"/>
                  <a:pt x="1715" y="1380"/>
                  <a:pt x="1606" y="1441"/>
                </a:cubicBezTo>
                <a:cubicBezTo>
                  <a:pt x="1435" y="1534"/>
                  <a:pt x="1493" y="1445"/>
                  <a:pt x="1256" y="1630"/>
                </a:cubicBezTo>
                <a:cubicBezTo>
                  <a:pt x="1229" y="1651"/>
                  <a:pt x="1203" y="1674"/>
                  <a:pt x="1175" y="1693"/>
                </a:cubicBezTo>
                <a:cubicBezTo>
                  <a:pt x="1149" y="1710"/>
                  <a:pt x="1118" y="1719"/>
                  <a:pt x="1094" y="1738"/>
                </a:cubicBezTo>
                <a:cubicBezTo>
                  <a:pt x="1073" y="1753"/>
                  <a:pt x="1063" y="1781"/>
                  <a:pt x="1040" y="1792"/>
                </a:cubicBezTo>
                <a:cubicBezTo>
                  <a:pt x="929" y="1841"/>
                  <a:pt x="831" y="1910"/>
                  <a:pt x="734" y="1981"/>
                </a:cubicBezTo>
                <a:cubicBezTo>
                  <a:pt x="635" y="2052"/>
                  <a:pt x="532" y="2119"/>
                  <a:pt x="447" y="2205"/>
                </a:cubicBezTo>
                <a:cubicBezTo>
                  <a:pt x="408" y="2243"/>
                  <a:pt x="386" y="2280"/>
                  <a:pt x="339" y="2304"/>
                </a:cubicBezTo>
                <a:cubicBezTo>
                  <a:pt x="335" y="2309"/>
                  <a:pt x="277" y="2399"/>
                  <a:pt x="258" y="2421"/>
                </a:cubicBezTo>
                <a:cubicBezTo>
                  <a:pt x="227" y="2454"/>
                  <a:pt x="168" y="2497"/>
                  <a:pt x="141" y="2538"/>
                </a:cubicBezTo>
                <a:cubicBezTo>
                  <a:pt x="112" y="2580"/>
                  <a:pt x="64" y="2620"/>
                  <a:pt x="15" y="2637"/>
                </a:cubicBezTo>
                <a:cubicBezTo>
                  <a:pt x="26" y="2340"/>
                  <a:pt x="0" y="2041"/>
                  <a:pt x="96" y="1756"/>
                </a:cubicBezTo>
                <a:cubicBezTo>
                  <a:pt x="134" y="1483"/>
                  <a:pt x="55" y="1193"/>
                  <a:pt x="33" y="920"/>
                </a:cubicBezTo>
                <a:cubicBezTo>
                  <a:pt x="38" y="680"/>
                  <a:pt x="52" y="455"/>
                  <a:pt x="42" y="219"/>
                </a:cubicBezTo>
                <a:cubicBezTo>
                  <a:pt x="45" y="159"/>
                  <a:pt x="6" y="79"/>
                  <a:pt x="51" y="39"/>
                </a:cubicBezTo>
                <a:cubicBezTo>
                  <a:pt x="93" y="0"/>
                  <a:pt x="165" y="45"/>
                  <a:pt x="222" y="57"/>
                </a:cubicBezTo>
                <a:cubicBezTo>
                  <a:pt x="285" y="70"/>
                  <a:pt x="531" y="179"/>
                  <a:pt x="554" y="192"/>
                </a:cubicBezTo>
                <a:cubicBezTo>
                  <a:pt x="939" y="403"/>
                  <a:pt x="1256" y="681"/>
                  <a:pt x="1597" y="956"/>
                </a:cubicBezTo>
                <a:cubicBezTo>
                  <a:pt x="1685" y="1027"/>
                  <a:pt x="1799" y="1138"/>
                  <a:pt x="1903" y="1190"/>
                </a:cubicBezTo>
                <a:cubicBezTo>
                  <a:pt x="1927" y="1202"/>
                  <a:pt x="1948" y="1222"/>
                  <a:pt x="1975" y="1226"/>
                </a:cubicBezTo>
                <a:cubicBezTo>
                  <a:pt x="2017" y="1232"/>
                  <a:pt x="2101" y="1244"/>
                  <a:pt x="2101" y="1244"/>
                </a:cubicBezTo>
                <a:cubicBezTo>
                  <a:pt x="2504" y="1365"/>
                  <a:pt x="2777" y="1540"/>
                  <a:pt x="3116" y="1774"/>
                </a:cubicBezTo>
                <a:cubicBezTo>
                  <a:pt x="3258" y="1872"/>
                  <a:pt x="3368" y="1947"/>
                  <a:pt x="3503" y="2062"/>
                </a:cubicBezTo>
                <a:cubicBezTo>
                  <a:pt x="3585" y="2131"/>
                  <a:pt x="3644" y="2227"/>
                  <a:pt x="3728" y="2295"/>
                </a:cubicBezTo>
                <a:cubicBezTo>
                  <a:pt x="3797" y="2350"/>
                  <a:pt x="3894" y="2365"/>
                  <a:pt x="3970" y="2412"/>
                </a:cubicBezTo>
                <a:cubicBezTo>
                  <a:pt x="4028" y="2448"/>
                  <a:pt x="4074" y="2499"/>
                  <a:pt x="4132" y="2538"/>
                </a:cubicBezTo>
                <a:cubicBezTo>
                  <a:pt x="4154" y="2571"/>
                  <a:pt x="4179" y="2576"/>
                  <a:pt x="4213" y="2601"/>
                </a:cubicBezTo>
                <a:cubicBezTo>
                  <a:pt x="4229" y="2651"/>
                  <a:pt x="4192" y="2647"/>
                  <a:pt x="4150" y="2655"/>
                </a:cubicBezTo>
                <a:cubicBezTo>
                  <a:pt x="4032" y="2676"/>
                  <a:pt x="3919" y="2699"/>
                  <a:pt x="3800" y="2709"/>
                </a:cubicBezTo>
                <a:cubicBezTo>
                  <a:pt x="3689" y="2706"/>
                  <a:pt x="3577" y="2705"/>
                  <a:pt x="3467" y="2700"/>
                </a:cubicBezTo>
                <a:cubicBezTo>
                  <a:pt x="3385" y="2696"/>
                  <a:pt x="3305" y="2670"/>
                  <a:pt x="3224" y="2664"/>
                </a:cubicBezTo>
                <a:cubicBezTo>
                  <a:pt x="3119" y="2656"/>
                  <a:pt x="3012" y="2658"/>
                  <a:pt x="2910" y="2637"/>
                </a:cubicBezTo>
                <a:cubicBezTo>
                  <a:pt x="2640" y="2580"/>
                  <a:pt x="2859" y="2614"/>
                  <a:pt x="2703" y="2592"/>
                </a:cubicBezTo>
                <a:cubicBezTo>
                  <a:pt x="2652" y="2558"/>
                  <a:pt x="2591" y="2554"/>
                  <a:pt x="2532" y="2547"/>
                </a:cubicBezTo>
                <a:cubicBezTo>
                  <a:pt x="2329" y="2521"/>
                  <a:pt x="2173" y="2524"/>
                  <a:pt x="1948" y="2520"/>
                </a:cubicBezTo>
                <a:cubicBezTo>
                  <a:pt x="2003" y="2381"/>
                  <a:pt x="1984" y="2188"/>
                  <a:pt x="1993" y="2035"/>
                </a:cubicBezTo>
                <a:cubicBezTo>
                  <a:pt x="1988" y="1848"/>
                  <a:pt x="1992" y="1661"/>
                  <a:pt x="1966" y="1477"/>
                </a:cubicBezTo>
                <a:cubicBezTo>
                  <a:pt x="1969" y="1444"/>
                  <a:pt x="1975" y="1379"/>
                  <a:pt x="1975" y="137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3810000" y="28194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3600">
                <a:solidFill>
                  <a:srgbClr val="000000"/>
                </a:solidFill>
              </a:rPr>
              <a:t>Israel</a:t>
            </a:r>
            <a:endParaRPr lang="es-ES_tradnl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None/>
            </a:pPr>
            <a:endParaRPr kumimoji="1" lang="es-ES_tradnl" altLang="ja-JP">
              <a:ea typeface="ＭＳ Ｐゴシック" charset="0"/>
              <a:cs typeface="ＭＳ Ｐゴシック" charset="0"/>
            </a:endParaRPr>
          </a:p>
          <a:p>
            <a:pPr marL="660400" indent="-660400">
              <a:buFont typeface="Arial" charset="0"/>
              <a:buNone/>
            </a:pPr>
            <a:endParaRPr kumimoji="1" lang="es-ES_tradnl" altLang="ja-JP">
              <a:ea typeface="ＭＳ Ｐゴシック" charset="0"/>
              <a:cs typeface="ＭＳ Ｐゴシック" charset="0"/>
            </a:endParaRPr>
          </a:p>
          <a:p>
            <a:pPr marL="660400" indent="-660400" algn="ctr">
              <a:buFont typeface="Arial" charset="0"/>
              <a:buNone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¿Cuál habría sido el efecto de</a:t>
            </a:r>
          </a:p>
          <a:p>
            <a:pPr marL="660400" indent="-660400" algn="ctr">
              <a:buFont typeface="Arial" charset="0"/>
              <a:buNone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esta estructura retórica?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1-6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las primeras cuatro visiones, Dios mostró a Amós las visiones y conversó con él acerca de ellas - 7-8.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las primeras dos visiones, Dios mostró una plaga de langostas y un incendio, pero Amós intercedió por Israel y Dios se compadeció - 7:1-6.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la tercera visión, Dios explicó el significado de la cuerda de plomado, no dejando posibilidad del perdón - 7:7-9.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Entre la tercera y la cuarta visión, Amasías, profeta de Betel, reprendió a Amós, y éste le replicó - 7:10-17.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Como en la tercera visión, en la cuarta, Dios explicó el significado de la canasta de fruto maduro sin dar oportunidad del perdón - 8.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Am</a:t>
            </a:r>
            <a:r>
              <a:rPr kumimoji="1" lang="es-ES_tradnl" altLang="ja-JP" sz="4000"/>
              <a:t>ós 7-9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2202</TotalTime>
  <Words>1301</Words>
  <Application>Microsoft Macintosh PowerPoint</Application>
  <PresentationFormat>Presentación en pantalla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Amós</vt:lpstr>
      <vt:lpstr>Amós - Autor y fecha</vt:lpstr>
      <vt:lpstr>Amós - Autor y fecha</vt:lpstr>
      <vt:lpstr>Amós - Estructura</vt:lpstr>
      <vt:lpstr>Amós 1-6</vt:lpstr>
      <vt:lpstr>Amós 1-6</vt:lpstr>
      <vt:lpstr>Amós 1-6</vt:lpstr>
      <vt:lpstr>Amós 7-9</vt:lpstr>
      <vt:lpstr>Amós 7-9</vt:lpstr>
      <vt:lpstr>Amós - Temas principales</vt:lpstr>
      <vt:lpstr>Amós - Temas principales</vt:lpstr>
      <vt:lpstr>Amós y el NT (D y L 520)</vt:lpstr>
      <vt:lpstr>Abdías</vt:lpstr>
      <vt:lpstr>Abdías - Autor y fecha</vt:lpstr>
      <vt:lpstr>Abdías - Estructura</vt:lpstr>
      <vt:lpstr>Abdías - Contexto histórico</vt:lpstr>
      <vt:lpstr>Abdías - Temas principales</vt:lpstr>
      <vt:lpstr>Abdías y el NT (D y L 524, 528-29)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168</cp:revision>
  <dcterms:created xsi:type="dcterms:W3CDTF">2010-05-26T22:27:07Z</dcterms:created>
  <dcterms:modified xsi:type="dcterms:W3CDTF">2012-10-10T16:58:54Z</dcterms:modified>
</cp:coreProperties>
</file>