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751" r:id="rId1"/>
  </p:sldMasterIdLst>
  <p:notesMasterIdLst>
    <p:notesMasterId r:id="rId16"/>
  </p:notesMasterIdLst>
  <p:sldIdLst>
    <p:sldId id="256" r:id="rId2"/>
    <p:sldId id="277" r:id="rId3"/>
    <p:sldId id="372" r:id="rId4"/>
    <p:sldId id="373" r:id="rId5"/>
    <p:sldId id="374" r:id="rId6"/>
    <p:sldId id="375" r:id="rId7"/>
    <p:sldId id="376" r:id="rId8"/>
    <p:sldId id="377" r:id="rId9"/>
    <p:sldId id="378" r:id="rId10"/>
    <p:sldId id="379" r:id="rId11"/>
    <p:sldId id="380" r:id="rId12"/>
    <p:sldId id="381" r:id="rId13"/>
    <p:sldId id="382" r:id="rId14"/>
    <p:sldId id="383" r:id="rId15"/>
  </p:sldIdLst>
  <p:sldSz cx="9144000" cy="6858000" type="screen4x3"/>
  <p:notesSz cx="6858000" cy="9144000"/>
  <p:defaultTextStyle>
    <a:defPPr>
      <a:defRPr lang="es-ES_tradnl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111" d="100"/>
          <a:sy n="111" d="100"/>
        </p:scale>
        <p:origin x="-264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s-ES_tradnl"/>
          </a:p>
        </p:txBody>
      </p:sp>
      <p:sp>
        <p:nvSpPr>
          <p:cNvPr id="2385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s-ES_tradnl"/>
          </a:p>
        </p:txBody>
      </p:sp>
      <p:sp>
        <p:nvSpPr>
          <p:cNvPr id="238596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385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/>
              <a:t>Click to edit Master text styles</a:t>
            </a:r>
          </a:p>
          <a:p>
            <a:pPr lvl="1"/>
            <a:r>
              <a:rPr lang="es-ES_tradnl"/>
              <a:t>Second level</a:t>
            </a:r>
          </a:p>
          <a:p>
            <a:pPr lvl="2"/>
            <a:r>
              <a:rPr lang="es-ES_tradnl"/>
              <a:t>Third level</a:t>
            </a:r>
          </a:p>
          <a:p>
            <a:pPr lvl="3"/>
            <a:r>
              <a:rPr lang="es-ES_tradnl"/>
              <a:t>Fourth level</a:t>
            </a:r>
          </a:p>
          <a:p>
            <a:pPr lvl="4"/>
            <a:r>
              <a:rPr lang="es-ES_tradnl"/>
              <a:t>Fifth level</a:t>
            </a:r>
          </a:p>
        </p:txBody>
      </p:sp>
      <p:sp>
        <p:nvSpPr>
          <p:cNvPr id="2385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s-ES_tradnl"/>
          </a:p>
        </p:txBody>
      </p:sp>
      <p:sp>
        <p:nvSpPr>
          <p:cNvPr id="2385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970A69B-CFC5-DC43-9A90-3BF22AEC02DD}" type="slidenum">
              <a:rPr lang="es-ES_tradnl"/>
              <a:pPr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66142932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252E20-BF3F-0443-A5C8-389530EEDDE0}" type="slidenum">
              <a:rPr lang="es-ES_tradnl"/>
              <a:pPr/>
              <a:t>1</a:t>
            </a:fld>
            <a:endParaRPr lang="es-ES_tradnl"/>
          </a:p>
        </p:txBody>
      </p:sp>
      <p:sp>
        <p:nvSpPr>
          <p:cNvPr id="239618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D4132A0-DFA7-3D4A-BD90-526139BA4800}" type="slidenum">
              <a:rPr lang="es-ES_tradnl"/>
              <a:pPr/>
              <a:t>10</a:t>
            </a:fld>
            <a:endParaRPr lang="es-ES_tradnl"/>
          </a:p>
        </p:txBody>
      </p:sp>
      <p:sp>
        <p:nvSpPr>
          <p:cNvPr id="273410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73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3AF44B-22B9-994D-A897-2BB98C1C09E2}" type="slidenum">
              <a:rPr lang="es-ES_tradnl"/>
              <a:pPr/>
              <a:t>11</a:t>
            </a:fld>
            <a:endParaRPr lang="es-ES_tradnl"/>
          </a:p>
        </p:txBody>
      </p:sp>
      <p:sp>
        <p:nvSpPr>
          <p:cNvPr id="275458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75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C7C6FC5-31AF-794C-BD82-D844682C4B90}" type="slidenum">
              <a:rPr lang="es-ES_tradnl"/>
              <a:pPr/>
              <a:t>12</a:t>
            </a:fld>
            <a:endParaRPr lang="es-ES_tradnl"/>
          </a:p>
        </p:txBody>
      </p:sp>
      <p:sp>
        <p:nvSpPr>
          <p:cNvPr id="279554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79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79E4FF8-A4E8-224E-9501-4DD41813E625}" type="slidenum">
              <a:rPr lang="es-ES_tradnl"/>
              <a:pPr/>
              <a:t>13</a:t>
            </a:fld>
            <a:endParaRPr lang="es-ES_tradnl"/>
          </a:p>
        </p:txBody>
      </p:sp>
      <p:sp>
        <p:nvSpPr>
          <p:cNvPr id="283650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83651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4F612A6-2E99-3741-9085-5AE5E352A519}" type="slidenum">
              <a:rPr lang="es-ES_tradnl"/>
              <a:pPr/>
              <a:t>14</a:t>
            </a:fld>
            <a:endParaRPr lang="es-ES_tradnl"/>
          </a:p>
        </p:txBody>
      </p:sp>
      <p:sp>
        <p:nvSpPr>
          <p:cNvPr id="285698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85699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51992A0-99E9-264D-A57F-3F6DB5D0FE2E}" type="slidenum">
              <a:rPr lang="es-ES_tradnl"/>
              <a:pPr/>
              <a:t>2</a:t>
            </a:fld>
            <a:endParaRPr lang="es-ES_tradnl"/>
          </a:p>
        </p:txBody>
      </p:sp>
      <p:sp>
        <p:nvSpPr>
          <p:cNvPr id="241666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41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5C70820-2C90-E949-AC19-14EFEB4D00BF}" type="slidenum">
              <a:rPr lang="es-ES_tradnl"/>
              <a:pPr/>
              <a:t>3</a:t>
            </a:fld>
            <a:endParaRPr lang="es-ES_tradnl"/>
          </a:p>
        </p:txBody>
      </p:sp>
      <p:sp>
        <p:nvSpPr>
          <p:cNvPr id="259074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59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984D275-01D6-3447-B69B-EC96E516DCB2}" type="slidenum">
              <a:rPr lang="es-ES_tradnl"/>
              <a:pPr/>
              <a:t>4</a:t>
            </a:fld>
            <a:endParaRPr lang="es-ES_tradnl"/>
          </a:p>
        </p:txBody>
      </p:sp>
      <p:sp>
        <p:nvSpPr>
          <p:cNvPr id="261122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61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6B647EB-AEDE-1A45-9261-FD74F10EA5FC}" type="slidenum">
              <a:rPr lang="es-ES_tradnl"/>
              <a:pPr/>
              <a:t>5</a:t>
            </a:fld>
            <a:endParaRPr lang="es-ES_tradnl"/>
          </a:p>
        </p:txBody>
      </p:sp>
      <p:sp>
        <p:nvSpPr>
          <p:cNvPr id="263170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63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CAC76DB-E682-AB4D-B904-6C1E6352B5ED}" type="slidenum">
              <a:rPr lang="es-ES_tradnl"/>
              <a:pPr/>
              <a:t>6</a:t>
            </a:fld>
            <a:endParaRPr lang="es-ES_tradnl"/>
          </a:p>
        </p:txBody>
      </p:sp>
      <p:sp>
        <p:nvSpPr>
          <p:cNvPr id="265218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65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44926A7-AB2F-A44D-BFAC-B7DB60BE98CD}" type="slidenum">
              <a:rPr lang="es-ES_tradnl"/>
              <a:pPr/>
              <a:t>7</a:t>
            </a:fld>
            <a:endParaRPr lang="es-ES_tradnl"/>
          </a:p>
        </p:txBody>
      </p:sp>
      <p:sp>
        <p:nvSpPr>
          <p:cNvPr id="267266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67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855AABE-787E-EC44-885D-9499C49B14D7}" type="slidenum">
              <a:rPr lang="es-ES_tradnl"/>
              <a:pPr/>
              <a:t>8</a:t>
            </a:fld>
            <a:endParaRPr lang="es-ES_tradnl"/>
          </a:p>
        </p:txBody>
      </p:sp>
      <p:sp>
        <p:nvSpPr>
          <p:cNvPr id="269314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69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2D68DA4-E648-9A45-92FA-E0039269B7BC}" type="slidenum">
              <a:rPr lang="es-ES_tradnl"/>
              <a:pPr/>
              <a:t>9</a:t>
            </a:fld>
            <a:endParaRPr lang="es-ES_tradnl"/>
          </a:p>
        </p:txBody>
      </p:sp>
      <p:sp>
        <p:nvSpPr>
          <p:cNvPr id="271362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71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_tradnl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Título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cxnSp>
        <p:nvCxnSpPr>
          <p:cNvPr id="8" name="Conector recto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cto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Elipse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>
              <a:latin typeface="Helvetica"/>
            </a:endParaRPr>
          </a:p>
        </p:txBody>
      </p:sp>
      <p:sp>
        <p:nvSpPr>
          <p:cNvPr id="15" name="Marcador de fecha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Marcador de número de diapositiva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11AAECF-293F-A447-BEF9-2DC131EA420F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17" name="Marcador de pie de página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95E9E-F218-FD40-8F82-CB84D794FB0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1A1A4-72DD-034A-943E-E4C6B7938954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Marcador de contenido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14" name="Marcador de fecha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Marcador de número de diapositiva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F33E5E5A-45D8-1542-BED2-8EC09801E7BD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16" name="Marcador de pie de página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ítulo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648AA-5A97-EB4D-8977-F929A9032962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_tradnl" smtClean="0"/>
              <a:t>Haga clic para modificar el estilo de texto del patrón</a:t>
            </a:r>
          </a:p>
        </p:txBody>
      </p:sp>
      <p:cxnSp>
        <p:nvCxnSpPr>
          <p:cNvPr id="7" name="Conector recto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13196-55B8-9345-A7F7-010E6DAC0D7A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11" name="Marcador de contenido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13" name="Marcador de contenido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E0948-597C-4347-8A1C-DA44EE2555B6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  <a:latin typeface="Helvetica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_tradnl" dirty="0" smtClean="0"/>
              <a:t>Haga clic para modificar el estilo de texto del patrón</a:t>
            </a:r>
          </a:p>
        </p:txBody>
      </p:sp>
      <p:sp>
        <p:nvSpPr>
          <p:cNvPr id="32" name="Marcador de contenido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34" name="Marcador de contenido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12" name="Marcador de texto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  <a:latin typeface="Helvetica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_tradnl" dirty="0" smtClean="0"/>
              <a:t>Haga clic para modificar el estilo de texto del patrón</a:t>
            </a:r>
          </a:p>
        </p:txBody>
      </p:sp>
      <p:cxnSp>
        <p:nvCxnSpPr>
          <p:cNvPr id="10" name="Conector recto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cto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CA1D9-CE7F-8E41-8EAA-6C244C6191C5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62F2E-CC7C-3A44-84EA-27268F0BDC71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Marcador de contenido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_tradnl" smtClean="0"/>
              <a:t>Haga clic para modificar el estilo de texto del patrón</a:t>
            </a:r>
          </a:p>
        </p:txBody>
      </p:sp>
      <p:sp>
        <p:nvSpPr>
          <p:cNvPr id="31" name="Título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Helvetica"/>
                <a:ea typeface="+mn-ea"/>
                <a:cs typeface="+mn-cs"/>
              </a:defRPr>
            </a:lvl1pPr>
          </a:lstStyle>
          <a:p>
            <a:r>
              <a:rPr kumimoji="0" lang="es-ES_tradnl" dirty="0" smtClean="0"/>
              <a:t>Clic para editar título</a:t>
            </a:r>
            <a:endParaRPr kumimoji="0" lang="en-US" dirty="0"/>
          </a:p>
        </p:txBody>
      </p:sp>
      <p:sp>
        <p:nvSpPr>
          <p:cNvPr id="8" name="Marcador de fecha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69C74EB-8705-744E-A691-05D1E0A6F95C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10" name="Marcador de pie de página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Helvetica"/>
                <a:ea typeface="+mn-ea"/>
                <a:cs typeface="+mn-cs"/>
              </a:defRPr>
            </a:lvl1pPr>
          </a:lstStyle>
          <a:p>
            <a:r>
              <a:rPr kumimoji="0" lang="es-ES_tradnl" dirty="0" smtClean="0"/>
              <a:t>Clic para editar título</a:t>
            </a:r>
            <a:endParaRPr kumimoji="0" lang="en-US" dirty="0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s-ES_tradnl" smtClean="0"/>
              <a:t>Arrastre la imagen al marcador de posición o haga clic en el icono para agregar</a:t>
            </a:r>
            <a:endParaRPr kumimoji="0"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_tradnl" smtClean="0"/>
              <a:t>Haga clic para modificar el estilo de texto del patrón</a:t>
            </a:r>
          </a:p>
        </p:txBody>
      </p:sp>
      <p:sp>
        <p:nvSpPr>
          <p:cNvPr id="8" name="Marcador de fecha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F663D39-610E-2B46-8FEA-B0958BDBC885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10" name="Marcador de pie de página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Marcador de texto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_tradnl" dirty="0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_tradnl" dirty="0" smtClean="0"/>
              <a:t>Segundo nivel</a:t>
            </a:r>
          </a:p>
          <a:p>
            <a:pPr lvl="2" eaLnBrk="1" latinLnBrk="0" hangingPunct="1"/>
            <a:r>
              <a:rPr kumimoji="0" lang="es-ES_tradnl" dirty="0" smtClean="0"/>
              <a:t>Tercer nivel</a:t>
            </a:r>
          </a:p>
          <a:p>
            <a:pPr lvl="3" eaLnBrk="1" latinLnBrk="0" hangingPunct="1"/>
            <a:r>
              <a:rPr kumimoji="0" lang="es-ES_tradnl" dirty="0" smtClean="0"/>
              <a:t>Cuarto nivel</a:t>
            </a:r>
          </a:p>
          <a:p>
            <a:pPr lvl="4" eaLnBrk="1" latinLnBrk="0" hangingPunct="1"/>
            <a:r>
              <a:rPr kumimoji="0" lang="es-ES_tradnl" dirty="0" smtClean="0"/>
              <a:t>Quinto nivel</a:t>
            </a:r>
            <a:endParaRPr kumimoji="0" lang="en-US" dirty="0"/>
          </a:p>
        </p:txBody>
      </p:sp>
      <p:sp>
        <p:nvSpPr>
          <p:cNvPr id="24" name="Marcador de fecha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Marcador de pie de página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Marcador de número de diapositiva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7F21B063-DCE7-5E46-A392-74958891151B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5" name="Marcador de título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2" r:id="rId1"/>
    <p:sldLayoutId id="2147483753" r:id="rId2"/>
    <p:sldLayoutId id="2147483754" r:id="rId3"/>
    <p:sldLayoutId id="2147483755" r:id="rId4"/>
    <p:sldLayoutId id="2147483756" r:id="rId5"/>
    <p:sldLayoutId id="2147483757" r:id="rId6"/>
    <p:sldLayoutId id="2147483758" r:id="rId7"/>
    <p:sldLayoutId id="2147483759" r:id="rId8"/>
    <p:sldLayoutId id="2147483760" r:id="rId9"/>
    <p:sldLayoutId id="2147483761" r:id="rId10"/>
    <p:sldLayoutId id="2147483762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Helvetica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Helvetica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Helvetica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Helvetica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Helvetica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645024"/>
            <a:ext cx="6400800" cy="2133600"/>
          </a:xfrm>
        </p:spPr>
        <p:txBody>
          <a:bodyPr/>
          <a:lstStyle/>
          <a:p>
            <a:r>
              <a:rPr lang="es-ES_tradnl" sz="2500" dirty="0"/>
              <a:t>Introducci</a:t>
            </a:r>
            <a:r>
              <a:rPr lang="es-ES_tradnl" altLang="ja-JP" sz="2500" dirty="0"/>
              <a:t>ón a la poesía </a:t>
            </a:r>
            <a:r>
              <a:rPr lang="es-ES_tradnl" altLang="ja-JP" sz="2500" dirty="0" smtClean="0"/>
              <a:t>hebrea</a:t>
            </a:r>
            <a:endParaRPr lang="es-ES_tradnl" altLang="ja-JP" sz="2500" dirty="0"/>
          </a:p>
          <a:p>
            <a:r>
              <a:rPr lang="es-ES_tradnl" altLang="ja-JP" sz="2500" dirty="0"/>
              <a:t>Young 327-333</a:t>
            </a:r>
          </a:p>
          <a:p>
            <a:r>
              <a:rPr lang="es-ES_tradnl" altLang="ja-JP" sz="2500" dirty="0" err="1"/>
              <a:t>Dillard</a:t>
            </a:r>
            <a:r>
              <a:rPr lang="es-ES_tradnl" altLang="ja-JP" sz="2500" dirty="0"/>
              <a:t> y </a:t>
            </a:r>
            <a:r>
              <a:rPr lang="es-ES_tradnl" altLang="ja-JP" sz="2500" dirty="0" err="1"/>
              <a:t>Longman</a:t>
            </a:r>
            <a:r>
              <a:rPr lang="es-ES_tradnl" altLang="ja-JP" sz="2500" dirty="0"/>
              <a:t> 31-34</a:t>
            </a:r>
          </a:p>
          <a:p>
            <a:r>
              <a:rPr lang="es-ES_tradnl" altLang="ja-JP" sz="2500" dirty="0"/>
              <a:t>Orozco 59-64</a:t>
            </a:r>
            <a:endParaRPr lang="es-ES_tradnl" sz="2500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069976"/>
            <a:ext cx="7772400" cy="1143000"/>
          </a:xfrm>
        </p:spPr>
        <p:txBody>
          <a:bodyPr/>
          <a:lstStyle/>
          <a:p>
            <a:r>
              <a:rPr lang="es-ES_tradnl" sz="5000" dirty="0">
                <a:latin typeface="AveriaSerif-Bold"/>
                <a:cs typeface="AveriaSerif-Bold"/>
              </a:rPr>
              <a:t>Los Libros Prof</a:t>
            </a:r>
            <a:r>
              <a:rPr lang="es-ES_tradnl" altLang="ja-JP" sz="5000" dirty="0">
                <a:latin typeface="AveriaSerif-Bold"/>
                <a:cs typeface="AveriaSerif-Bold"/>
              </a:rPr>
              <a:t>éticos y Poéticos</a:t>
            </a:r>
            <a:endParaRPr lang="es-ES_tradnl" sz="5000" dirty="0">
              <a:latin typeface="AveriaSerif-Bold"/>
              <a:cs typeface="AveriaSerif-Bold"/>
            </a:endParaRPr>
          </a:p>
        </p:txBody>
      </p:sp>
      <p:pic>
        <p:nvPicPr>
          <p:cNvPr id="6" name="Imagen 5" descr="Logo colors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1840" y="348330"/>
            <a:ext cx="2880320" cy="193767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387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762000"/>
            <a:ext cx="8458200" cy="6096000"/>
          </a:xfrm>
        </p:spPr>
        <p:txBody>
          <a:bodyPr/>
          <a:lstStyle/>
          <a:p>
            <a:pPr marL="660400" indent="-660400">
              <a:buFontTx/>
              <a:buNone/>
            </a:pPr>
            <a:r>
              <a:rPr lang="es-ES_tradnl" sz="2800"/>
              <a:t>1¿Por qué se sublevan las naciones,</a:t>
            </a:r>
          </a:p>
          <a:p>
            <a:pPr marL="660400" indent="-660400">
              <a:buFontTx/>
              <a:buNone/>
            </a:pPr>
            <a:r>
              <a:rPr lang="es-ES_tradnl" sz="2800"/>
              <a:t>         y los pueblos traman cosas vanas?</a:t>
            </a:r>
          </a:p>
          <a:p>
            <a:pPr marL="660400" indent="-660400">
              <a:buFontTx/>
              <a:buNone/>
            </a:pPr>
            <a:r>
              <a:rPr lang="es-ES_tradnl" sz="2800"/>
              <a:t>2Se levantan los reyes de la tierra,</a:t>
            </a:r>
          </a:p>
          <a:p>
            <a:pPr marL="660400" indent="-660400">
              <a:buFontTx/>
              <a:buNone/>
            </a:pPr>
            <a:r>
              <a:rPr lang="es-ES_tradnl" sz="2800"/>
              <a:t>         y los gobernantes traman unidos</a:t>
            </a:r>
          </a:p>
          <a:p>
            <a:pPr marL="660400" indent="-660400">
              <a:buFontTx/>
              <a:buNone/>
            </a:pPr>
            <a:r>
              <a:rPr lang="es-ES_tradnl" sz="2800"/>
              <a:t>         contra el SEÑOR</a:t>
            </a:r>
          </a:p>
          <a:p>
            <a:pPr marL="660400" indent="-660400">
              <a:buFontTx/>
              <a:buNone/>
            </a:pPr>
            <a:r>
              <a:rPr lang="es-ES_tradnl" sz="2800"/>
              <a:t>		y contra su Ungido, diciendo:</a:t>
            </a:r>
          </a:p>
          <a:p>
            <a:pPr marL="660400" indent="-660400">
              <a:buFontTx/>
              <a:buNone/>
            </a:pPr>
            <a:r>
              <a:rPr lang="es-ES_tradnl" sz="2800"/>
              <a:t>3¡Rompamos sus cadenas</a:t>
            </a:r>
          </a:p>
          <a:p>
            <a:pPr marL="660400" indent="-660400">
              <a:buFontTx/>
              <a:buNone/>
            </a:pPr>
            <a:r>
              <a:rPr lang="es-ES_tradnl" sz="2800"/>
              <a:t>         y echemos de nosotros sus cuerdas!</a:t>
            </a:r>
          </a:p>
          <a:p>
            <a:pPr marL="660400" indent="-660400">
              <a:buFontTx/>
              <a:buNone/>
            </a:pPr>
            <a:r>
              <a:rPr lang="es-ES_tradnl" sz="2800"/>
              <a:t>4El que se sienta en los cielos se ríe,</a:t>
            </a:r>
          </a:p>
          <a:p>
            <a:pPr marL="660400" indent="-660400">
              <a:buFontTx/>
              <a:buNone/>
            </a:pPr>
            <a:r>
              <a:rPr lang="es-ES_tradnl" sz="2800"/>
              <a:t>         el Señor se burla de ellos.</a:t>
            </a:r>
          </a:p>
        </p:txBody>
      </p:sp>
      <p:sp>
        <p:nvSpPr>
          <p:cNvPr id="2723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741363"/>
          </a:xfrm>
        </p:spPr>
        <p:txBody>
          <a:bodyPr/>
          <a:lstStyle/>
          <a:p>
            <a:r>
              <a:rPr kumimoji="1" lang="es-ES_tradnl" sz="4000"/>
              <a:t>El paralelismo </a:t>
            </a:r>
            <a:r>
              <a:rPr kumimoji="1" lang="ja-JP" altLang="es-ES_tradnl" sz="4000"/>
              <a:t>“</a:t>
            </a:r>
            <a:r>
              <a:rPr kumimoji="1" lang="es-ES_tradnl" sz="4000"/>
              <a:t>sin</a:t>
            </a:r>
            <a:r>
              <a:rPr kumimoji="1" lang="es-ES_tradnl" altLang="ja-JP" sz="4000"/>
              <a:t>ónimo”</a:t>
            </a:r>
            <a:endParaRPr kumimoji="1" lang="es-ES_tradnl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435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762000"/>
            <a:ext cx="8458200" cy="6096000"/>
          </a:xfrm>
        </p:spPr>
        <p:txBody>
          <a:bodyPr/>
          <a:lstStyle/>
          <a:p>
            <a:pPr marL="660400" indent="-660400">
              <a:buFont typeface="Arial" charset="0"/>
              <a:buAutoNum type="arabicPeriod"/>
            </a:pPr>
            <a:r>
              <a:rPr lang="es-ES_tradnl" sz="2800"/>
              <a:t>El paralelismo </a:t>
            </a:r>
            <a:r>
              <a:rPr lang="es-ES_tradnl" sz="2800" u="sng"/>
              <a:t>antit</a:t>
            </a:r>
            <a:r>
              <a:rPr lang="es-ES_tradnl" altLang="ja-JP" sz="2800" u="sng"/>
              <a:t>ético</a:t>
            </a:r>
            <a:r>
              <a:rPr lang="es-ES_tradnl" altLang="ja-JP" sz="2800"/>
              <a:t> es</a:t>
            </a:r>
            <a:r>
              <a:rPr lang="es-ES_tradnl" sz="2800"/>
              <a:t> co</a:t>
            </a:r>
            <a:r>
              <a:rPr lang="es-ES_tradnl" altLang="ja-JP" sz="2800"/>
              <a:t>mún en los proverbios y en la literatura sapiencial - Proverbios 12-15.</a:t>
            </a:r>
          </a:p>
          <a:p>
            <a:pPr marL="660400" indent="-660400">
              <a:buFont typeface="Arial" charset="0"/>
              <a:buAutoNum type="arabicPeriod"/>
            </a:pPr>
            <a:r>
              <a:rPr lang="es-ES_tradnl" altLang="ja-JP" sz="2800"/>
              <a:t>El paralelismo </a:t>
            </a:r>
            <a:r>
              <a:rPr lang="es-ES_tradnl" altLang="ja-JP" sz="2800" u="sng"/>
              <a:t>emblemático</a:t>
            </a:r>
            <a:r>
              <a:rPr lang="es-ES_tradnl" altLang="ja-JP" sz="2800"/>
              <a:t> se ve en el símil del Salmo 42:1.</a:t>
            </a:r>
          </a:p>
          <a:p>
            <a:pPr marL="660400" indent="-660400">
              <a:buFont typeface="Arial" charset="0"/>
              <a:buAutoNum type="arabicPeriod"/>
            </a:pPr>
            <a:r>
              <a:rPr lang="es-ES_tradnl" altLang="ja-JP" sz="2800"/>
              <a:t>El Salmo 29:1-4 utiliza el paralelismo </a:t>
            </a:r>
            <a:r>
              <a:rPr lang="es-ES_tradnl" altLang="ja-JP" sz="2800" u="sng"/>
              <a:t>repetitivo</a:t>
            </a:r>
            <a:r>
              <a:rPr lang="es-ES_tradnl" altLang="ja-JP" sz="2800"/>
              <a:t>.</a:t>
            </a:r>
          </a:p>
          <a:p>
            <a:pPr marL="660400" indent="-660400">
              <a:buFont typeface="Arial" charset="0"/>
              <a:buAutoNum type="arabicPeriod"/>
            </a:pPr>
            <a:r>
              <a:rPr lang="es-ES_tradnl" altLang="ja-JP" sz="2800"/>
              <a:t>Si ignoras la puntuación y la versificación en el Salmo 98:2, puedes ver el paralelismo </a:t>
            </a:r>
            <a:r>
              <a:rPr lang="es-ES_tradnl" altLang="ja-JP" sz="2800" u="sng"/>
              <a:t>pivote</a:t>
            </a:r>
            <a:r>
              <a:rPr lang="es-ES_tradnl" altLang="ja-JP" sz="2800"/>
              <a:t>.</a:t>
            </a:r>
          </a:p>
          <a:p>
            <a:pPr marL="660400" indent="-660400">
              <a:buFont typeface="Arial" charset="0"/>
              <a:buAutoNum type="arabicPeriod"/>
            </a:pPr>
            <a:r>
              <a:rPr lang="es-ES_tradnl" altLang="ja-JP" sz="2800"/>
              <a:t>El Salmo 67 es una quiasma (ver próxima página).</a:t>
            </a:r>
            <a:endParaRPr lang="es-ES_tradnl" sz="2800"/>
          </a:p>
        </p:txBody>
      </p:sp>
      <p:sp>
        <p:nvSpPr>
          <p:cNvPr id="274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741363"/>
          </a:xfrm>
        </p:spPr>
        <p:txBody>
          <a:bodyPr/>
          <a:lstStyle/>
          <a:p>
            <a:r>
              <a:rPr kumimoji="1" lang="es-ES_tradnl" sz="4000"/>
              <a:t>Otros paralelismos</a:t>
            </a:r>
            <a:endParaRPr kumimoji="1" lang="es-ES_tradnl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531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372616"/>
            <a:ext cx="8458200" cy="6440760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90000"/>
              </a:lnSpc>
              <a:buFontTx/>
              <a:buNone/>
            </a:pPr>
            <a:r>
              <a:rPr lang="es-ES_tradnl" sz="2400" dirty="0"/>
              <a:t>1Dios tenga piedad de nosotros y nos bendiga,</a:t>
            </a:r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es-ES_tradnl" sz="2400" dirty="0"/>
              <a:t>   y haga resplandecer su rostro sobre nosotros; (</a:t>
            </a:r>
            <a:r>
              <a:rPr lang="es-ES_tradnl" sz="2400" dirty="0" err="1"/>
              <a:t>Selah</a:t>
            </a:r>
            <a:r>
              <a:rPr lang="es-ES_tradnl" sz="2400" dirty="0"/>
              <a:t>)</a:t>
            </a:r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es-ES_tradnl" sz="2400" dirty="0"/>
              <a:t>2para que sea conocido en la tierra tu camino,</a:t>
            </a:r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es-ES_tradnl" sz="2400" dirty="0"/>
              <a:t>   entre todas las naciones tu salvación.</a:t>
            </a:r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es-ES_tradnl" sz="2400" dirty="0"/>
              <a:t>	3Te den gracias los pueblos, oh Dios,</a:t>
            </a:r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es-ES_tradnl" sz="2400" dirty="0"/>
              <a:t>         	  todos los pueblos te den gracias.</a:t>
            </a:r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es-ES_tradnl" sz="2400" dirty="0"/>
              <a:t>		4Alégrense y canten con júbilo las 				   naciones, porque tú juzgarás a 					   los pueblos con equidad, y guiarás a 				   las naciones en la tierra. (</a:t>
            </a:r>
            <a:r>
              <a:rPr lang="es-ES_tradnl" sz="2400" dirty="0" err="1"/>
              <a:t>Selah</a:t>
            </a:r>
            <a:r>
              <a:rPr lang="es-ES_tradnl" sz="2400" dirty="0"/>
              <a:t>)</a:t>
            </a:r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es-ES_tradnl" sz="2400" dirty="0"/>
              <a:t>	5Te den gracias los pueblos, oh Dios,</a:t>
            </a:r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es-ES_tradnl" sz="2400" dirty="0"/>
              <a:t>        	  todos los pueblos te den gracias.</a:t>
            </a:r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es-ES_tradnl" sz="2400" dirty="0"/>
              <a:t>6La tierra ha dado su fruto;</a:t>
            </a:r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es-ES_tradnl" sz="2400" dirty="0"/>
              <a:t>  Dios, nuestro Dios, nos bendice.</a:t>
            </a:r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es-ES_tradnl" sz="2400" dirty="0"/>
              <a:t>7Dios nos bendice,</a:t>
            </a:r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es-ES_tradnl" sz="2400" dirty="0"/>
              <a:t>  para que le teman todos los términos de la tierra.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627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762000"/>
            <a:ext cx="8458200" cy="5907360"/>
          </a:xfrm>
        </p:spPr>
        <p:txBody>
          <a:bodyPr>
            <a:normAutofit lnSpcReduction="10000"/>
          </a:bodyPr>
          <a:lstStyle/>
          <a:p>
            <a:pPr marL="660400" indent="-660400">
              <a:buFont typeface="Arial" charset="0"/>
              <a:buAutoNum type="arabicPeriod"/>
            </a:pPr>
            <a:r>
              <a:rPr lang="es-ES_tradnl" sz="2800" dirty="0"/>
              <a:t>Algunas de las met</a:t>
            </a:r>
            <a:r>
              <a:rPr lang="es-ES_tradnl" altLang="ja-JP" sz="2800" dirty="0"/>
              <a:t>áforas para Dios en los Salmos son: pastor, fuerte, roca, guerrero, ave materna, conductor de las nubes, esposo, brazo, torre alto, coraza.</a:t>
            </a:r>
          </a:p>
          <a:p>
            <a:pPr marL="660400" indent="-660400">
              <a:buFont typeface="Arial" charset="0"/>
              <a:buAutoNum type="arabicPeriod"/>
            </a:pPr>
            <a:r>
              <a:rPr lang="es-ES_tradnl" altLang="ja-JP" sz="2800" dirty="0"/>
              <a:t>Las metáforas nos pueden sorprender y nos invitan a reflexionar sobre en qué sentido elemento A es similar y diferente al elemento B.</a:t>
            </a:r>
          </a:p>
          <a:p>
            <a:pPr marL="660400" indent="-660400">
              <a:buFont typeface="Arial" charset="0"/>
              <a:buAutoNum type="arabicPeriod"/>
            </a:pPr>
            <a:r>
              <a:rPr lang="es-ES_tradnl" altLang="ja-JP" sz="2800" dirty="0"/>
              <a:t>Por ejemplo, ¿en qué sentido es Dios como un pastor y en qué sentido no lo es?</a:t>
            </a:r>
          </a:p>
          <a:p>
            <a:pPr marL="660400" indent="-660400">
              <a:buFont typeface="Arial" charset="0"/>
              <a:buAutoNum type="arabicPeriod"/>
            </a:pPr>
            <a:r>
              <a:rPr lang="es-ES_tradnl" altLang="ja-JP" sz="2800" dirty="0"/>
              <a:t>Una metáfora muerta es una que ya no evoca asociaciones (como las patas de un mueble).</a:t>
            </a:r>
          </a:p>
          <a:p>
            <a:pPr marL="660400" indent="-660400">
              <a:buFont typeface="Arial" charset="0"/>
              <a:buAutoNum type="arabicPeriod"/>
            </a:pPr>
            <a:r>
              <a:rPr lang="es-ES_tradnl" altLang="ja-JP" sz="2800" dirty="0"/>
              <a:t>Una metáfora viva todavía evoca asociaciones vivas.</a:t>
            </a:r>
            <a:endParaRPr lang="es-ES_tradnl" sz="2800" dirty="0"/>
          </a:p>
        </p:txBody>
      </p:sp>
      <p:sp>
        <p:nvSpPr>
          <p:cNvPr id="2826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741363"/>
          </a:xfrm>
        </p:spPr>
        <p:txBody>
          <a:bodyPr/>
          <a:lstStyle/>
          <a:p>
            <a:r>
              <a:rPr kumimoji="1" lang="es-ES_tradnl" sz="4000"/>
              <a:t>La met</a:t>
            </a:r>
            <a:r>
              <a:rPr kumimoji="1" lang="es-ES_tradnl" altLang="ja-JP" sz="4000"/>
              <a:t>áfora</a:t>
            </a:r>
            <a:endParaRPr kumimoji="1" lang="es-ES_tradnl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675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762000"/>
            <a:ext cx="8458200" cy="6096000"/>
          </a:xfrm>
        </p:spPr>
        <p:txBody>
          <a:bodyPr/>
          <a:lstStyle/>
          <a:p>
            <a:pPr marL="660400" indent="-660400">
              <a:buFont typeface="Arial" charset="0"/>
              <a:buAutoNum type="arabicPeriod"/>
            </a:pPr>
            <a:r>
              <a:rPr lang="es-ES_tradnl" sz="2800"/>
              <a:t>La tarea para la pr</a:t>
            </a:r>
            <a:r>
              <a:rPr lang="es-ES_tradnl" altLang="ja-JP" sz="2800"/>
              <a:t>óxima semana es escribir un salmo, utilizando por lo menos el paralelismo y algunas metáforas.</a:t>
            </a:r>
          </a:p>
          <a:p>
            <a:pPr marL="660400" indent="-660400">
              <a:buFont typeface="Arial" charset="0"/>
              <a:buAutoNum type="arabicPeriod"/>
            </a:pPr>
            <a:r>
              <a:rPr lang="es-ES_tradnl" altLang="ja-JP" sz="2800"/>
              <a:t>Espero que el tener que crear un salmo nos sensibilice a estas técnicas poéticas en nuestro estudio de los salmos.</a:t>
            </a:r>
          </a:p>
          <a:p>
            <a:pPr marL="660400" indent="-660400">
              <a:buFont typeface="Arial" charset="0"/>
              <a:buAutoNum type="arabicPeriod"/>
            </a:pPr>
            <a:r>
              <a:rPr lang="es-ES_tradnl" altLang="ja-JP" sz="2800"/>
              <a:t>En la segunda hora, vamos a hablar de los géneros de los salmos.</a:t>
            </a:r>
          </a:p>
          <a:p>
            <a:pPr marL="660400" indent="-660400">
              <a:buFont typeface="Arial" charset="0"/>
              <a:buAutoNum type="arabicPeriod"/>
            </a:pPr>
            <a:r>
              <a:rPr lang="es-ES_tradnl" altLang="ja-JP" sz="2800"/>
              <a:t>Tendrán que identificar el género de los salmos que ustedes escriben.</a:t>
            </a:r>
          </a:p>
        </p:txBody>
      </p:sp>
      <p:sp>
        <p:nvSpPr>
          <p:cNvPr id="2846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741363"/>
          </a:xfrm>
        </p:spPr>
        <p:txBody>
          <a:bodyPr/>
          <a:lstStyle/>
          <a:p>
            <a:r>
              <a:rPr kumimoji="1" lang="es-ES_tradnl" sz="4000"/>
              <a:t>Tarea</a:t>
            </a:r>
            <a:endParaRPr kumimoji="1" lang="es-ES_tradnl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3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762000"/>
            <a:ext cx="8458200" cy="6096000"/>
          </a:xfrm>
        </p:spPr>
        <p:txBody>
          <a:bodyPr/>
          <a:lstStyle/>
          <a:p>
            <a:pPr marL="660400" indent="-660400">
              <a:lnSpc>
                <a:spcPct val="90000"/>
              </a:lnSpc>
              <a:buFont typeface="Arial" charset="0"/>
              <a:buAutoNum type="arabicPeriod"/>
            </a:pPr>
            <a:r>
              <a:rPr kumimoji="1" lang="es-ES_tradnl" altLang="ja-JP">
                <a:ea typeface="ＭＳ Ｐゴシック" charset="0"/>
                <a:cs typeface="ＭＳ Ｐゴシック" charset="0"/>
              </a:rPr>
              <a:t>En este curso, estamos incluyendo entre los libros poéticos: Job, Salmos, Proverbios, Eclesiastés y Cantares.</a:t>
            </a:r>
          </a:p>
          <a:p>
            <a:pPr marL="660400" indent="-660400">
              <a:lnSpc>
                <a:spcPct val="90000"/>
              </a:lnSpc>
              <a:buFont typeface="Arial" charset="0"/>
              <a:buAutoNum type="arabicPeriod"/>
            </a:pPr>
            <a:r>
              <a:rPr kumimoji="1" lang="es-ES_tradnl" altLang="ja-JP">
                <a:ea typeface="ＭＳ Ｐゴシック" charset="0"/>
                <a:cs typeface="ＭＳ Ｐゴシック" charset="0"/>
              </a:rPr>
              <a:t>Por su ubicación en nuestra Biblia, ya estudiamos Lamentaciones con los profetas, aunque tiene más en común con los libros poéticos que con los profetas.</a:t>
            </a:r>
          </a:p>
          <a:p>
            <a:pPr marL="660400" indent="-660400">
              <a:lnSpc>
                <a:spcPct val="90000"/>
              </a:lnSpc>
              <a:buFont typeface="Arial" charset="0"/>
              <a:buAutoNum type="arabicPeriod"/>
            </a:pPr>
            <a:r>
              <a:rPr kumimoji="1" lang="es-ES_tradnl" altLang="ja-JP">
                <a:ea typeface="ＭＳ Ｐゴシック" charset="0"/>
                <a:cs typeface="ＭＳ Ｐゴシック" charset="0"/>
              </a:rPr>
              <a:t>La descripción no es completamente correcta, porque hay secciones de prosa en estos libros, y hay mucha poesía fuera de estos libros.</a:t>
            </a:r>
          </a:p>
          <a:p>
            <a:pPr marL="660400" indent="-660400">
              <a:lnSpc>
                <a:spcPct val="90000"/>
              </a:lnSpc>
              <a:buFont typeface="Arial" charset="0"/>
              <a:buAutoNum type="arabicPeriod"/>
            </a:pPr>
            <a:r>
              <a:rPr kumimoji="1" lang="es-ES_tradnl" altLang="ja-JP">
                <a:ea typeface="ＭＳ Ｐゴシック" charset="0"/>
                <a:cs typeface="ＭＳ Ｐゴシック" charset="0"/>
              </a:rPr>
              <a:t>Lo que estudiamos de la poesía hebrea es aplicable a otras secciones poéticas.</a:t>
            </a:r>
          </a:p>
        </p:txBody>
      </p:sp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741363"/>
          </a:xfrm>
        </p:spPr>
        <p:txBody>
          <a:bodyPr/>
          <a:lstStyle/>
          <a:p>
            <a:r>
              <a:rPr kumimoji="1" lang="es-ES_tradnl" sz="4000"/>
              <a:t>Los libros po</a:t>
            </a:r>
            <a:r>
              <a:rPr kumimoji="1" lang="es-ES_tradnl" altLang="ja-JP" sz="4000"/>
              <a:t>éticos</a:t>
            </a:r>
            <a:endParaRPr kumimoji="1" lang="es-ES_tradnl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1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762000"/>
            <a:ext cx="8458200" cy="6096000"/>
          </a:xfrm>
        </p:spPr>
        <p:txBody>
          <a:bodyPr/>
          <a:lstStyle/>
          <a:p>
            <a:pPr marL="660400" indent="-660400">
              <a:lnSpc>
                <a:spcPct val="90000"/>
              </a:lnSpc>
              <a:buFont typeface="Arial" charset="0"/>
              <a:buAutoNum type="arabi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No es tan fácil definir la poesía, pero podemos identificarla contrastándola con la prosa.</a:t>
            </a:r>
          </a:p>
          <a:p>
            <a:pPr marL="660400" indent="-660400">
              <a:lnSpc>
                <a:spcPct val="90000"/>
              </a:lnSpc>
              <a:buFont typeface="Arial" charset="0"/>
              <a:buAutoNum type="arabi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La prosa es la forma de hablar o escribir más parecida a cómo hablamos naturalmente.</a:t>
            </a:r>
          </a:p>
          <a:p>
            <a:pPr marL="660400" indent="-660400">
              <a:lnSpc>
                <a:spcPct val="90000"/>
              </a:lnSpc>
              <a:buFont typeface="Arial" charset="0"/>
              <a:buAutoNum type="arabi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La poesía es una forma de hablar o escribir más artística, más estilizada, más sensual, más auto-conciente, más deliberada en cuanto a su uso de figuras y técnicas del lenguaje.</a:t>
            </a:r>
          </a:p>
          <a:p>
            <a:pPr marL="660400" indent="-660400">
              <a:lnSpc>
                <a:spcPct val="90000"/>
              </a:lnSpc>
              <a:buFont typeface="Arial" charset="0"/>
              <a:buAutoNum type="arabi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Este contraste no es absoluto, porque hay una gama infinita de posibilidades entre la prosa “pura” y la poesía “pura”.</a:t>
            </a:r>
          </a:p>
        </p:txBody>
      </p:sp>
      <p:sp>
        <p:nvSpPr>
          <p:cNvPr id="2580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741363"/>
          </a:xfrm>
        </p:spPr>
        <p:txBody>
          <a:bodyPr/>
          <a:lstStyle/>
          <a:p>
            <a:r>
              <a:rPr kumimoji="1" lang="es-ES_tradnl" sz="4000"/>
              <a:t>¿Qu</a:t>
            </a:r>
            <a:r>
              <a:rPr kumimoji="1" lang="es-ES_tradnl" altLang="ja-JP" sz="4000"/>
              <a:t>é es la poesía?</a:t>
            </a:r>
            <a:endParaRPr kumimoji="1" lang="es-ES_tradnl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099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762000"/>
            <a:ext cx="8458200" cy="6096000"/>
          </a:xfrm>
        </p:spPr>
        <p:txBody>
          <a:bodyPr/>
          <a:lstStyle/>
          <a:p>
            <a:pPr marL="660400" indent="-660400">
              <a:lnSpc>
                <a:spcPct val="90000"/>
              </a:lnSpc>
              <a:buFont typeface="Arial" charset="0"/>
              <a:buAutoNum type="arabicPeriod" startAt="5"/>
            </a:pPr>
            <a:r>
              <a:rPr kumimoji="1" lang="es-ES_tradnl" altLang="ja-JP" sz="2800" i="1">
                <a:ea typeface="ＭＳ Ｐゴシック" charset="0"/>
                <a:cs typeface="ＭＳ Ｐゴシック" charset="0"/>
              </a:rPr>
              <a:t>El Pequeño Larousse Ilustrado </a:t>
            </a: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(2000) define la poesía: “Arte de evocar y sugerir sensaciones, emociones e ideas mediante un empleo particular del lenguaje sujeto a medidas, cadencias, ritmos e imágenes.</a:t>
            </a:r>
          </a:p>
          <a:p>
            <a:pPr marL="660400" indent="-660400">
              <a:lnSpc>
                <a:spcPct val="90000"/>
              </a:lnSpc>
              <a:buFont typeface="Arial" charset="0"/>
              <a:buAutoNum type="arabicPeriod" startAt="5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Esta definición resalta el efecto de la poesía que es “evocar y sugerir” más que explicar.</a:t>
            </a:r>
          </a:p>
          <a:p>
            <a:pPr marL="660400" indent="-660400">
              <a:lnSpc>
                <a:spcPct val="90000"/>
              </a:lnSpc>
              <a:buFont typeface="Arial" charset="0"/>
              <a:buAutoNum type="arabicPeriod" startAt="5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En general, la prosa nos ayuda a entender para sentir, mientras que la poesía nos ayuda a sentir para entender.</a:t>
            </a:r>
          </a:p>
          <a:p>
            <a:pPr marL="660400" indent="-660400">
              <a:lnSpc>
                <a:spcPct val="90000"/>
              </a:lnSpc>
              <a:buFont typeface="Arial" charset="0"/>
              <a:buAutoNum type="arabicPeriod" startAt="5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No es posible traducir de prosa a poesía o de poesía a prosa sin perder mucho del impacto.</a:t>
            </a:r>
          </a:p>
          <a:p>
            <a:pPr marL="660400" indent="-660400">
              <a:lnSpc>
                <a:spcPct val="90000"/>
              </a:lnSpc>
              <a:buFont typeface="Arial" charset="0"/>
              <a:buAutoNum type="arabicPeriod" startAt="5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Por los tanto, es un gran reto “predicar” la poesía bíblica sin eliminar lo poético.</a:t>
            </a:r>
          </a:p>
        </p:txBody>
      </p:sp>
      <p:sp>
        <p:nvSpPr>
          <p:cNvPr id="260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741363"/>
          </a:xfrm>
        </p:spPr>
        <p:txBody>
          <a:bodyPr/>
          <a:lstStyle/>
          <a:p>
            <a:r>
              <a:rPr kumimoji="1" lang="es-ES_tradnl" sz="4000"/>
              <a:t>¿Qu</a:t>
            </a:r>
            <a:r>
              <a:rPr kumimoji="1" lang="es-ES_tradnl" altLang="ja-JP" sz="4000"/>
              <a:t>é es la poesía?</a:t>
            </a:r>
            <a:endParaRPr kumimoji="1" lang="es-ES_tradnl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147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295400"/>
            <a:ext cx="8458200" cy="5562600"/>
          </a:xfrm>
        </p:spPr>
        <p:txBody>
          <a:bodyPr/>
          <a:lstStyle/>
          <a:p>
            <a:pPr marL="660400" indent="-660400">
              <a:lnSpc>
                <a:spcPct val="90000"/>
              </a:lnSpc>
              <a:buFont typeface="Arial" charset="0"/>
              <a:buAutoNum type="arabi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Las convenciones de poesía varían mucho entre los idiomas y las culturas.</a:t>
            </a:r>
          </a:p>
          <a:p>
            <a:pPr marL="660400" indent="-660400">
              <a:lnSpc>
                <a:spcPct val="90000"/>
              </a:lnSpc>
              <a:buFont typeface="Arial" charset="0"/>
              <a:buAutoNum type="arabi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En latín, griego e inglés, la poesía tradicionalmente ha dependido del metro, usando como medida el pie, un cierto número de sílabas y la descripción de ellas como largas o cortas o como acentuadas o no acentuadas.</a:t>
            </a:r>
          </a:p>
          <a:p>
            <a:pPr marL="660400" indent="-660400">
              <a:lnSpc>
                <a:spcPct val="90000"/>
              </a:lnSpc>
              <a:buFont typeface="Arial" charset="0"/>
              <a:buAutoNum type="arabi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Mucha poesía en inglés también ha dependido de rima (</a:t>
            </a:r>
            <a:r>
              <a:rPr kumimoji="1" lang="es-ES_tradnl" altLang="ja-JP" sz="2800" i="1">
                <a:ea typeface="ＭＳ Ｐゴシック" charset="0"/>
                <a:cs typeface="ＭＳ Ｐゴシック" charset="0"/>
              </a:rPr>
              <a:t>Paul Revere’s Ride</a:t>
            </a: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).</a:t>
            </a:r>
          </a:p>
          <a:p>
            <a:pPr marL="660400" indent="-660400">
              <a:lnSpc>
                <a:spcPct val="90000"/>
              </a:lnSpc>
              <a:buFont typeface="Arial" charset="0"/>
              <a:buAutoNum type="arabi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La poesía en español no depende tanto de metro o rima, pero es rica en metáfora y contraste (</a:t>
            </a:r>
            <a:r>
              <a:rPr kumimoji="1" lang="es-ES_tradnl" altLang="ja-JP" sz="2800" i="1">
                <a:ea typeface="ＭＳ Ｐゴシック" charset="0"/>
                <a:cs typeface="ＭＳ Ｐゴシック" charset="0"/>
              </a:rPr>
              <a:t>A Roosevelt</a:t>
            </a: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).</a:t>
            </a:r>
          </a:p>
        </p:txBody>
      </p:sp>
      <p:sp>
        <p:nvSpPr>
          <p:cNvPr id="262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741363"/>
          </a:xfrm>
        </p:spPr>
        <p:txBody>
          <a:bodyPr/>
          <a:lstStyle/>
          <a:p>
            <a:r>
              <a:rPr kumimoji="1" lang="es-ES_tradnl" sz="4000"/>
              <a:t>¿Qu</a:t>
            </a:r>
            <a:r>
              <a:rPr kumimoji="1" lang="es-ES_tradnl" altLang="ja-JP" sz="4000"/>
              <a:t>é es la poesía hebrea?</a:t>
            </a:r>
            <a:endParaRPr kumimoji="1" lang="es-ES_tradnl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195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762000"/>
            <a:ext cx="8458200" cy="6096000"/>
          </a:xfrm>
        </p:spPr>
        <p:txBody>
          <a:bodyPr/>
          <a:lstStyle/>
          <a:p>
            <a:pPr marL="660400" indent="-660400">
              <a:lnSpc>
                <a:spcPct val="90000"/>
              </a:lnSpc>
              <a:buFont typeface="Arial" charset="0"/>
              <a:buAutoNum type="arabicPeriod" startAt="5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Aunque ha habido intentos de identificar el metro en la poesía hebrea, podemos concluir que no lo utiliza.</a:t>
            </a:r>
          </a:p>
          <a:p>
            <a:pPr marL="660400" indent="-660400">
              <a:lnSpc>
                <a:spcPct val="90000"/>
              </a:lnSpc>
              <a:buFont typeface="Arial" charset="0"/>
              <a:buAutoNum type="arabicPeriod" startAt="5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Sus técnicas principales son la concisión, el paralelismo y la imagen (D y L 31-33).</a:t>
            </a:r>
          </a:p>
          <a:p>
            <a:pPr marL="660400" indent="-660400">
              <a:lnSpc>
                <a:spcPct val="90000"/>
              </a:lnSpc>
              <a:buFont typeface="Arial" charset="0"/>
              <a:buAutoNum type="arabicPeriod" startAt="5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Otras características son:</a:t>
            </a:r>
          </a:p>
          <a:p>
            <a:pPr marL="1035050" lvl="1" indent="-577850">
              <a:lnSpc>
                <a:spcPct val="90000"/>
              </a:lnSpc>
              <a:buFont typeface="Arial" charset="0"/>
              <a:buAutoNum type="alphaLcParenR"/>
            </a:pPr>
            <a:r>
              <a:rPr kumimoji="1" lang="es-ES_tradnl" altLang="ja-JP" sz="2400">
                <a:ea typeface="ＭＳ Ｐゴシック" charset="0"/>
                <a:cs typeface="ＭＳ Ｐゴシック" charset="0"/>
              </a:rPr>
              <a:t>Ausencia de orden fijo de palabras</a:t>
            </a:r>
          </a:p>
          <a:p>
            <a:pPr marL="1035050" lvl="1" indent="-577850">
              <a:lnSpc>
                <a:spcPct val="90000"/>
              </a:lnSpc>
              <a:buFont typeface="Arial" charset="0"/>
              <a:buAutoNum type="alphaLcParenR"/>
            </a:pPr>
            <a:r>
              <a:rPr kumimoji="1" lang="es-ES_tradnl" altLang="ja-JP" sz="2400">
                <a:ea typeface="ＭＳ Ｐゴシック" charset="0"/>
                <a:cs typeface="ＭＳ Ｐゴシック" charset="0"/>
              </a:rPr>
              <a:t>Pocas conjunciones</a:t>
            </a:r>
          </a:p>
          <a:p>
            <a:pPr marL="1035050" lvl="1" indent="-577850">
              <a:lnSpc>
                <a:spcPct val="90000"/>
              </a:lnSpc>
              <a:buFont typeface="Arial" charset="0"/>
              <a:buAutoNum type="alphaLcParenR"/>
            </a:pPr>
            <a:r>
              <a:rPr kumimoji="1" lang="es-ES_tradnl" altLang="ja-JP" sz="2400">
                <a:ea typeface="ＭＳ Ｐゴシック" charset="0"/>
                <a:cs typeface="ＭＳ Ｐゴシック" charset="0"/>
              </a:rPr>
              <a:t>Ausencia del indicador del objeto directo </a:t>
            </a:r>
            <a:r>
              <a:rPr kumimoji="1" lang="es-ES_tradnl" altLang="ja-JP" sz="2400">
                <a:latin typeface="SPTiberian" charset="0"/>
                <a:ea typeface="ＭＳ Ｐゴシック" charset="0"/>
                <a:cs typeface="ＭＳ Ｐゴシック" charset="0"/>
              </a:rPr>
              <a:t>t)e</a:t>
            </a:r>
          </a:p>
          <a:p>
            <a:pPr marL="1035050" lvl="1" indent="-577850">
              <a:lnSpc>
                <a:spcPct val="90000"/>
              </a:lnSpc>
              <a:buFont typeface="Arial" charset="0"/>
              <a:buAutoNum type="alphaLcParenR"/>
            </a:pPr>
            <a:r>
              <a:rPr kumimoji="1" lang="es-ES_tradnl" altLang="ja-JP" sz="2400">
                <a:ea typeface="ＭＳ Ｐゴシック" charset="0"/>
                <a:cs typeface="ＭＳ Ｐゴシック" charset="0"/>
              </a:rPr>
              <a:t>Pocos artículos definidos </a:t>
            </a:r>
            <a:r>
              <a:rPr kumimoji="1" lang="es-ES_tradnl" altLang="ja-JP" sz="2400">
                <a:latin typeface="SPTiberian" charset="0"/>
                <a:ea typeface="ＭＳ Ｐゴシック" charset="0"/>
                <a:cs typeface="ＭＳ Ｐゴシック" charset="0"/>
              </a:rPr>
              <a:t>h</a:t>
            </a:r>
          </a:p>
          <a:p>
            <a:pPr marL="1035050" lvl="1" indent="-577850">
              <a:lnSpc>
                <a:spcPct val="90000"/>
              </a:lnSpc>
              <a:buFont typeface="Arial" charset="0"/>
              <a:buAutoNum type="alphaLcParenR"/>
            </a:pPr>
            <a:r>
              <a:rPr kumimoji="1" lang="es-ES_tradnl" altLang="ja-JP" sz="2400">
                <a:ea typeface="ＭＳ Ｐゴシック" charset="0"/>
                <a:cs typeface="ＭＳ Ｐゴシック" charset="0"/>
              </a:rPr>
              <a:t>Fluidez en el significado de los verbos perfectos e imperfectos</a:t>
            </a:r>
          </a:p>
        </p:txBody>
      </p:sp>
      <p:sp>
        <p:nvSpPr>
          <p:cNvPr id="264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741363"/>
          </a:xfrm>
        </p:spPr>
        <p:txBody>
          <a:bodyPr/>
          <a:lstStyle/>
          <a:p>
            <a:r>
              <a:rPr kumimoji="1" lang="es-ES_tradnl" sz="4000"/>
              <a:t>¿Qu</a:t>
            </a:r>
            <a:r>
              <a:rPr kumimoji="1" lang="es-ES_tradnl" altLang="ja-JP" sz="4000"/>
              <a:t>é es la poesía hebrea?</a:t>
            </a:r>
            <a:endParaRPr kumimoji="1" lang="es-ES_tradnl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43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762000"/>
            <a:ext cx="8458200" cy="6096000"/>
          </a:xfrm>
        </p:spPr>
        <p:txBody>
          <a:bodyPr/>
          <a:lstStyle/>
          <a:p>
            <a:pPr marL="660400" indent="-660400">
              <a:lnSpc>
                <a:spcPct val="90000"/>
              </a:lnSpc>
              <a:buFont typeface="Arial" charset="0"/>
              <a:buNone/>
            </a:pPr>
            <a:r>
              <a:rPr kumimoji="1" lang="es-ES_tradnl" altLang="ja-JP" sz="2400">
                <a:ea typeface="ＭＳ Ｐゴシック" charset="0"/>
                <a:cs typeface="ＭＳ Ｐゴシック" charset="0"/>
              </a:rPr>
              <a:t>8.</a:t>
            </a: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	También utiliza:</a:t>
            </a:r>
          </a:p>
          <a:p>
            <a:pPr marL="1035050" lvl="1" indent="-577850">
              <a:lnSpc>
                <a:spcPct val="90000"/>
              </a:lnSpc>
              <a:buFont typeface="Arial" charset="0"/>
              <a:buAutoNum type="alphaLcParenR"/>
            </a:pPr>
            <a:r>
              <a:rPr kumimoji="1" lang="es-ES_tradnl" altLang="ja-JP" sz="2400">
                <a:ea typeface="ＭＳ Ｐゴシック" charset="0"/>
                <a:cs typeface="ＭＳ Ｐゴシック" charset="0"/>
              </a:rPr>
              <a:t>Metáfora: “comparación entre cosas, personas u objetos que nos evoca ciertos pensamientos y sentimientos acerca del primero” (Longman) - Salmo 23:1</a:t>
            </a:r>
          </a:p>
          <a:p>
            <a:pPr marL="1035050" lvl="1" indent="-577850">
              <a:lnSpc>
                <a:spcPct val="90000"/>
              </a:lnSpc>
              <a:buFont typeface="Arial" charset="0"/>
              <a:buAutoNum type="alphaLcParenR"/>
            </a:pPr>
            <a:r>
              <a:rPr kumimoji="1" lang="es-ES_tradnl" altLang="ja-JP" sz="2400">
                <a:ea typeface="ＭＳ Ｐゴシック" charset="0"/>
                <a:cs typeface="ＭＳ Ｐゴシック" charset="0"/>
              </a:rPr>
              <a:t>Metonimia: parte por el todo - Salmo 23:4</a:t>
            </a:r>
          </a:p>
          <a:p>
            <a:pPr marL="1035050" lvl="1" indent="-577850">
              <a:lnSpc>
                <a:spcPct val="90000"/>
              </a:lnSpc>
              <a:buFont typeface="Arial" charset="0"/>
              <a:buAutoNum type="alphaLcParenR"/>
            </a:pPr>
            <a:r>
              <a:rPr kumimoji="1" lang="es-ES_tradnl" altLang="ja-JP" sz="2400">
                <a:ea typeface="ＭＳ Ｐゴシック" charset="0"/>
                <a:cs typeface="ＭＳ Ｐゴシック" charset="0"/>
              </a:rPr>
              <a:t>Acróstica - Lamentaciones, Salmo 119</a:t>
            </a:r>
          </a:p>
          <a:p>
            <a:pPr marL="1035050" lvl="1" indent="-577850">
              <a:lnSpc>
                <a:spcPct val="90000"/>
              </a:lnSpc>
              <a:buFont typeface="Arial" charset="0"/>
              <a:buAutoNum type="alphaLcParenR"/>
            </a:pPr>
            <a:r>
              <a:rPr kumimoji="1" lang="es-ES_tradnl" altLang="ja-JP" sz="2400">
                <a:ea typeface="ＭＳ Ｐゴシック" charset="0"/>
                <a:cs typeface="ＭＳ Ｐゴシック" charset="0"/>
              </a:rPr>
              <a:t>Aliteración y asonancia: repetición de consonantes y vocales</a:t>
            </a:r>
          </a:p>
          <a:p>
            <a:pPr marL="1035050" lvl="1" indent="-577850">
              <a:lnSpc>
                <a:spcPct val="90000"/>
              </a:lnSpc>
              <a:buFont typeface="Arial" charset="0"/>
              <a:buAutoNum type="alphaLcParenR"/>
            </a:pPr>
            <a:r>
              <a:rPr kumimoji="1" lang="es-ES_tradnl" altLang="ja-JP" sz="2400">
                <a:ea typeface="ＭＳ Ｐゴシック" charset="0"/>
                <a:cs typeface="ＭＳ Ｐゴシック" charset="0"/>
              </a:rPr>
              <a:t>Inclusio: empezar y concluir con lo mismo - Salmo 12</a:t>
            </a:r>
          </a:p>
          <a:p>
            <a:pPr marL="1035050" lvl="1" indent="-577850">
              <a:lnSpc>
                <a:spcPct val="90000"/>
              </a:lnSpc>
              <a:buFont typeface="Arial" charset="0"/>
              <a:buAutoNum type="alphaLcParenR"/>
            </a:pPr>
            <a:r>
              <a:rPr kumimoji="1" lang="es-ES_tradnl" altLang="ja-JP" sz="2400">
                <a:ea typeface="ＭＳ Ｐゴシック" charset="0"/>
                <a:cs typeface="ＭＳ Ｐゴシック" charset="0"/>
              </a:rPr>
              <a:t>Marismus: dos extremos que abarcan todo en medio - Sal 91:6</a:t>
            </a:r>
          </a:p>
          <a:p>
            <a:pPr marL="1035050" lvl="1" indent="-577850">
              <a:lnSpc>
                <a:spcPct val="90000"/>
              </a:lnSpc>
              <a:buFont typeface="Arial" charset="0"/>
              <a:buAutoNum type="alphaLcParenR"/>
            </a:pPr>
            <a:r>
              <a:rPr kumimoji="1" lang="es-ES_tradnl" altLang="ja-JP" sz="2400">
                <a:ea typeface="ＭＳ Ｐゴシック" charset="0"/>
                <a:cs typeface="ＭＳ Ｐゴシック" charset="0"/>
              </a:rPr>
              <a:t>Pares de palabras en paralelo - cielos y tierra, Jacob e Israel, oro y plata</a:t>
            </a:r>
          </a:p>
          <a:p>
            <a:pPr marL="660400" indent="-660400">
              <a:lnSpc>
                <a:spcPct val="90000"/>
              </a:lnSpc>
              <a:buFont typeface="Arial" charset="0"/>
              <a:buNone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P: ¿Cuáles de estas técnicas están opacas en las traducciones?</a:t>
            </a:r>
          </a:p>
        </p:txBody>
      </p:sp>
      <p:sp>
        <p:nvSpPr>
          <p:cNvPr id="266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741363"/>
          </a:xfrm>
        </p:spPr>
        <p:txBody>
          <a:bodyPr/>
          <a:lstStyle/>
          <a:p>
            <a:r>
              <a:rPr kumimoji="1" lang="es-ES_tradnl" sz="4000"/>
              <a:t>¿Qu</a:t>
            </a:r>
            <a:r>
              <a:rPr kumimoji="1" lang="es-ES_tradnl" altLang="ja-JP" sz="4000"/>
              <a:t>é es la poesía hebrea?</a:t>
            </a:r>
            <a:endParaRPr kumimoji="1" lang="es-ES_tradnl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291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762000"/>
            <a:ext cx="8458200" cy="6096000"/>
          </a:xfrm>
        </p:spPr>
        <p:txBody>
          <a:bodyPr/>
          <a:lstStyle/>
          <a:p>
            <a:pPr marL="660400" indent="-660400">
              <a:lnSpc>
                <a:spcPct val="90000"/>
              </a:lnSpc>
              <a:buFont typeface="Arial" charset="0"/>
              <a:buAutoNum type="arabi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En el paralelismo, hay dos (o tres) líneas en paralelo que se interpretan entre sí.</a:t>
            </a:r>
          </a:p>
          <a:p>
            <a:pPr marL="660400" indent="-660400">
              <a:lnSpc>
                <a:spcPct val="90000"/>
              </a:lnSpc>
              <a:buFont typeface="Arial" charset="0"/>
              <a:buAutoNum type="arabi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Se han identificado aproximadamente 120 diferentes patrones paralelos.</a:t>
            </a:r>
          </a:p>
          <a:p>
            <a:pPr marL="660400" indent="-660400">
              <a:lnSpc>
                <a:spcPct val="90000"/>
              </a:lnSpc>
              <a:buFont typeface="Arial" charset="0"/>
              <a:buAutoNum type="arabi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Los más comunes son:</a:t>
            </a:r>
          </a:p>
          <a:p>
            <a:pPr marL="1035050" lvl="1" indent="-577850">
              <a:lnSpc>
                <a:spcPct val="90000"/>
              </a:lnSpc>
              <a:buFont typeface="Arial" charset="0"/>
              <a:buAutoNum type="alphaLcParenR"/>
            </a:pPr>
            <a:r>
              <a:rPr kumimoji="1" lang="es-ES_tradnl" altLang="ja-JP" sz="2400">
                <a:ea typeface="ＭＳ Ｐゴシック" charset="0"/>
                <a:cs typeface="ＭＳ Ｐゴシック" charset="0"/>
              </a:rPr>
              <a:t>Paralelismo sinónimo: repite la idea</a:t>
            </a:r>
          </a:p>
          <a:p>
            <a:pPr marL="1035050" lvl="1" indent="-577850">
              <a:lnSpc>
                <a:spcPct val="90000"/>
              </a:lnSpc>
              <a:buFont typeface="Arial" charset="0"/>
              <a:buAutoNum type="alphaLcParenR"/>
            </a:pPr>
            <a:r>
              <a:rPr kumimoji="1" lang="es-ES_tradnl" altLang="ja-JP" sz="2400">
                <a:ea typeface="ＭＳ Ｐゴシック" charset="0"/>
                <a:cs typeface="ＭＳ Ｐゴシック" charset="0"/>
              </a:rPr>
              <a:t>Paralelismo antitético: repite la idea pero desde la perspectiva opuesta</a:t>
            </a:r>
          </a:p>
          <a:p>
            <a:pPr marL="1035050" lvl="1" indent="-577850">
              <a:lnSpc>
                <a:spcPct val="90000"/>
              </a:lnSpc>
              <a:buFont typeface="Arial" charset="0"/>
              <a:buAutoNum type="alphaLcParenR"/>
            </a:pPr>
            <a:r>
              <a:rPr kumimoji="1" lang="es-ES_tradnl" altLang="ja-JP" sz="2400">
                <a:ea typeface="ＭＳ Ｐゴシック" charset="0"/>
                <a:cs typeface="ＭＳ Ｐゴシック" charset="0"/>
              </a:rPr>
              <a:t>Paralelismo sintético: un concepto vago para cubrir los otros tipos</a:t>
            </a:r>
          </a:p>
          <a:p>
            <a:pPr marL="1035050" lvl="1" indent="-577850">
              <a:lnSpc>
                <a:spcPct val="90000"/>
              </a:lnSpc>
              <a:buFont typeface="Arial" charset="0"/>
              <a:buAutoNum type="alphaLcParenR"/>
            </a:pPr>
            <a:r>
              <a:rPr kumimoji="1" lang="es-ES_tradnl" altLang="ja-JP" sz="2400">
                <a:ea typeface="ＭＳ Ｐゴシック" charset="0"/>
                <a:cs typeface="ＭＳ Ｐゴシック" charset="0"/>
              </a:rPr>
              <a:t>Paralelismo emblemático: utiliza un símil</a:t>
            </a:r>
          </a:p>
          <a:p>
            <a:pPr marL="1035050" lvl="1" indent="-577850">
              <a:lnSpc>
                <a:spcPct val="90000"/>
              </a:lnSpc>
              <a:buFont typeface="Arial" charset="0"/>
              <a:buAutoNum type="alphaLcParenR"/>
            </a:pPr>
            <a:r>
              <a:rPr kumimoji="1" lang="es-ES_tradnl" altLang="ja-JP" sz="2400">
                <a:ea typeface="ＭＳ Ｐゴシック" charset="0"/>
                <a:cs typeface="ＭＳ Ｐゴシック" charset="0"/>
              </a:rPr>
              <a:t>Paralelismo repetitivo: repite una palabra</a:t>
            </a:r>
          </a:p>
          <a:p>
            <a:pPr marL="1035050" lvl="1" indent="-577850">
              <a:lnSpc>
                <a:spcPct val="90000"/>
              </a:lnSpc>
              <a:buFont typeface="Arial" charset="0"/>
              <a:buAutoNum type="alphaLcParenR"/>
            </a:pPr>
            <a:r>
              <a:rPr kumimoji="1" lang="es-ES_tradnl" altLang="ja-JP" sz="2400">
                <a:ea typeface="ＭＳ Ｐゴシック" charset="0"/>
                <a:cs typeface="ＭＳ Ｐゴシック" charset="0"/>
              </a:rPr>
              <a:t>Paralelismo invertido: quiasma</a:t>
            </a:r>
          </a:p>
          <a:p>
            <a:pPr marL="1035050" lvl="1" indent="-577850">
              <a:lnSpc>
                <a:spcPct val="90000"/>
              </a:lnSpc>
              <a:buFont typeface="Arial" charset="0"/>
              <a:buAutoNum type="alphaLcParenR"/>
            </a:pPr>
            <a:r>
              <a:rPr kumimoji="1" lang="es-ES_tradnl" altLang="ja-JP" sz="2400">
                <a:ea typeface="ＭＳ Ｐゴシック" charset="0"/>
                <a:cs typeface="ＭＳ Ｐゴシック" charset="0"/>
              </a:rPr>
              <a:t>Paralelismo pivote: elemento en medio va con lo anterior y lo posterior</a:t>
            </a:r>
          </a:p>
        </p:txBody>
      </p:sp>
      <p:sp>
        <p:nvSpPr>
          <p:cNvPr id="268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741363"/>
          </a:xfrm>
        </p:spPr>
        <p:txBody>
          <a:bodyPr/>
          <a:lstStyle/>
          <a:p>
            <a:r>
              <a:rPr kumimoji="1" lang="es-ES_tradnl" sz="4000"/>
              <a:t>El paralelismo</a:t>
            </a:r>
            <a:endParaRPr kumimoji="1" lang="es-ES_tradnl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9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762000"/>
            <a:ext cx="8458200" cy="6096000"/>
          </a:xfrm>
        </p:spPr>
        <p:txBody>
          <a:bodyPr/>
          <a:lstStyle/>
          <a:p>
            <a:pPr marL="660400" indent="-660400">
              <a:lnSpc>
                <a:spcPct val="90000"/>
              </a:lnSpc>
              <a:buFont typeface="Arial" charset="0"/>
              <a:buAutoNum type="arabi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El paralelismo “sinónimo” no simplemente repite la misma idea en otras palabras.</a:t>
            </a:r>
          </a:p>
          <a:p>
            <a:pPr marL="660400" indent="-660400">
              <a:lnSpc>
                <a:spcPct val="90000"/>
              </a:lnSpc>
              <a:buFont typeface="Arial" charset="0"/>
              <a:buAutoNum type="arabi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La segunda línea avanza la idea de la primera, y se interpretan mutuamente.</a:t>
            </a:r>
          </a:p>
          <a:p>
            <a:pPr marL="660400" indent="-660400">
              <a:lnSpc>
                <a:spcPct val="90000"/>
              </a:lnSpc>
              <a:buFont typeface="Arial" charset="0"/>
              <a:buAutoNum type="arabi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Cada línea nos invita a reflexionar en su relación con la otra línea.</a:t>
            </a:r>
          </a:p>
          <a:p>
            <a:pPr marL="660400" indent="-660400">
              <a:lnSpc>
                <a:spcPct val="90000"/>
              </a:lnSpc>
              <a:buFont typeface="Arial" charset="0"/>
              <a:buAutoNum type="arabi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Vamos a considerar el Salmo 2:1-4</a:t>
            </a:r>
          </a:p>
          <a:p>
            <a:pPr marL="660400" indent="-660400">
              <a:lnSpc>
                <a:spcPct val="90000"/>
              </a:lnSpc>
              <a:buFont typeface="Arial" charset="0"/>
              <a:buAutoNum type="arabicPeriod"/>
            </a:pPr>
            <a:endParaRPr kumimoji="1" lang="es-ES_tradnl" altLang="ja-JP" sz="2800">
              <a:ea typeface="ＭＳ Ｐゴシック" charset="0"/>
              <a:cs typeface="ＭＳ Ｐゴシック" charset="0"/>
            </a:endParaRPr>
          </a:p>
          <a:p>
            <a:pPr marL="660400" indent="-660400">
              <a:lnSpc>
                <a:spcPct val="90000"/>
              </a:lnSpc>
              <a:buFont typeface="Arial" charset="0"/>
              <a:buAutoNum type="arabi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(Como ejercicio, pueden seguir estudiando el resto del salmo, buscando ejemplos de paralelismo.)</a:t>
            </a:r>
          </a:p>
        </p:txBody>
      </p:sp>
      <p:sp>
        <p:nvSpPr>
          <p:cNvPr id="270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741363"/>
          </a:xfrm>
        </p:spPr>
        <p:txBody>
          <a:bodyPr/>
          <a:lstStyle/>
          <a:p>
            <a:r>
              <a:rPr kumimoji="1" lang="es-ES_tradnl" sz="4000"/>
              <a:t>El paralelismo </a:t>
            </a:r>
            <a:r>
              <a:rPr kumimoji="1" lang="ja-JP" altLang="es-ES_tradnl" sz="4000"/>
              <a:t>“</a:t>
            </a:r>
            <a:r>
              <a:rPr kumimoji="1" lang="es-ES_tradnl" sz="4000"/>
              <a:t>sin</a:t>
            </a:r>
            <a:r>
              <a:rPr kumimoji="1" lang="es-ES_tradnl" altLang="ja-JP" sz="4000"/>
              <a:t>ónimo”</a:t>
            </a:r>
            <a:endParaRPr kumimoji="1" lang="es-ES_tradnl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Pptssem">
  <a:themeElements>
    <a:clrScheme name="Papel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Marcador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pel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Pptssem.thmx</Template>
  <TotalTime>5471</TotalTime>
  <Words>1053</Words>
  <Application>Microsoft Macintosh PowerPoint</Application>
  <PresentationFormat>Presentación en pantalla (4:3)</PresentationFormat>
  <Paragraphs>118</Paragraphs>
  <Slides>14</Slides>
  <Notes>14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20" baseType="lpstr">
      <vt:lpstr>Arial</vt:lpstr>
      <vt:lpstr>ＭＳ Ｐゴシック</vt:lpstr>
      <vt:lpstr>Osaka</vt:lpstr>
      <vt:lpstr>Times</vt:lpstr>
      <vt:lpstr>SPTiberian</vt:lpstr>
      <vt:lpstr>Pptssem</vt:lpstr>
      <vt:lpstr>Los Libros Proféticos y Poéticos</vt:lpstr>
      <vt:lpstr>Los libros poéticos</vt:lpstr>
      <vt:lpstr>¿Qué es la poesía?</vt:lpstr>
      <vt:lpstr>¿Qué es la poesía?</vt:lpstr>
      <vt:lpstr>¿Qué es la poesía hebrea?</vt:lpstr>
      <vt:lpstr>¿Qué es la poesía hebrea?</vt:lpstr>
      <vt:lpstr>¿Qué es la poesía hebrea?</vt:lpstr>
      <vt:lpstr>El paralelismo</vt:lpstr>
      <vt:lpstr>El paralelismo “sinónimo”</vt:lpstr>
      <vt:lpstr>El paralelismo “sinónimo”</vt:lpstr>
      <vt:lpstr>Otros paralelismos</vt:lpstr>
      <vt:lpstr>Presentación de PowerPoint</vt:lpstr>
      <vt:lpstr>La metáfora</vt:lpstr>
      <vt:lpstr>Tarea</vt:lpstr>
    </vt:vector>
  </TitlesOfParts>
  <Company>Mission to the World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Los Libros Proféticos y Poéticos</dc:title>
  <dc:creator>Larry Trotter</dc:creator>
  <cp:lastModifiedBy>Carla Gallareta</cp:lastModifiedBy>
  <cp:revision>351</cp:revision>
  <dcterms:created xsi:type="dcterms:W3CDTF">2010-05-26T22:27:07Z</dcterms:created>
  <dcterms:modified xsi:type="dcterms:W3CDTF">2012-10-10T17:07:30Z</dcterms:modified>
</cp:coreProperties>
</file>