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34" r:id="rId1"/>
  </p:sldMasterIdLst>
  <p:notesMasterIdLst>
    <p:notesMasterId r:id="rId53"/>
  </p:notesMasterIdLst>
  <p:handoutMasterIdLst>
    <p:handoutMasterId r:id="rId54"/>
  </p:handoutMasterIdLst>
  <p:sldIdLst>
    <p:sldId id="256" r:id="rId2"/>
    <p:sldId id="814" r:id="rId3"/>
    <p:sldId id="998" r:id="rId4"/>
    <p:sldId id="999" r:id="rId5"/>
    <p:sldId id="1000" r:id="rId6"/>
    <p:sldId id="1001" r:id="rId7"/>
    <p:sldId id="1002" r:id="rId8"/>
    <p:sldId id="1003" r:id="rId9"/>
    <p:sldId id="1004" r:id="rId10"/>
    <p:sldId id="1005" r:id="rId11"/>
    <p:sldId id="1006" r:id="rId12"/>
    <p:sldId id="1007" r:id="rId13"/>
    <p:sldId id="1008" r:id="rId14"/>
    <p:sldId id="1009" r:id="rId15"/>
    <p:sldId id="1010" r:id="rId16"/>
    <p:sldId id="1011" r:id="rId17"/>
    <p:sldId id="1012" r:id="rId18"/>
    <p:sldId id="1013" r:id="rId19"/>
    <p:sldId id="1014" r:id="rId20"/>
    <p:sldId id="1015" r:id="rId21"/>
    <p:sldId id="1016" r:id="rId22"/>
    <p:sldId id="1017" r:id="rId23"/>
    <p:sldId id="1018" r:id="rId24"/>
    <p:sldId id="1019" r:id="rId25"/>
    <p:sldId id="1020" r:id="rId26"/>
    <p:sldId id="1021" r:id="rId27"/>
    <p:sldId id="1022" r:id="rId28"/>
    <p:sldId id="1023" r:id="rId29"/>
    <p:sldId id="1024" r:id="rId30"/>
    <p:sldId id="1025" r:id="rId31"/>
    <p:sldId id="1026" r:id="rId32"/>
    <p:sldId id="1027" r:id="rId33"/>
    <p:sldId id="1028" r:id="rId34"/>
    <p:sldId id="1029" r:id="rId35"/>
    <p:sldId id="1030" r:id="rId36"/>
    <p:sldId id="1031" r:id="rId37"/>
    <p:sldId id="1032" r:id="rId38"/>
    <p:sldId id="1033" r:id="rId39"/>
    <p:sldId id="1034" r:id="rId40"/>
    <p:sldId id="1035" r:id="rId41"/>
    <p:sldId id="1036" r:id="rId42"/>
    <p:sldId id="1037" r:id="rId43"/>
    <p:sldId id="1038" r:id="rId44"/>
    <p:sldId id="1039" r:id="rId45"/>
    <p:sldId id="1040" r:id="rId46"/>
    <p:sldId id="1041" r:id="rId47"/>
    <p:sldId id="1042" r:id="rId48"/>
    <p:sldId id="1043" r:id="rId49"/>
    <p:sldId id="1044" r:id="rId50"/>
    <p:sldId id="1045" r:id="rId51"/>
    <p:sldId id="865" r:id="rId52"/>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mn-cs"/>
      </a:defRPr>
    </a:lvl1pPr>
    <a:lvl2pPr marL="457200" algn="l" rtl="0" fontAlgn="base">
      <a:spcBef>
        <a:spcPct val="0"/>
      </a:spcBef>
      <a:spcAft>
        <a:spcPct val="0"/>
      </a:spcAft>
      <a:defRPr kern="1200">
        <a:solidFill>
          <a:schemeClr val="tx1"/>
        </a:solidFill>
        <a:latin typeface="Arial" charset="0"/>
        <a:ea typeface="ＭＳ Ｐゴシック" charset="0"/>
        <a:cs typeface="+mn-cs"/>
      </a:defRPr>
    </a:lvl2pPr>
    <a:lvl3pPr marL="914400" algn="l" rtl="0" fontAlgn="base">
      <a:spcBef>
        <a:spcPct val="0"/>
      </a:spcBef>
      <a:spcAft>
        <a:spcPct val="0"/>
      </a:spcAft>
      <a:defRPr kern="1200">
        <a:solidFill>
          <a:schemeClr val="tx1"/>
        </a:solidFill>
        <a:latin typeface="Arial" charset="0"/>
        <a:ea typeface="ＭＳ Ｐゴシック" charset="0"/>
        <a:cs typeface="+mn-cs"/>
      </a:defRPr>
    </a:lvl3pPr>
    <a:lvl4pPr marL="1371600" algn="l" rtl="0" fontAlgn="base">
      <a:spcBef>
        <a:spcPct val="0"/>
      </a:spcBef>
      <a:spcAft>
        <a:spcPct val="0"/>
      </a:spcAft>
      <a:defRPr kern="1200">
        <a:solidFill>
          <a:schemeClr val="tx1"/>
        </a:solidFill>
        <a:latin typeface="Arial" charset="0"/>
        <a:ea typeface="ＭＳ Ｐゴシック" charset="0"/>
        <a:cs typeface="+mn-cs"/>
      </a:defRPr>
    </a:lvl4pPr>
    <a:lvl5pPr marL="1828800" algn="l" rtl="0" fontAlgn="base">
      <a:spcBef>
        <a:spcPct val="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963" autoAdjust="0"/>
  </p:normalViewPr>
  <p:slideViewPr>
    <p:cSldViewPr>
      <p:cViewPr varScale="1">
        <p:scale>
          <a:sx n="94" d="100"/>
          <a:sy n="94" d="100"/>
        </p:scale>
        <p:origin x="-1120"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1482" y="-7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notesMaster" Target="notesMasters/notesMaster1.xml"/><Relationship Id="rId54" Type="http://schemas.openxmlformats.org/officeDocument/2006/relationships/handoutMaster" Target="handoutMasters/handoutMaster1.xml"/><Relationship Id="rId55" Type="http://schemas.openxmlformats.org/officeDocument/2006/relationships/printerSettings" Target="printerSettings/printerSettings1.bin"/><Relationship Id="rId56" Type="http://schemas.openxmlformats.org/officeDocument/2006/relationships/presProps" Target="presProps.xml"/><Relationship Id="rId57" Type="http://schemas.openxmlformats.org/officeDocument/2006/relationships/viewProps" Target="viewProps.xml"/><Relationship Id="rId58" Type="http://schemas.openxmlformats.org/officeDocument/2006/relationships/theme" Target="theme/theme1.xml"/><Relationship Id="rId59"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200" dirty="0">
                <a:latin typeface="+mn-lt"/>
                <a:ea typeface="+mn-ea"/>
              </a:defRPr>
            </a:lvl1pPr>
          </a:lstStyle>
          <a:p>
            <a:pPr>
              <a:defRPr/>
            </a:pPr>
            <a:endParaRPr lang="es-MX"/>
          </a:p>
        </p:txBody>
      </p:sp>
      <p:sp>
        <p:nvSpPr>
          <p:cNvPr id="3" name="Date Placeholder 2"/>
          <p:cNvSpPr>
            <a:spLocks noGrp="1"/>
          </p:cNvSpPr>
          <p:nvPr>
            <p:ph type="dt" sz="quarter" idx="1"/>
          </p:nvPr>
        </p:nvSpPr>
        <p:spPr>
          <a:xfrm>
            <a:off x="5180013" y="0"/>
            <a:ext cx="3962400" cy="3429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282FB5B0-BADC-A549-B5EB-7C4B8D91676A}" type="datetimeFigureOut">
              <a:rPr lang="en-US"/>
              <a:pPr/>
              <a:t>10/10/12</a:t>
            </a:fld>
            <a:endParaRPr lang="es-MX"/>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200" dirty="0">
                <a:latin typeface="+mn-lt"/>
                <a:ea typeface="+mn-ea"/>
              </a:defRPr>
            </a:lvl1pPr>
          </a:lstStyle>
          <a:p>
            <a:pPr>
              <a:defRPr/>
            </a:pPr>
            <a:endParaRPr lang="es-MX"/>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F74A8A4D-DB30-334D-BFD8-0D50025FAF97}" type="slidenum">
              <a:rPr lang="es-MX"/>
              <a:pPr/>
              <a:t>‹Nr.›</a:t>
            </a:fld>
            <a:endParaRPr lang="es-MX"/>
          </a:p>
        </p:txBody>
      </p:sp>
    </p:spTree>
    <p:extLst>
      <p:ext uri="{BB962C8B-B14F-4D97-AF65-F5344CB8AC3E}">
        <p14:creationId xmlns:p14="http://schemas.microsoft.com/office/powerpoint/2010/main" val="32470465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200" dirty="0">
                <a:latin typeface="+mn-lt"/>
                <a:ea typeface="+mn-ea"/>
              </a:defRPr>
            </a:lvl1pPr>
          </a:lstStyle>
          <a:p>
            <a:pPr>
              <a:defRPr/>
            </a:pPr>
            <a:endParaRPr lang="es-MX"/>
          </a:p>
        </p:txBody>
      </p:sp>
      <p:sp>
        <p:nvSpPr>
          <p:cNvPr id="3" name="Date Placeholder 2"/>
          <p:cNvSpPr>
            <a:spLocks noGrp="1"/>
          </p:cNvSpPr>
          <p:nvPr>
            <p:ph type="dt" idx="1"/>
          </p:nvPr>
        </p:nvSpPr>
        <p:spPr>
          <a:xfrm>
            <a:off x="5180013" y="0"/>
            <a:ext cx="3962400" cy="3429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04D38BFE-A091-A248-98C2-9603C96EDC35}" type="datetimeFigureOut">
              <a:rPr lang="en-US"/>
              <a:pPr/>
              <a:t>10/10/12</a:t>
            </a:fld>
            <a:endParaRPr lang="es-MX"/>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s-MX" noProof="0"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s-MX" noProof="0" dirty="0"/>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200" dirty="0">
                <a:latin typeface="+mn-lt"/>
                <a:ea typeface="+mn-ea"/>
              </a:defRPr>
            </a:lvl1pPr>
          </a:lstStyle>
          <a:p>
            <a:pPr>
              <a:defRPr/>
            </a:pPr>
            <a:endParaRPr lang="es-MX"/>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CE85BBA3-25D3-7C46-A22D-A5C1330A60AD}" type="slidenum">
              <a:rPr lang="es-MX"/>
              <a:pPr/>
              <a:t>‹Nr.›</a:t>
            </a:fld>
            <a:endParaRPr lang="es-MX"/>
          </a:p>
        </p:txBody>
      </p:sp>
    </p:spTree>
    <p:extLst>
      <p:ext uri="{BB962C8B-B14F-4D97-AF65-F5344CB8AC3E}">
        <p14:creationId xmlns:p14="http://schemas.microsoft.com/office/powerpoint/2010/main" val="35468482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Subtítulo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_tradnl" smtClean="0"/>
              <a:t>Haga clic para modificar el estilo de subtítulo del patrón</a:t>
            </a:r>
            <a:endParaRPr kumimoji="0" lang="en-US"/>
          </a:p>
        </p:txBody>
      </p:sp>
      <p:sp>
        <p:nvSpPr>
          <p:cNvPr id="28" name="Título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s-ES_tradnl" smtClean="0"/>
              <a:t>Clic para editar título</a:t>
            </a:r>
            <a:endParaRPr kumimoji="0" lang="en-US"/>
          </a:p>
        </p:txBody>
      </p:sp>
      <p:cxnSp>
        <p:nvCxnSpPr>
          <p:cNvPr id="8" name="Conector recto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ector recto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Marcador de fecha 14"/>
          <p:cNvSpPr>
            <a:spLocks noGrp="1"/>
          </p:cNvSpPr>
          <p:nvPr>
            <p:ph type="dt" sz="half" idx="10"/>
          </p:nvPr>
        </p:nvSpPr>
        <p:spPr/>
        <p:txBody>
          <a:bodyPr/>
          <a:lstStyle/>
          <a:p>
            <a:fld id="{DC246CA5-D649-5D4C-97F0-3C559EB48A16}" type="datetimeFigureOut">
              <a:rPr lang="en-US" smtClean="0"/>
              <a:pPr/>
              <a:t>10/10/12</a:t>
            </a:fld>
            <a:endParaRPr lang="en-US"/>
          </a:p>
        </p:txBody>
      </p:sp>
      <p:sp>
        <p:nvSpPr>
          <p:cNvPr id="16" name="Marcador de número de diapositiva 15"/>
          <p:cNvSpPr>
            <a:spLocks noGrp="1"/>
          </p:cNvSpPr>
          <p:nvPr>
            <p:ph type="sldNum" sz="quarter" idx="11"/>
          </p:nvPr>
        </p:nvSpPr>
        <p:spPr/>
        <p:txBody>
          <a:bodyPr/>
          <a:lstStyle/>
          <a:p>
            <a:fld id="{82D97F01-0153-F649-BBB5-681E89DF6E50}" type="slidenum">
              <a:rPr lang="en-US" smtClean="0"/>
              <a:pPr/>
              <a:t>‹Nr.›</a:t>
            </a:fld>
            <a:endParaRPr lang="en-US"/>
          </a:p>
        </p:txBody>
      </p:sp>
      <p:sp>
        <p:nvSpPr>
          <p:cNvPr id="17" name="Marcador de pie de página 16"/>
          <p:cNvSpPr>
            <a:spLocks noGrp="1"/>
          </p:cNvSpPr>
          <p:nvPr>
            <p:ph type="ftr" sz="quarter" idx="12"/>
          </p:nvPr>
        </p:nvSpPr>
        <p:spPr/>
        <p:txBody>
          <a:body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es-ES_tradnl" smtClean="0"/>
              <a:t>Clic para editar título</a:t>
            </a:r>
            <a:endParaRPr kumimoji="0" lang="en-US"/>
          </a:p>
        </p:txBody>
      </p:sp>
      <p:sp>
        <p:nvSpPr>
          <p:cNvPr id="3" name="Marcador de texto vertical 2"/>
          <p:cNvSpPr>
            <a:spLocks noGrp="1"/>
          </p:cNvSpPr>
          <p:nvPr>
            <p:ph type="body" orient="vert" idx="1"/>
          </p:nvPr>
        </p:nvSpPr>
        <p:spPr/>
        <p:txBody>
          <a:bodyPr vert="eaVer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4" name="Marcador de fecha 3"/>
          <p:cNvSpPr>
            <a:spLocks noGrp="1"/>
          </p:cNvSpPr>
          <p:nvPr>
            <p:ph type="dt" sz="half" idx="10"/>
          </p:nvPr>
        </p:nvSpPr>
        <p:spPr/>
        <p:txBody>
          <a:bodyPr/>
          <a:lstStyle/>
          <a:p>
            <a:fld id="{DC246CA5-D649-5D4C-97F0-3C559EB48A16}" type="datetimeFigureOut">
              <a:rPr lang="en-US" smtClean="0"/>
              <a:pPr/>
              <a:t>10/10/12</a:t>
            </a:fld>
            <a:endParaRPr lang="en-US"/>
          </a:p>
        </p:txBody>
      </p:sp>
      <p:sp>
        <p:nvSpPr>
          <p:cNvPr id="5" name="Marcador de pie de página 4"/>
          <p:cNvSpPr>
            <a:spLocks noGrp="1"/>
          </p:cNvSpPr>
          <p:nvPr>
            <p:ph type="ftr" sz="quarter" idx="11"/>
          </p:nvPr>
        </p:nvSpPr>
        <p:spPr/>
        <p:txBody>
          <a:bodyPr/>
          <a:lstStyle/>
          <a:p>
            <a:pPr>
              <a:defRPr/>
            </a:pPr>
            <a:endParaRPr lang="en-US"/>
          </a:p>
        </p:txBody>
      </p:sp>
      <p:sp>
        <p:nvSpPr>
          <p:cNvPr id="6" name="Marcador de número de diapositiva 5"/>
          <p:cNvSpPr>
            <a:spLocks noGrp="1"/>
          </p:cNvSpPr>
          <p:nvPr>
            <p:ph type="sldNum" sz="quarter" idx="12"/>
          </p:nvPr>
        </p:nvSpPr>
        <p:spPr/>
        <p:txBody>
          <a:bodyPr/>
          <a:lstStyle/>
          <a:p>
            <a:fld id="{82D97F01-0153-F649-BBB5-681E89DF6E50}"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kumimoji="0" lang="es-ES_tradnl" smtClean="0"/>
              <a:t>Clic para editar título</a:t>
            </a:r>
            <a:endParaRPr kumimoji="0" lang="en-US"/>
          </a:p>
        </p:txBody>
      </p:sp>
      <p:sp>
        <p:nvSpPr>
          <p:cNvPr id="3" name="Marcador de texto vertical 2"/>
          <p:cNvSpPr>
            <a:spLocks noGrp="1"/>
          </p:cNvSpPr>
          <p:nvPr>
            <p:ph type="body" orient="vert" idx="1"/>
          </p:nvPr>
        </p:nvSpPr>
        <p:spPr>
          <a:xfrm>
            <a:off x="457200" y="274638"/>
            <a:ext cx="6019800" cy="5851525"/>
          </a:xfrm>
        </p:spPr>
        <p:txBody>
          <a:bodyPr vert="eaVer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4" name="Marcador de fecha 3"/>
          <p:cNvSpPr>
            <a:spLocks noGrp="1"/>
          </p:cNvSpPr>
          <p:nvPr>
            <p:ph type="dt" sz="half" idx="10"/>
          </p:nvPr>
        </p:nvSpPr>
        <p:spPr/>
        <p:txBody>
          <a:bodyPr/>
          <a:lstStyle/>
          <a:p>
            <a:fld id="{DC246CA5-D649-5D4C-97F0-3C559EB48A16}" type="datetimeFigureOut">
              <a:rPr lang="en-US" smtClean="0"/>
              <a:pPr/>
              <a:t>10/10/12</a:t>
            </a:fld>
            <a:endParaRPr lang="en-US"/>
          </a:p>
        </p:txBody>
      </p:sp>
      <p:sp>
        <p:nvSpPr>
          <p:cNvPr id="5" name="Marcador de pie de página 4"/>
          <p:cNvSpPr>
            <a:spLocks noGrp="1"/>
          </p:cNvSpPr>
          <p:nvPr>
            <p:ph type="ftr" sz="quarter" idx="11"/>
          </p:nvPr>
        </p:nvSpPr>
        <p:spPr/>
        <p:txBody>
          <a:bodyPr/>
          <a:lstStyle/>
          <a:p>
            <a:pPr>
              <a:defRPr/>
            </a:pPr>
            <a:endParaRPr lang="en-US"/>
          </a:p>
        </p:txBody>
      </p:sp>
      <p:sp>
        <p:nvSpPr>
          <p:cNvPr id="6" name="Marcador de número de diapositiva 5"/>
          <p:cNvSpPr>
            <a:spLocks noGrp="1"/>
          </p:cNvSpPr>
          <p:nvPr>
            <p:ph type="sldNum" sz="quarter" idx="12"/>
          </p:nvPr>
        </p:nvSpPr>
        <p:spPr/>
        <p:txBody>
          <a:bodyPr/>
          <a:lstStyle/>
          <a:p>
            <a:fld id="{82D97F01-0153-F649-BBB5-681E89DF6E50}"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9" name="Marcador de contenido 8"/>
          <p:cNvSpPr>
            <a:spLocks noGrp="1"/>
          </p:cNvSpPr>
          <p:nvPr>
            <p:ph idx="1"/>
          </p:nvPr>
        </p:nvSpPr>
        <p:spPr>
          <a:xfrm>
            <a:off x="457200" y="1524000"/>
            <a:ext cx="8229600" cy="4572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14" name="Marcador de fecha 13"/>
          <p:cNvSpPr>
            <a:spLocks noGrp="1"/>
          </p:cNvSpPr>
          <p:nvPr>
            <p:ph type="dt" sz="half" idx="14"/>
          </p:nvPr>
        </p:nvSpPr>
        <p:spPr/>
        <p:txBody>
          <a:bodyPr/>
          <a:lstStyle/>
          <a:p>
            <a:fld id="{DC246CA5-D649-5D4C-97F0-3C559EB48A16}" type="datetimeFigureOut">
              <a:rPr lang="en-US" smtClean="0"/>
              <a:pPr/>
              <a:t>10/10/12</a:t>
            </a:fld>
            <a:endParaRPr lang="en-US"/>
          </a:p>
        </p:txBody>
      </p:sp>
      <p:sp>
        <p:nvSpPr>
          <p:cNvPr id="15" name="Marcador de número de diapositiva 14"/>
          <p:cNvSpPr>
            <a:spLocks noGrp="1"/>
          </p:cNvSpPr>
          <p:nvPr>
            <p:ph type="sldNum" sz="quarter" idx="15"/>
          </p:nvPr>
        </p:nvSpPr>
        <p:spPr/>
        <p:txBody>
          <a:bodyPr/>
          <a:lstStyle>
            <a:lvl1pPr algn="ctr">
              <a:defRPr/>
            </a:lvl1pPr>
          </a:lstStyle>
          <a:p>
            <a:fld id="{82D97F01-0153-F649-BBB5-681E89DF6E50}" type="slidenum">
              <a:rPr lang="en-US" smtClean="0"/>
              <a:pPr/>
              <a:t>‹Nr.›</a:t>
            </a:fld>
            <a:endParaRPr lang="en-US"/>
          </a:p>
        </p:txBody>
      </p:sp>
      <p:sp>
        <p:nvSpPr>
          <p:cNvPr id="16" name="Marcador de pie de página 15"/>
          <p:cNvSpPr>
            <a:spLocks noGrp="1"/>
          </p:cNvSpPr>
          <p:nvPr>
            <p:ph type="ftr" sz="quarter" idx="16"/>
          </p:nvPr>
        </p:nvSpPr>
        <p:spPr/>
        <p:txBody>
          <a:bodyPr/>
          <a:lstStyle/>
          <a:p>
            <a:pPr>
              <a:defRPr/>
            </a:pPr>
            <a:endParaRPr lang="en-US"/>
          </a:p>
        </p:txBody>
      </p:sp>
      <p:sp>
        <p:nvSpPr>
          <p:cNvPr id="17" name="Título 16"/>
          <p:cNvSpPr>
            <a:spLocks noGrp="1"/>
          </p:cNvSpPr>
          <p:nvPr>
            <p:ph type="title"/>
          </p:nvPr>
        </p:nvSpPr>
        <p:spPr/>
        <p:txBody>
          <a:bodyPr rtlCol="0" anchor="b" anchorCtr="0"/>
          <a:lstStyle/>
          <a:p>
            <a:r>
              <a:rPr kumimoji="0" lang="es-ES_tradnl" smtClean="0"/>
              <a:t>Clic para editar título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Marcador de fecha 3"/>
          <p:cNvSpPr>
            <a:spLocks noGrp="1"/>
          </p:cNvSpPr>
          <p:nvPr>
            <p:ph type="dt" sz="half" idx="10"/>
          </p:nvPr>
        </p:nvSpPr>
        <p:spPr/>
        <p:txBody>
          <a:bodyPr/>
          <a:lstStyle/>
          <a:p>
            <a:fld id="{DC246CA5-D649-5D4C-97F0-3C559EB48A16}" type="datetimeFigureOut">
              <a:rPr lang="en-US" smtClean="0"/>
              <a:pPr/>
              <a:t>10/10/12</a:t>
            </a:fld>
            <a:endParaRPr lang="en-US"/>
          </a:p>
        </p:txBody>
      </p:sp>
      <p:sp>
        <p:nvSpPr>
          <p:cNvPr id="5" name="Marcador de pie de página 4"/>
          <p:cNvSpPr>
            <a:spLocks noGrp="1"/>
          </p:cNvSpPr>
          <p:nvPr>
            <p:ph type="ftr" sz="quarter" idx="11"/>
          </p:nvPr>
        </p:nvSpPr>
        <p:spPr/>
        <p:txBody>
          <a:bodyPr/>
          <a:lstStyle/>
          <a:p>
            <a:pPr>
              <a:defRPr/>
            </a:pPr>
            <a:endParaRPr lang="en-US"/>
          </a:p>
        </p:txBody>
      </p:sp>
      <p:sp>
        <p:nvSpPr>
          <p:cNvPr id="6" name="Marcador de número de diapositiva 5"/>
          <p:cNvSpPr>
            <a:spLocks noGrp="1"/>
          </p:cNvSpPr>
          <p:nvPr>
            <p:ph type="sldNum" sz="quarter" idx="12"/>
          </p:nvPr>
        </p:nvSpPr>
        <p:spPr/>
        <p:txBody>
          <a:bodyPr/>
          <a:lstStyle/>
          <a:p>
            <a:fld id="{82D97F01-0153-F649-BBB5-681E89DF6E50}" type="slidenum">
              <a:rPr lang="en-US" smtClean="0"/>
              <a:pPr/>
              <a:t>‹Nr.›</a:t>
            </a:fld>
            <a:endParaRPr lang="en-US"/>
          </a:p>
        </p:txBody>
      </p:sp>
      <p:sp>
        <p:nvSpPr>
          <p:cNvPr id="2" name="Título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s-ES_tradnl" smtClean="0"/>
              <a:t>Clic para editar título</a:t>
            </a:r>
            <a:endParaRPr kumimoji="0" lang="en-US"/>
          </a:p>
        </p:txBody>
      </p:sp>
      <p:sp>
        <p:nvSpPr>
          <p:cNvPr id="3" name="Marcador de texto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_tradnl" smtClean="0"/>
              <a:t>Haga clic para modificar el estilo de texto del patrón</a:t>
            </a:r>
          </a:p>
        </p:txBody>
      </p:sp>
      <p:cxnSp>
        <p:nvCxnSpPr>
          <p:cNvPr id="7" name="Conector recto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Marcador de fecha 4"/>
          <p:cNvSpPr>
            <a:spLocks noGrp="1"/>
          </p:cNvSpPr>
          <p:nvPr>
            <p:ph type="dt" sz="half" idx="10"/>
          </p:nvPr>
        </p:nvSpPr>
        <p:spPr/>
        <p:txBody>
          <a:bodyPr/>
          <a:lstStyle/>
          <a:p>
            <a:fld id="{DC246CA5-D649-5D4C-97F0-3C559EB48A16}" type="datetimeFigureOut">
              <a:rPr lang="en-US" smtClean="0"/>
              <a:pPr/>
              <a:t>10/10/12</a:t>
            </a:fld>
            <a:endParaRPr lang="en-US"/>
          </a:p>
        </p:txBody>
      </p:sp>
      <p:sp>
        <p:nvSpPr>
          <p:cNvPr id="6" name="Marcador de pie de página 5"/>
          <p:cNvSpPr>
            <a:spLocks noGrp="1"/>
          </p:cNvSpPr>
          <p:nvPr>
            <p:ph type="ftr" sz="quarter" idx="11"/>
          </p:nvPr>
        </p:nvSpPr>
        <p:spPr/>
        <p:txBody>
          <a:bodyPr/>
          <a:lstStyle/>
          <a:p>
            <a:pPr>
              <a:defRPr/>
            </a:pPr>
            <a:endParaRPr lang="en-US"/>
          </a:p>
        </p:txBody>
      </p:sp>
      <p:sp>
        <p:nvSpPr>
          <p:cNvPr id="7" name="Marcador de número de diapositiva 6"/>
          <p:cNvSpPr>
            <a:spLocks noGrp="1"/>
          </p:cNvSpPr>
          <p:nvPr>
            <p:ph type="sldNum" sz="quarter" idx="12"/>
          </p:nvPr>
        </p:nvSpPr>
        <p:spPr/>
        <p:txBody>
          <a:bodyPr/>
          <a:lstStyle/>
          <a:p>
            <a:fld id="{82D97F01-0153-F649-BBB5-681E89DF6E50}" type="slidenum">
              <a:rPr lang="en-US" smtClean="0"/>
              <a:pPr/>
              <a:t>‹Nr.›</a:t>
            </a:fld>
            <a:endParaRPr lang="en-US"/>
          </a:p>
        </p:txBody>
      </p:sp>
      <p:sp>
        <p:nvSpPr>
          <p:cNvPr id="2" name="Título 1"/>
          <p:cNvSpPr>
            <a:spLocks noGrp="1"/>
          </p:cNvSpPr>
          <p:nvPr>
            <p:ph type="title"/>
          </p:nvPr>
        </p:nvSpPr>
        <p:spPr/>
        <p:txBody>
          <a:bodyPr/>
          <a:lstStyle/>
          <a:p>
            <a:r>
              <a:rPr kumimoji="0" lang="es-ES_tradnl" smtClean="0"/>
              <a:t>Clic para editar título</a:t>
            </a:r>
            <a:endParaRPr kumimoji="0" lang="en-US"/>
          </a:p>
        </p:txBody>
      </p:sp>
      <p:sp>
        <p:nvSpPr>
          <p:cNvPr id="11" name="Marcador de contenido 10"/>
          <p:cNvSpPr>
            <a:spLocks noGrp="1"/>
          </p:cNvSpPr>
          <p:nvPr>
            <p:ph sz="half" idx="1"/>
          </p:nvPr>
        </p:nvSpPr>
        <p:spPr>
          <a:xfrm>
            <a:off x="457200" y="1524000"/>
            <a:ext cx="4059936" cy="4572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13" name="Marcador de contenido 12"/>
          <p:cNvSpPr>
            <a:spLocks noGrp="1"/>
          </p:cNvSpPr>
          <p:nvPr>
            <p:ph sz="half" idx="2"/>
          </p:nvPr>
        </p:nvSpPr>
        <p:spPr>
          <a:xfrm>
            <a:off x="4648200" y="1524000"/>
            <a:ext cx="4059936" cy="4572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9" name="Marcador de número de diapositiva 8"/>
          <p:cNvSpPr>
            <a:spLocks noGrp="1"/>
          </p:cNvSpPr>
          <p:nvPr>
            <p:ph type="sldNum" sz="quarter" idx="12"/>
          </p:nvPr>
        </p:nvSpPr>
        <p:spPr/>
        <p:txBody>
          <a:bodyPr/>
          <a:lstStyle/>
          <a:p>
            <a:fld id="{82D97F01-0153-F649-BBB5-681E89DF6E50}" type="slidenum">
              <a:rPr lang="en-US" smtClean="0"/>
              <a:pPr/>
              <a:t>‹Nr.›</a:t>
            </a:fld>
            <a:endParaRPr lang="en-US"/>
          </a:p>
        </p:txBody>
      </p:sp>
      <p:sp>
        <p:nvSpPr>
          <p:cNvPr id="8" name="Marcador de pie de página 7"/>
          <p:cNvSpPr>
            <a:spLocks noGrp="1"/>
          </p:cNvSpPr>
          <p:nvPr>
            <p:ph type="ftr" sz="quarter" idx="11"/>
          </p:nvPr>
        </p:nvSpPr>
        <p:spPr/>
        <p:txBody>
          <a:bodyPr/>
          <a:lstStyle/>
          <a:p>
            <a:pPr>
              <a:defRPr/>
            </a:pPr>
            <a:endParaRPr lang="en-US"/>
          </a:p>
        </p:txBody>
      </p:sp>
      <p:sp>
        <p:nvSpPr>
          <p:cNvPr id="7" name="Marcador de fecha 6"/>
          <p:cNvSpPr>
            <a:spLocks noGrp="1"/>
          </p:cNvSpPr>
          <p:nvPr>
            <p:ph type="dt" sz="half" idx="10"/>
          </p:nvPr>
        </p:nvSpPr>
        <p:spPr/>
        <p:txBody>
          <a:bodyPr/>
          <a:lstStyle/>
          <a:p>
            <a:fld id="{DC246CA5-D649-5D4C-97F0-3C559EB48A16}" type="datetimeFigureOut">
              <a:rPr lang="en-US" smtClean="0"/>
              <a:pPr/>
              <a:t>10/10/12</a:t>
            </a:fld>
            <a:endParaRPr lang="en-US"/>
          </a:p>
        </p:txBody>
      </p:sp>
      <p:sp>
        <p:nvSpPr>
          <p:cNvPr id="3" name="Marcador de texto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_tradnl" smtClean="0"/>
              <a:t>Haga clic para modificar el estilo de texto del patrón</a:t>
            </a:r>
          </a:p>
        </p:txBody>
      </p:sp>
      <p:sp>
        <p:nvSpPr>
          <p:cNvPr id="32" name="Marcador de contenido 31"/>
          <p:cNvSpPr>
            <a:spLocks noGrp="1"/>
          </p:cNvSpPr>
          <p:nvPr>
            <p:ph sz="half" idx="2"/>
          </p:nvPr>
        </p:nvSpPr>
        <p:spPr>
          <a:xfrm>
            <a:off x="457200" y="2201896"/>
            <a:ext cx="4038600" cy="3913632"/>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34" name="Marcador de contenido 33"/>
          <p:cNvSpPr>
            <a:spLocks noGrp="1"/>
          </p:cNvSpPr>
          <p:nvPr>
            <p:ph sz="quarter" idx="4"/>
          </p:nvPr>
        </p:nvSpPr>
        <p:spPr>
          <a:xfrm>
            <a:off x="4649788" y="2201896"/>
            <a:ext cx="4038600" cy="3913632"/>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2" name="Título 1"/>
          <p:cNvSpPr>
            <a:spLocks noGrp="1"/>
          </p:cNvSpPr>
          <p:nvPr>
            <p:ph type="title"/>
          </p:nvPr>
        </p:nvSpPr>
        <p:spPr>
          <a:xfrm>
            <a:off x="457200" y="155448"/>
            <a:ext cx="8229600" cy="1143000"/>
          </a:xfrm>
        </p:spPr>
        <p:txBody>
          <a:bodyPr anchor="b" anchorCtr="0"/>
          <a:lstStyle>
            <a:lvl1pPr>
              <a:defRPr/>
            </a:lvl1pPr>
          </a:lstStyle>
          <a:p>
            <a:r>
              <a:rPr kumimoji="0" lang="es-ES_tradnl" smtClean="0"/>
              <a:t>Clic para editar título</a:t>
            </a:r>
            <a:endParaRPr kumimoji="0" lang="en-US"/>
          </a:p>
        </p:txBody>
      </p:sp>
      <p:sp>
        <p:nvSpPr>
          <p:cNvPr id="12" name="Marcador de texto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_tradnl" smtClean="0"/>
              <a:t>Haga clic para modificar el estilo de texto del patrón</a:t>
            </a:r>
          </a:p>
        </p:txBody>
      </p:sp>
      <p:cxnSp>
        <p:nvCxnSpPr>
          <p:cNvPr id="10" name="Conector recto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ector recto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Marcador de fecha 2"/>
          <p:cNvSpPr>
            <a:spLocks noGrp="1"/>
          </p:cNvSpPr>
          <p:nvPr>
            <p:ph type="dt" sz="half" idx="10"/>
          </p:nvPr>
        </p:nvSpPr>
        <p:spPr/>
        <p:txBody>
          <a:bodyPr/>
          <a:lstStyle/>
          <a:p>
            <a:fld id="{DC246CA5-D649-5D4C-97F0-3C559EB48A16}" type="datetimeFigureOut">
              <a:rPr lang="en-US" smtClean="0"/>
              <a:pPr/>
              <a:t>10/10/12</a:t>
            </a:fld>
            <a:endParaRPr lang="en-US"/>
          </a:p>
        </p:txBody>
      </p:sp>
      <p:sp>
        <p:nvSpPr>
          <p:cNvPr id="4" name="Marcador de pie de página 3"/>
          <p:cNvSpPr>
            <a:spLocks noGrp="1"/>
          </p:cNvSpPr>
          <p:nvPr>
            <p:ph type="ftr" sz="quarter" idx="11"/>
          </p:nvPr>
        </p:nvSpPr>
        <p:spPr/>
        <p:txBody>
          <a:bodyPr/>
          <a:lstStyle/>
          <a:p>
            <a:pPr>
              <a:defRPr/>
            </a:pPr>
            <a:endParaRPr lang="en-US"/>
          </a:p>
        </p:txBody>
      </p:sp>
      <p:sp>
        <p:nvSpPr>
          <p:cNvPr id="5" name="Marcador de número de diapositiva 4"/>
          <p:cNvSpPr>
            <a:spLocks noGrp="1"/>
          </p:cNvSpPr>
          <p:nvPr>
            <p:ph type="sldNum" sz="quarter" idx="12"/>
          </p:nvPr>
        </p:nvSpPr>
        <p:spPr/>
        <p:txBody>
          <a:bodyPr/>
          <a:lstStyle/>
          <a:p>
            <a:fld id="{82D97F01-0153-F649-BBB5-681E89DF6E50}" type="slidenum">
              <a:rPr lang="en-US" smtClean="0"/>
              <a:pPr/>
              <a:t>‹Nr.›</a:t>
            </a:fld>
            <a:endParaRPr lang="en-US"/>
          </a:p>
        </p:txBody>
      </p:sp>
      <p:sp>
        <p:nvSpPr>
          <p:cNvPr id="2" name="Título 1"/>
          <p:cNvSpPr>
            <a:spLocks noGrp="1"/>
          </p:cNvSpPr>
          <p:nvPr>
            <p:ph type="title"/>
          </p:nvPr>
        </p:nvSpPr>
        <p:spPr/>
        <p:txBody>
          <a:bodyPr/>
          <a:lstStyle/>
          <a:p>
            <a:r>
              <a:rPr kumimoji="0" lang="es-ES_tradnl" smtClean="0"/>
              <a:t>Clic para editar título</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DC246CA5-D649-5D4C-97F0-3C559EB48A16}" type="datetimeFigureOut">
              <a:rPr lang="en-US" smtClean="0"/>
              <a:pPr/>
              <a:t>10/10/12</a:t>
            </a:fld>
            <a:endParaRPr lang="en-US"/>
          </a:p>
        </p:txBody>
      </p:sp>
      <p:sp>
        <p:nvSpPr>
          <p:cNvPr id="3" name="Marcador de pie de página 2"/>
          <p:cNvSpPr>
            <a:spLocks noGrp="1"/>
          </p:cNvSpPr>
          <p:nvPr>
            <p:ph type="ftr" sz="quarter" idx="11"/>
          </p:nvPr>
        </p:nvSpPr>
        <p:spPr/>
        <p:txBody>
          <a:bodyPr/>
          <a:lstStyle/>
          <a:p>
            <a:pPr>
              <a:defRPr/>
            </a:pPr>
            <a:endParaRPr lang="en-US"/>
          </a:p>
        </p:txBody>
      </p:sp>
      <p:sp>
        <p:nvSpPr>
          <p:cNvPr id="4" name="Marcador de número de diapositiva 3"/>
          <p:cNvSpPr>
            <a:spLocks noGrp="1"/>
          </p:cNvSpPr>
          <p:nvPr>
            <p:ph type="sldNum" sz="quarter" idx="12"/>
          </p:nvPr>
        </p:nvSpPr>
        <p:spPr/>
        <p:txBody>
          <a:bodyPr/>
          <a:lstStyle/>
          <a:p>
            <a:fld id="{82D97F01-0153-F649-BBB5-681E89DF6E50}"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9" name="Marcador de contenido 28"/>
          <p:cNvSpPr>
            <a:spLocks noGrp="1"/>
          </p:cNvSpPr>
          <p:nvPr>
            <p:ph sz="quarter" idx="1"/>
          </p:nvPr>
        </p:nvSpPr>
        <p:spPr>
          <a:xfrm>
            <a:off x="457200" y="457200"/>
            <a:ext cx="6248400" cy="5715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3" name="Marcador de texto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s-ES_tradnl" smtClean="0"/>
              <a:t>Haga clic para modificar el estilo de texto del patrón</a:t>
            </a:r>
          </a:p>
        </p:txBody>
      </p:sp>
      <p:sp>
        <p:nvSpPr>
          <p:cNvPr id="31" name="Título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s-ES_tradnl" smtClean="0"/>
              <a:t>Clic para editar título</a:t>
            </a:r>
            <a:endParaRPr kumimoji="0" lang="en-US"/>
          </a:p>
        </p:txBody>
      </p:sp>
      <p:sp>
        <p:nvSpPr>
          <p:cNvPr id="8" name="Marcador de fecha 7"/>
          <p:cNvSpPr>
            <a:spLocks noGrp="1"/>
          </p:cNvSpPr>
          <p:nvPr>
            <p:ph type="dt" sz="half" idx="14"/>
          </p:nvPr>
        </p:nvSpPr>
        <p:spPr/>
        <p:txBody>
          <a:bodyPr/>
          <a:lstStyle/>
          <a:p>
            <a:fld id="{DC246CA5-D649-5D4C-97F0-3C559EB48A16}" type="datetimeFigureOut">
              <a:rPr lang="en-US" smtClean="0"/>
              <a:pPr/>
              <a:t>10/10/12</a:t>
            </a:fld>
            <a:endParaRPr lang="en-US"/>
          </a:p>
        </p:txBody>
      </p:sp>
      <p:sp>
        <p:nvSpPr>
          <p:cNvPr id="9" name="Marcador de número de diapositiva 8"/>
          <p:cNvSpPr>
            <a:spLocks noGrp="1"/>
          </p:cNvSpPr>
          <p:nvPr>
            <p:ph type="sldNum" sz="quarter" idx="15"/>
          </p:nvPr>
        </p:nvSpPr>
        <p:spPr/>
        <p:txBody>
          <a:bodyPr/>
          <a:lstStyle/>
          <a:p>
            <a:fld id="{82D97F01-0153-F649-BBB5-681E89DF6E50}" type="slidenum">
              <a:rPr lang="en-US" smtClean="0"/>
              <a:pPr/>
              <a:t>‹Nr.›</a:t>
            </a:fld>
            <a:endParaRPr lang="en-US"/>
          </a:p>
        </p:txBody>
      </p:sp>
      <p:sp>
        <p:nvSpPr>
          <p:cNvPr id="10" name="Marcador de pie de página 9"/>
          <p:cNvSpPr>
            <a:spLocks noGrp="1"/>
          </p:cNvSpPr>
          <p:nvPr>
            <p:ph type="ftr" sz="quarter" idx="16"/>
          </p:nvPr>
        </p:nvSpPr>
        <p:spPr/>
        <p:txBody>
          <a:body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s-ES_tradnl" smtClean="0"/>
              <a:t>Clic para editar título</a:t>
            </a:r>
            <a:endParaRPr kumimoji="0" lang="en-US"/>
          </a:p>
        </p:txBody>
      </p:sp>
      <p:sp>
        <p:nvSpPr>
          <p:cNvPr id="3" name="Marcador de posición de imagen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s-ES_tradnl" smtClean="0"/>
              <a:t>Arrastre la imagen al marcador de posición o haga clic en el icono para agregar</a:t>
            </a:r>
            <a:endParaRPr kumimoji="0" lang="en-US"/>
          </a:p>
        </p:txBody>
      </p:sp>
      <p:sp>
        <p:nvSpPr>
          <p:cNvPr id="4" name="Marcador de texto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s-ES_tradnl" smtClean="0"/>
              <a:t>Haga clic para modificar el estilo de texto del patrón</a:t>
            </a:r>
          </a:p>
        </p:txBody>
      </p:sp>
      <p:sp>
        <p:nvSpPr>
          <p:cNvPr id="8" name="Marcador de fecha 7"/>
          <p:cNvSpPr>
            <a:spLocks noGrp="1"/>
          </p:cNvSpPr>
          <p:nvPr>
            <p:ph type="dt" sz="half" idx="10"/>
          </p:nvPr>
        </p:nvSpPr>
        <p:spPr/>
        <p:txBody>
          <a:bodyPr/>
          <a:lstStyle/>
          <a:p>
            <a:fld id="{DC246CA5-D649-5D4C-97F0-3C559EB48A16}" type="datetimeFigureOut">
              <a:rPr lang="en-US" smtClean="0"/>
              <a:pPr/>
              <a:t>10/10/12</a:t>
            </a:fld>
            <a:endParaRPr lang="en-US"/>
          </a:p>
        </p:txBody>
      </p:sp>
      <p:sp>
        <p:nvSpPr>
          <p:cNvPr id="9" name="Marcador de número de diapositiva 8"/>
          <p:cNvSpPr>
            <a:spLocks noGrp="1"/>
          </p:cNvSpPr>
          <p:nvPr>
            <p:ph type="sldNum" sz="quarter" idx="11"/>
          </p:nvPr>
        </p:nvSpPr>
        <p:spPr/>
        <p:txBody>
          <a:bodyPr/>
          <a:lstStyle/>
          <a:p>
            <a:fld id="{82D97F01-0153-F649-BBB5-681E89DF6E50}" type="slidenum">
              <a:rPr lang="en-US" smtClean="0"/>
              <a:pPr/>
              <a:t>‹Nr.›</a:t>
            </a:fld>
            <a:endParaRPr lang="en-US"/>
          </a:p>
        </p:txBody>
      </p:sp>
      <p:sp>
        <p:nvSpPr>
          <p:cNvPr id="10" name="Marcador de pie de página 9"/>
          <p:cNvSpPr>
            <a:spLocks noGrp="1"/>
          </p:cNvSpPr>
          <p:nvPr>
            <p:ph type="ftr" sz="quarter" idx="12"/>
          </p:nvPr>
        </p:nvSpPr>
        <p:spPr/>
        <p:txBody>
          <a:body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Marcador de texto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s-ES_tradnl" smtClean="0"/>
              <a:t>Haga clic para modificar el estilo de texto del patrón</a:t>
            </a:r>
          </a:p>
          <a:p>
            <a:pPr lvl="1" eaLnBrk="1" latinLnBrk="0" hangingPunct="1"/>
            <a:r>
              <a:rPr kumimoji="0" lang="es-ES_tradnl" smtClean="0"/>
              <a:t>Segundo nivel</a:t>
            </a:r>
          </a:p>
          <a:p>
            <a:pPr lvl="2" eaLnBrk="1" latinLnBrk="0" hangingPunct="1"/>
            <a:r>
              <a:rPr kumimoji="0" lang="es-ES_tradnl" smtClean="0"/>
              <a:t>Tercer nivel</a:t>
            </a:r>
          </a:p>
          <a:p>
            <a:pPr lvl="3" eaLnBrk="1" latinLnBrk="0" hangingPunct="1"/>
            <a:r>
              <a:rPr kumimoji="0" lang="es-ES_tradnl" smtClean="0"/>
              <a:t>Cuarto nivel</a:t>
            </a:r>
          </a:p>
          <a:p>
            <a:pPr lvl="4" eaLnBrk="1" latinLnBrk="0" hangingPunct="1"/>
            <a:r>
              <a:rPr kumimoji="0" lang="es-ES_tradnl" smtClean="0"/>
              <a:t>Quinto nivel</a:t>
            </a:r>
            <a:endParaRPr kumimoji="0" lang="en-US"/>
          </a:p>
        </p:txBody>
      </p:sp>
      <p:sp>
        <p:nvSpPr>
          <p:cNvPr id="24" name="Marcador de fecha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C246CA5-D649-5D4C-97F0-3C559EB48A16}" type="datetimeFigureOut">
              <a:rPr lang="en-US" smtClean="0"/>
              <a:pPr/>
              <a:t>10/10/12</a:t>
            </a:fld>
            <a:endParaRPr lang="en-US"/>
          </a:p>
        </p:txBody>
      </p:sp>
      <p:sp>
        <p:nvSpPr>
          <p:cNvPr id="10" name="Marcador de pie de página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US"/>
          </a:p>
        </p:txBody>
      </p:sp>
      <p:sp>
        <p:nvSpPr>
          <p:cNvPr id="22" name="Marcador de número de diapositiva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82D97F01-0153-F649-BBB5-681E89DF6E50}" type="slidenum">
              <a:rPr lang="en-US" smtClean="0"/>
              <a:pPr/>
              <a:t>‹Nr.›</a:t>
            </a:fld>
            <a:endParaRPr lang="en-US"/>
          </a:p>
        </p:txBody>
      </p:sp>
      <p:sp>
        <p:nvSpPr>
          <p:cNvPr id="5" name="Marcador de título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s-ES_tradnl" smtClean="0"/>
              <a:t>Clic para editar título</a:t>
            </a:r>
            <a:endParaRPr kumimoji="0" lang="en-US"/>
          </a:p>
        </p:txBody>
      </p:sp>
    </p:spTree>
  </p:cSld>
  <p:clrMap bg1="dk1" tx1="lt1" bg2="dk2" tx2="lt2" accent1="accent1" accent2="accent2" accent3="accent3" accent4="accent4" accent5="accent5" accent6="accent6" hlink="hlink" folHlink="folHlink"/>
  <p:sldLayoutIdLst>
    <p:sldLayoutId id="2147484535" r:id="rId1"/>
    <p:sldLayoutId id="2147484536" r:id="rId2"/>
    <p:sldLayoutId id="2147484537" r:id="rId3"/>
    <p:sldLayoutId id="2147484538" r:id="rId4"/>
    <p:sldLayoutId id="2147484539" r:id="rId5"/>
    <p:sldLayoutId id="2147484540" r:id="rId6"/>
    <p:sldLayoutId id="2147484541" r:id="rId7"/>
    <p:sldLayoutId id="2147484542" r:id="rId8"/>
    <p:sldLayoutId id="2147484543" r:id="rId9"/>
    <p:sldLayoutId id="2147484544" r:id="rId10"/>
    <p:sldLayoutId id="214748454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ubtitle 4"/>
          <p:cNvSpPr>
            <a:spLocks noGrp="1"/>
          </p:cNvSpPr>
          <p:nvPr>
            <p:ph type="subTitle" idx="1"/>
          </p:nvPr>
        </p:nvSpPr>
        <p:spPr>
          <a:xfrm>
            <a:off x="685800" y="3505200"/>
            <a:ext cx="8077200" cy="1500188"/>
          </a:xfrm>
        </p:spPr>
        <p:txBody>
          <a:bodyPr/>
          <a:lstStyle/>
          <a:p>
            <a:pPr eaLnBrk="1" hangingPunct="1"/>
            <a:r>
              <a:rPr lang="es-MX" sz="3200" dirty="0" smtClean="0">
                <a:latin typeface="Helvetica"/>
              </a:rPr>
              <a:t>Prof</a:t>
            </a:r>
            <a:r>
              <a:rPr lang="es-MX" sz="3200" dirty="0">
                <a:latin typeface="Helvetica"/>
              </a:rPr>
              <a:t>. Rev. Benjamin Meyer</a:t>
            </a:r>
          </a:p>
          <a:p>
            <a:pPr eaLnBrk="1" hangingPunct="1"/>
            <a:r>
              <a:rPr lang="es-MX" sz="3200" dirty="0">
                <a:latin typeface="Helvetica"/>
              </a:rPr>
              <a:t>16 de octubre de 2010</a:t>
            </a:r>
          </a:p>
        </p:txBody>
      </p:sp>
      <p:sp>
        <p:nvSpPr>
          <p:cNvPr id="4" name="Title 3"/>
          <p:cNvSpPr>
            <a:spLocks noGrp="1"/>
          </p:cNvSpPr>
          <p:nvPr>
            <p:ph type="ctrTitle"/>
          </p:nvPr>
        </p:nvSpPr>
        <p:spPr>
          <a:xfrm>
            <a:off x="457200" y="1981200"/>
            <a:ext cx="8305800" cy="1981200"/>
          </a:xfrm>
        </p:spPr>
        <p:txBody>
          <a:bodyPr>
            <a:noAutofit/>
          </a:bodyPr>
          <a:lstStyle/>
          <a:p>
            <a:pPr eaLnBrk="1" fontAlgn="auto" hangingPunct="1">
              <a:spcAft>
                <a:spcPts val="0"/>
              </a:spcAft>
              <a:defRPr/>
            </a:pPr>
            <a:r>
              <a:rPr lang="es-MX" sz="4500" dirty="0" smtClean="0">
                <a:solidFill>
                  <a:srgbClr val="FFFFFF"/>
                </a:solidFill>
                <a:latin typeface="AveriaSerif-Bold"/>
                <a:ea typeface="+mj-ea"/>
                <a:cs typeface="AveriaSerif-Bold"/>
              </a:rPr>
              <a:t>Las cartas generales del Nuevo Testamento y Apocalipsis</a:t>
            </a:r>
            <a:br>
              <a:rPr lang="es-MX" sz="4500" dirty="0" smtClean="0">
                <a:solidFill>
                  <a:srgbClr val="FFFFFF"/>
                </a:solidFill>
                <a:latin typeface="AveriaSerif-Bold"/>
                <a:ea typeface="+mj-ea"/>
                <a:cs typeface="AveriaSerif-Bold"/>
              </a:rPr>
            </a:br>
            <a:endParaRPr lang="es-MX" sz="4500" dirty="0">
              <a:solidFill>
                <a:srgbClr val="FFFFFF"/>
              </a:solidFill>
              <a:latin typeface="AveriaSerif-Bold"/>
              <a:ea typeface="+mj-ea"/>
              <a:cs typeface="AveriaSerif-Bold"/>
            </a:endParaRPr>
          </a:p>
        </p:txBody>
      </p:sp>
      <p:pic>
        <p:nvPicPr>
          <p:cNvPr id="5" name="Imagen 4" descr="Logo color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1840" y="348330"/>
            <a:ext cx="2880320" cy="1937670"/>
          </a:xfrm>
          <a:prstGeom prst="rect">
            <a:avLst/>
          </a:prstGeom>
          <a:effectLst>
            <a:outerShdw blurRad="50800" dist="38100" dir="2700000" algn="tl" rotWithShape="0">
              <a:prstClr val="black">
                <a:alpha val="40000"/>
              </a:prstClr>
            </a:outerShdw>
          </a:effectLst>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2"/>
          <p:cNvSpPr>
            <a:spLocks noGrp="1"/>
          </p:cNvSpPr>
          <p:nvPr>
            <p:ph idx="1"/>
          </p:nvPr>
        </p:nvSpPr>
        <p:spPr/>
        <p:txBody>
          <a:bodyPr>
            <a:normAutofit lnSpcReduction="10000"/>
          </a:bodyPr>
          <a:lstStyle/>
          <a:p>
            <a:r>
              <a:rPr lang="es-MX" sz="3000" dirty="0">
                <a:latin typeface="Helvetica"/>
              </a:rPr>
              <a:t>Sin embargo, aunque Juan describe el tiempo del fin, lo hace con el trasfondo de su situación en el primer siglo (p. ej. “la gran ramera” = Imperio Romano).</a:t>
            </a:r>
            <a:endParaRPr lang="en-US" sz="3000" dirty="0">
              <a:latin typeface="Helvetica"/>
            </a:endParaRPr>
          </a:p>
          <a:p>
            <a:r>
              <a:rPr lang="es-MX" sz="3000" dirty="0">
                <a:latin typeface="Helvetica"/>
              </a:rPr>
              <a:t>Principios para interpretar Apocalipsis (giffmex.org)</a:t>
            </a:r>
            <a:endParaRPr lang="en-US" sz="3000" dirty="0">
              <a:latin typeface="Helvetica"/>
            </a:endParaRPr>
          </a:p>
          <a:p>
            <a:pPr lvl="1"/>
            <a:r>
              <a:rPr lang="es-MX" sz="2600" dirty="0">
                <a:latin typeface="Helvetica"/>
              </a:rPr>
              <a:t>Debemos asumir que el autor escribió para consolar y ayudar a sus contemporáneos, en vez de especular que es una ventana a detalles futuristas que sus contemporáneos no podían entender.</a:t>
            </a:r>
            <a:endParaRPr lang="en-US" sz="2600" dirty="0">
              <a:latin typeface="Helvetica"/>
            </a:endParaRPr>
          </a:p>
          <a:p>
            <a:endParaRPr lang="en-US" sz="3000" dirty="0">
              <a:latin typeface="Helvetica"/>
            </a:endParaRPr>
          </a:p>
        </p:txBody>
      </p:sp>
      <p:sp>
        <p:nvSpPr>
          <p:cNvPr id="2" name="Title 1"/>
          <p:cNvSpPr>
            <a:spLocks noGrp="1"/>
          </p:cNvSpPr>
          <p:nvPr>
            <p:ph type="title"/>
          </p:nvPr>
        </p:nvSpPr>
        <p:spPr/>
        <p:txBody>
          <a:bodyPr>
            <a:noAutofit/>
          </a:bodyPr>
          <a:lstStyle/>
          <a:p>
            <a:pPr>
              <a:defRPr/>
            </a:pPr>
            <a:r>
              <a:rPr lang="es-MX" sz="4400" dirty="0" smtClean="0">
                <a:ea typeface="+mj-ea"/>
              </a:rPr>
              <a:t>Interpretación</a:t>
            </a:r>
            <a:r>
              <a:rPr lang="es-MX" sz="4800" dirty="0" smtClean="0">
                <a:ea typeface="+mj-ea"/>
              </a:rPr>
              <a:t> </a:t>
            </a:r>
            <a:endParaRPr lang="en-US" sz="20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p:txBody>
          <a:bodyPr/>
          <a:lstStyle/>
          <a:p>
            <a:pPr lvl="1"/>
            <a:r>
              <a:rPr lang="es-MX" sz="2400" dirty="0">
                <a:latin typeface="Helvetica"/>
              </a:rPr>
              <a:t>Entonces para aplicarlo al día de hoy comenzamos con su significado para el primer siglo y solo entonces buscamos analogías con nuestro tiempo.</a:t>
            </a:r>
            <a:endParaRPr lang="en-US" sz="2400" dirty="0">
              <a:latin typeface="Helvetica"/>
            </a:endParaRPr>
          </a:p>
          <a:p>
            <a:pPr lvl="1"/>
            <a:r>
              <a:rPr lang="es-MX" sz="2400" dirty="0">
                <a:latin typeface="Helvetica"/>
              </a:rPr>
              <a:t>Apocalipsis es un libro de muchos símbolos y números. Podemos asumir que los números y las imágenes son simbólicas en vez de imágenes fotográficas del futuro, a menos que haya considerable evidencia que debemos entender la imagen literalmente.</a:t>
            </a:r>
            <a:endParaRPr lang="en-US" sz="2400" dirty="0">
              <a:latin typeface="Helvetica"/>
            </a:endParaRPr>
          </a:p>
          <a:p>
            <a:pPr lvl="1"/>
            <a:r>
              <a:rPr lang="es-MX" sz="2400" dirty="0">
                <a:latin typeface="Helvetica"/>
              </a:rPr>
              <a:t>Juan usa el tiempo pasado, porque está describiendo lo que vio antes de escribir. Sin embargo, muchas cosas que vio se cumplirán en el futuro.</a:t>
            </a:r>
            <a:endParaRPr lang="en-US" sz="2400" dirty="0">
              <a:latin typeface="Helvetica"/>
            </a:endParaRPr>
          </a:p>
          <a:p>
            <a:pPr lvl="1"/>
            <a:endParaRPr lang="en-US" sz="2600" dirty="0">
              <a:latin typeface="Helvetica"/>
            </a:endParaRPr>
          </a:p>
        </p:txBody>
      </p:sp>
      <p:sp>
        <p:nvSpPr>
          <p:cNvPr id="2" name="Title 1"/>
          <p:cNvSpPr>
            <a:spLocks noGrp="1"/>
          </p:cNvSpPr>
          <p:nvPr>
            <p:ph type="title"/>
          </p:nvPr>
        </p:nvSpPr>
        <p:spPr/>
        <p:txBody>
          <a:bodyPr>
            <a:noAutofit/>
          </a:bodyPr>
          <a:lstStyle/>
          <a:p>
            <a:pPr>
              <a:defRPr/>
            </a:pPr>
            <a:r>
              <a:rPr lang="es-MX" sz="4400" dirty="0" smtClean="0">
                <a:ea typeface="+mj-ea"/>
              </a:rPr>
              <a:t>Interpretación</a:t>
            </a:r>
            <a:r>
              <a:rPr lang="es-MX" sz="4800" dirty="0" smtClean="0">
                <a:ea typeface="+mj-ea"/>
              </a:rPr>
              <a:t> </a:t>
            </a:r>
            <a:endParaRPr lang="en-US" sz="20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2"/>
          <p:cNvSpPr>
            <a:spLocks noGrp="1"/>
          </p:cNvSpPr>
          <p:nvPr>
            <p:ph idx="1"/>
          </p:nvPr>
        </p:nvSpPr>
        <p:spPr/>
        <p:txBody>
          <a:bodyPr/>
          <a:lstStyle/>
          <a:p>
            <a:r>
              <a:rPr lang="es-MX" dirty="0">
                <a:latin typeface="Helvetica"/>
              </a:rPr>
              <a:t>La frase en 1:19 puede ser un indicador del contenido del libro:</a:t>
            </a:r>
            <a:endParaRPr lang="en-US" sz="2800" dirty="0">
              <a:latin typeface="Helvetica"/>
            </a:endParaRPr>
          </a:p>
          <a:p>
            <a:pPr lvl="1"/>
            <a:r>
              <a:rPr lang="es-MX" dirty="0">
                <a:latin typeface="Helvetica"/>
              </a:rPr>
              <a:t>“las cosas que has visto” (referencia al capítulo 1)</a:t>
            </a:r>
            <a:endParaRPr lang="en-US" sz="2400" dirty="0">
              <a:latin typeface="Helvetica"/>
            </a:endParaRPr>
          </a:p>
          <a:p>
            <a:pPr lvl="1"/>
            <a:r>
              <a:rPr lang="es-MX" dirty="0">
                <a:latin typeface="Helvetica"/>
              </a:rPr>
              <a:t>“las que son” (referencia a los capítulos 2-3)</a:t>
            </a:r>
            <a:endParaRPr lang="en-US" sz="2400" dirty="0">
              <a:latin typeface="Helvetica"/>
            </a:endParaRPr>
          </a:p>
          <a:p>
            <a:pPr lvl="1"/>
            <a:r>
              <a:rPr lang="es-MX" dirty="0">
                <a:latin typeface="Helvetica"/>
              </a:rPr>
              <a:t>“las que han de suceder después de éstas” (referencia al capítulo 4 en adelante)</a:t>
            </a:r>
            <a:endParaRPr lang="en-US" sz="2400" dirty="0">
              <a:latin typeface="Helvetica"/>
            </a:endParaRPr>
          </a:p>
          <a:p>
            <a:pPr lvl="1"/>
            <a:endParaRPr lang="en-US" sz="2600" dirty="0">
              <a:latin typeface="Helvetica"/>
            </a:endParaRPr>
          </a:p>
        </p:txBody>
      </p:sp>
      <p:sp>
        <p:nvSpPr>
          <p:cNvPr id="2" name="Title 1"/>
          <p:cNvSpPr>
            <a:spLocks noGrp="1"/>
          </p:cNvSpPr>
          <p:nvPr>
            <p:ph type="title"/>
          </p:nvPr>
        </p:nvSpPr>
        <p:spPr/>
        <p:txBody>
          <a:bodyPr>
            <a:noAutofit/>
          </a:bodyPr>
          <a:lstStyle/>
          <a:p>
            <a:pPr>
              <a:defRPr/>
            </a:pPr>
            <a:r>
              <a:rPr lang="es-MX" sz="4400" dirty="0" smtClean="0">
                <a:ea typeface="+mj-ea"/>
              </a:rPr>
              <a:t>Estructura y contenido </a:t>
            </a:r>
            <a:r>
              <a:rPr lang="es-MX" sz="2000" dirty="0" smtClean="0">
                <a:ea typeface="+mj-ea"/>
              </a:rPr>
              <a:t>(Biblia NVI de Estudio, 1924; CM, 620-23)</a:t>
            </a:r>
            <a:endParaRPr lang="en-US" sz="20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p:cNvSpPr>
            <a:spLocks noGrp="1"/>
          </p:cNvSpPr>
          <p:nvPr>
            <p:ph idx="1"/>
          </p:nvPr>
        </p:nvSpPr>
        <p:spPr/>
        <p:txBody>
          <a:bodyPr/>
          <a:lstStyle/>
          <a:p>
            <a:r>
              <a:rPr lang="es-MX" dirty="0">
                <a:latin typeface="Helvetica"/>
              </a:rPr>
              <a:t>Algunos han notado que las tres series de sietes – sellos (6:1-17; 8:1), trompetas (8:2-9:21; 11:15-19) y copas (15:1-16:21) nos da una base de la estructura.  </a:t>
            </a:r>
          </a:p>
          <a:p>
            <a:r>
              <a:rPr lang="es-MX" dirty="0">
                <a:latin typeface="Helvetica"/>
              </a:rPr>
              <a:t>Es interesante notar que hay tres interrupciones en esta secuencia de acontecimientos (entre el sexto y séptimo sellos, entre la sexta y séptima trompeta, y entre la séptima trompeta y las copas) que presentan más visiones.</a:t>
            </a:r>
            <a:endParaRPr lang="en-US" dirty="0">
              <a:latin typeface="Helvetica"/>
            </a:endParaRPr>
          </a:p>
          <a:p>
            <a:endParaRPr lang="en-US" sz="3000" dirty="0">
              <a:latin typeface="Helvetica"/>
            </a:endParaRPr>
          </a:p>
        </p:txBody>
      </p:sp>
      <p:sp>
        <p:nvSpPr>
          <p:cNvPr id="2" name="Title 1"/>
          <p:cNvSpPr>
            <a:spLocks noGrp="1"/>
          </p:cNvSpPr>
          <p:nvPr>
            <p:ph type="title"/>
          </p:nvPr>
        </p:nvSpPr>
        <p:spPr/>
        <p:txBody>
          <a:bodyPr>
            <a:noAutofit/>
          </a:bodyPr>
          <a:lstStyle/>
          <a:p>
            <a:pPr>
              <a:defRPr/>
            </a:pPr>
            <a:r>
              <a:rPr lang="es-MX" sz="4400" dirty="0" smtClean="0">
                <a:ea typeface="+mj-ea"/>
              </a:rPr>
              <a:t>Estructura y contenido</a:t>
            </a:r>
            <a:endParaRPr lang="en-US" sz="20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p:txBody>
          <a:bodyPr/>
          <a:lstStyle/>
          <a:p>
            <a:r>
              <a:rPr lang="es-MX" dirty="0">
                <a:latin typeface="Helvetica"/>
              </a:rPr>
              <a:t>Introducción (1:1-8)</a:t>
            </a:r>
            <a:endParaRPr lang="en-US" dirty="0">
              <a:latin typeface="Helvetica"/>
            </a:endParaRPr>
          </a:p>
          <a:p>
            <a:r>
              <a:rPr lang="es-MX" dirty="0">
                <a:latin typeface="Helvetica"/>
              </a:rPr>
              <a:t>Jesús entre las siete iglesias (1:9-20)</a:t>
            </a:r>
            <a:endParaRPr lang="en-US" dirty="0">
              <a:latin typeface="Helvetica"/>
            </a:endParaRPr>
          </a:p>
          <a:p>
            <a:pPr>
              <a:buFont typeface="Wingdings 2" charset="0"/>
              <a:buNone/>
            </a:pPr>
            <a:endParaRPr lang="en-US" dirty="0">
              <a:latin typeface="Helvetica"/>
            </a:endParaRPr>
          </a:p>
        </p:txBody>
      </p:sp>
      <p:sp>
        <p:nvSpPr>
          <p:cNvPr id="2" name="Title 1"/>
          <p:cNvSpPr>
            <a:spLocks noGrp="1"/>
          </p:cNvSpPr>
          <p:nvPr>
            <p:ph type="title"/>
          </p:nvPr>
        </p:nvSpPr>
        <p:spPr/>
        <p:txBody>
          <a:bodyPr>
            <a:noAutofit/>
          </a:bodyPr>
          <a:lstStyle/>
          <a:p>
            <a:pPr>
              <a:defRPr/>
            </a:pPr>
            <a:r>
              <a:rPr lang="es-MX" sz="4400" dirty="0" smtClean="0">
                <a:ea typeface="+mj-ea"/>
              </a:rPr>
              <a:t>Estructura y contenido</a:t>
            </a:r>
            <a:endParaRPr lang="en-US" sz="20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Content Placeholder 2"/>
          <p:cNvSpPr>
            <a:spLocks noGrp="1"/>
          </p:cNvSpPr>
          <p:nvPr>
            <p:ph idx="1"/>
          </p:nvPr>
        </p:nvSpPr>
        <p:spPr/>
        <p:txBody>
          <a:bodyPr>
            <a:normAutofit lnSpcReduction="10000"/>
          </a:bodyPr>
          <a:lstStyle/>
          <a:p>
            <a:r>
              <a:rPr lang="es-MX" dirty="0">
                <a:latin typeface="Helvetica"/>
              </a:rPr>
              <a:t>Las cartas a las siete iglesias (cap. 2-3).  Cada carta contiene:</a:t>
            </a:r>
            <a:endParaRPr lang="en-US" sz="2800" dirty="0">
              <a:latin typeface="Helvetica"/>
            </a:endParaRPr>
          </a:p>
          <a:p>
            <a:pPr lvl="1"/>
            <a:r>
              <a:rPr lang="es-MX" sz="2600" dirty="0">
                <a:latin typeface="Helvetica"/>
              </a:rPr>
              <a:t>Una saludo al ángel (o mensajero) de la Iglesia</a:t>
            </a:r>
            <a:endParaRPr lang="en-US" sz="2600" dirty="0">
              <a:latin typeface="Helvetica"/>
            </a:endParaRPr>
          </a:p>
          <a:p>
            <a:pPr lvl="1"/>
            <a:r>
              <a:rPr lang="es-MX" sz="2600" dirty="0">
                <a:latin typeface="Helvetica"/>
              </a:rPr>
              <a:t>Una descripción del Cristo resucitado</a:t>
            </a:r>
            <a:endParaRPr lang="en-US" sz="2600" dirty="0">
              <a:latin typeface="Helvetica"/>
            </a:endParaRPr>
          </a:p>
          <a:p>
            <a:pPr lvl="1"/>
            <a:r>
              <a:rPr lang="es-MX" sz="2600" dirty="0">
                <a:latin typeface="Helvetica"/>
              </a:rPr>
              <a:t>Algún encomio para la Iglesia (excepto por Laodicea)</a:t>
            </a:r>
            <a:endParaRPr lang="en-US" sz="2600" dirty="0">
              <a:latin typeface="Helvetica"/>
            </a:endParaRPr>
          </a:p>
          <a:p>
            <a:pPr lvl="1"/>
            <a:r>
              <a:rPr lang="es-MX" sz="2600" dirty="0">
                <a:latin typeface="Helvetica"/>
              </a:rPr>
              <a:t>Una crítica a la Iglesia (excepto por Esmirna y Filadelfia)</a:t>
            </a:r>
            <a:endParaRPr lang="en-US" sz="2600" dirty="0">
              <a:latin typeface="Helvetica"/>
            </a:endParaRPr>
          </a:p>
          <a:p>
            <a:pPr lvl="1"/>
            <a:r>
              <a:rPr lang="es-MX" sz="2600" dirty="0">
                <a:latin typeface="Helvetica"/>
              </a:rPr>
              <a:t>Una advertencia</a:t>
            </a:r>
            <a:endParaRPr lang="en-US" sz="2600" dirty="0">
              <a:latin typeface="Helvetica"/>
            </a:endParaRPr>
          </a:p>
          <a:p>
            <a:pPr lvl="1"/>
            <a:r>
              <a:rPr lang="es-MX" sz="2600" dirty="0">
                <a:latin typeface="Helvetica"/>
              </a:rPr>
              <a:t>Una exhortación “El que tiene oído, oiga…”</a:t>
            </a:r>
            <a:endParaRPr lang="en-US" sz="2600" dirty="0">
              <a:latin typeface="Helvetica"/>
            </a:endParaRPr>
          </a:p>
          <a:p>
            <a:pPr lvl="1"/>
            <a:r>
              <a:rPr lang="es-MX" sz="2600" dirty="0">
                <a:latin typeface="Helvetica"/>
              </a:rPr>
              <a:t>Una promesa</a:t>
            </a:r>
            <a:endParaRPr lang="en-US" sz="2600" dirty="0">
              <a:latin typeface="Helvetica"/>
            </a:endParaRPr>
          </a:p>
          <a:p>
            <a:pPr>
              <a:buFont typeface="Wingdings 2" charset="0"/>
              <a:buNone/>
            </a:pPr>
            <a:endParaRPr lang="en-US" dirty="0">
              <a:latin typeface="Helvetica"/>
            </a:endParaRPr>
          </a:p>
        </p:txBody>
      </p:sp>
      <p:sp>
        <p:nvSpPr>
          <p:cNvPr id="2" name="Title 1"/>
          <p:cNvSpPr>
            <a:spLocks noGrp="1"/>
          </p:cNvSpPr>
          <p:nvPr>
            <p:ph type="title"/>
          </p:nvPr>
        </p:nvSpPr>
        <p:spPr/>
        <p:txBody>
          <a:bodyPr>
            <a:noAutofit/>
          </a:bodyPr>
          <a:lstStyle/>
          <a:p>
            <a:pPr>
              <a:defRPr/>
            </a:pPr>
            <a:r>
              <a:rPr lang="es-MX" sz="4400" dirty="0" smtClean="0">
                <a:ea typeface="+mj-ea"/>
              </a:rPr>
              <a:t>Estructura y contenido</a:t>
            </a:r>
            <a:endParaRPr lang="en-US" sz="20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p:txBody>
          <a:bodyPr/>
          <a:lstStyle/>
          <a:p>
            <a:r>
              <a:rPr lang="es-MX" dirty="0">
                <a:latin typeface="Helvetica"/>
              </a:rPr>
              <a:t>El trono, el rollo y el cordero (cap. 4-5)</a:t>
            </a:r>
          </a:p>
          <a:p>
            <a:r>
              <a:rPr lang="es-MX" dirty="0">
                <a:latin typeface="Helvetica"/>
              </a:rPr>
              <a:t>Los siete sellos (6:1-8:5)</a:t>
            </a:r>
            <a:endParaRPr lang="en-US" sz="2800" dirty="0">
              <a:latin typeface="Helvetica"/>
            </a:endParaRPr>
          </a:p>
          <a:p>
            <a:pPr lvl="1"/>
            <a:r>
              <a:rPr lang="es-MX" sz="2600" dirty="0">
                <a:latin typeface="Helvetica"/>
              </a:rPr>
              <a:t>Conquista</a:t>
            </a:r>
            <a:endParaRPr lang="en-US" sz="2600" dirty="0">
              <a:latin typeface="Helvetica"/>
            </a:endParaRPr>
          </a:p>
          <a:p>
            <a:pPr lvl="1"/>
            <a:r>
              <a:rPr lang="es-MX" sz="2600" dirty="0">
                <a:latin typeface="Helvetica"/>
              </a:rPr>
              <a:t>Matanza</a:t>
            </a:r>
            <a:endParaRPr lang="en-US" sz="2600" dirty="0">
              <a:latin typeface="Helvetica"/>
            </a:endParaRPr>
          </a:p>
          <a:p>
            <a:pPr lvl="1"/>
            <a:r>
              <a:rPr lang="es-MX" sz="2600" dirty="0">
                <a:latin typeface="Helvetica"/>
              </a:rPr>
              <a:t>Escasez de alimentos</a:t>
            </a:r>
            <a:endParaRPr lang="en-US" sz="2600" dirty="0">
              <a:latin typeface="Helvetica"/>
            </a:endParaRPr>
          </a:p>
          <a:p>
            <a:pPr lvl="1"/>
            <a:r>
              <a:rPr lang="es-MX" sz="2600" dirty="0">
                <a:latin typeface="Helvetica"/>
              </a:rPr>
              <a:t>Muerte</a:t>
            </a:r>
            <a:endParaRPr lang="en-US" sz="2600" dirty="0">
              <a:latin typeface="Helvetica"/>
            </a:endParaRPr>
          </a:p>
          <a:p>
            <a:pPr lvl="1"/>
            <a:r>
              <a:rPr lang="es-MX" sz="2600" dirty="0">
                <a:latin typeface="Helvetica"/>
              </a:rPr>
              <a:t>Mártires que claman a Dios para que se haga justicia</a:t>
            </a:r>
            <a:endParaRPr lang="en-US" sz="2600" dirty="0">
              <a:latin typeface="Helvetica"/>
            </a:endParaRPr>
          </a:p>
          <a:p>
            <a:endParaRPr lang="en-US" dirty="0">
              <a:latin typeface="Helvetica"/>
            </a:endParaRPr>
          </a:p>
          <a:p>
            <a:pPr>
              <a:buFont typeface="Wingdings 2" charset="0"/>
              <a:buNone/>
            </a:pPr>
            <a:endParaRPr lang="en-US" dirty="0">
              <a:latin typeface="Helvetica"/>
            </a:endParaRPr>
          </a:p>
        </p:txBody>
      </p:sp>
      <p:sp>
        <p:nvSpPr>
          <p:cNvPr id="2" name="Title 1"/>
          <p:cNvSpPr>
            <a:spLocks noGrp="1"/>
          </p:cNvSpPr>
          <p:nvPr>
            <p:ph type="title"/>
          </p:nvPr>
        </p:nvSpPr>
        <p:spPr/>
        <p:txBody>
          <a:bodyPr>
            <a:noAutofit/>
          </a:bodyPr>
          <a:lstStyle/>
          <a:p>
            <a:pPr>
              <a:defRPr/>
            </a:pPr>
            <a:r>
              <a:rPr lang="es-MX" sz="4400" dirty="0" smtClean="0">
                <a:ea typeface="+mj-ea"/>
              </a:rPr>
              <a:t>Estructura y contenido</a:t>
            </a:r>
            <a:endParaRPr lang="en-US" sz="20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Content Placeholder 2"/>
          <p:cNvSpPr>
            <a:spLocks noGrp="1"/>
          </p:cNvSpPr>
          <p:nvPr>
            <p:ph idx="1"/>
          </p:nvPr>
        </p:nvSpPr>
        <p:spPr/>
        <p:txBody>
          <a:bodyPr/>
          <a:lstStyle/>
          <a:p>
            <a:pPr lvl="1"/>
            <a:r>
              <a:rPr lang="es-MX" dirty="0">
                <a:latin typeface="Helvetica"/>
              </a:rPr>
              <a:t>Desastres naturales que son una expresión de la ira del Cordero</a:t>
            </a:r>
            <a:endParaRPr lang="en-US" sz="2400" dirty="0">
              <a:latin typeface="Helvetica"/>
            </a:endParaRPr>
          </a:p>
          <a:p>
            <a:pPr lvl="1"/>
            <a:r>
              <a:rPr lang="es-MX" dirty="0">
                <a:latin typeface="Helvetica"/>
              </a:rPr>
              <a:t>(Interrupción de dos visiones: 144,000 de las tribus de Israel, sellados; una innumerable multitud que vienen de la gran tribulación)</a:t>
            </a:r>
            <a:endParaRPr lang="en-US" sz="2400" dirty="0">
              <a:latin typeface="Helvetica"/>
            </a:endParaRPr>
          </a:p>
          <a:p>
            <a:pPr lvl="1"/>
            <a:r>
              <a:rPr lang="es-MX" dirty="0">
                <a:latin typeface="Helvetica"/>
              </a:rPr>
              <a:t>Silencia</a:t>
            </a:r>
            <a:endParaRPr lang="en-US" sz="2400" dirty="0">
              <a:latin typeface="Helvetica"/>
            </a:endParaRPr>
          </a:p>
          <a:p>
            <a:pPr>
              <a:buFont typeface="Wingdings 2" charset="0"/>
              <a:buNone/>
            </a:pPr>
            <a:endParaRPr lang="en-US" dirty="0">
              <a:latin typeface="Helvetica"/>
            </a:endParaRPr>
          </a:p>
        </p:txBody>
      </p:sp>
      <p:sp>
        <p:nvSpPr>
          <p:cNvPr id="2" name="Title 1"/>
          <p:cNvSpPr>
            <a:spLocks noGrp="1"/>
          </p:cNvSpPr>
          <p:nvPr>
            <p:ph type="title"/>
          </p:nvPr>
        </p:nvSpPr>
        <p:spPr/>
        <p:txBody>
          <a:bodyPr>
            <a:noAutofit/>
          </a:bodyPr>
          <a:lstStyle/>
          <a:p>
            <a:pPr>
              <a:defRPr/>
            </a:pPr>
            <a:r>
              <a:rPr lang="es-MX" sz="4400" dirty="0" smtClean="0">
                <a:ea typeface="+mj-ea"/>
              </a:rPr>
              <a:t>Estructura y contenido</a:t>
            </a:r>
            <a:endParaRPr lang="en-US" sz="20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Content Placeholder 2"/>
          <p:cNvSpPr>
            <a:spLocks noGrp="1"/>
          </p:cNvSpPr>
          <p:nvPr>
            <p:ph idx="1"/>
          </p:nvPr>
        </p:nvSpPr>
        <p:spPr/>
        <p:txBody>
          <a:bodyPr/>
          <a:lstStyle/>
          <a:p>
            <a:r>
              <a:rPr lang="es-MX" dirty="0">
                <a:latin typeface="Helvetica"/>
              </a:rPr>
              <a:t>Las siete trompetas (8:6-11:19) tocadas por los ángeles</a:t>
            </a:r>
            <a:endParaRPr lang="en-US" sz="2800" dirty="0">
              <a:latin typeface="Helvetica"/>
            </a:endParaRPr>
          </a:p>
          <a:p>
            <a:pPr lvl="1"/>
            <a:r>
              <a:rPr lang="es-MX" dirty="0">
                <a:latin typeface="Helvetica"/>
              </a:rPr>
              <a:t>Granizo y fuego</a:t>
            </a:r>
            <a:endParaRPr lang="en-US" sz="2400" dirty="0">
              <a:latin typeface="Helvetica"/>
            </a:endParaRPr>
          </a:p>
          <a:p>
            <a:pPr lvl="1"/>
            <a:r>
              <a:rPr lang="es-MX" dirty="0">
                <a:latin typeface="Helvetica"/>
              </a:rPr>
              <a:t>Una montaña arrojada al mar</a:t>
            </a:r>
            <a:endParaRPr lang="en-US" sz="2400" dirty="0">
              <a:latin typeface="Helvetica"/>
            </a:endParaRPr>
          </a:p>
          <a:p>
            <a:pPr lvl="1"/>
            <a:r>
              <a:rPr lang="es-MX" dirty="0">
                <a:latin typeface="Helvetica"/>
              </a:rPr>
              <a:t>Una gran estrella cae del firmamento</a:t>
            </a:r>
            <a:endParaRPr lang="en-US" sz="2400" dirty="0">
              <a:latin typeface="Helvetica"/>
            </a:endParaRPr>
          </a:p>
          <a:p>
            <a:pPr lvl="1"/>
            <a:r>
              <a:rPr lang="es-MX" dirty="0">
                <a:latin typeface="Helvetica"/>
              </a:rPr>
              <a:t>Cambios astronómicos</a:t>
            </a:r>
            <a:endParaRPr lang="en-US" sz="2400" dirty="0">
              <a:latin typeface="Helvetica"/>
            </a:endParaRPr>
          </a:p>
          <a:p>
            <a:pPr>
              <a:buFont typeface="Wingdings 2" charset="0"/>
              <a:buNone/>
            </a:pPr>
            <a:endParaRPr lang="en-US" dirty="0">
              <a:latin typeface="Helvetica"/>
            </a:endParaRPr>
          </a:p>
        </p:txBody>
      </p:sp>
      <p:sp>
        <p:nvSpPr>
          <p:cNvPr id="2" name="Title 1"/>
          <p:cNvSpPr>
            <a:spLocks noGrp="1"/>
          </p:cNvSpPr>
          <p:nvPr>
            <p:ph type="title"/>
          </p:nvPr>
        </p:nvSpPr>
        <p:spPr/>
        <p:txBody>
          <a:bodyPr>
            <a:noAutofit/>
          </a:bodyPr>
          <a:lstStyle/>
          <a:p>
            <a:pPr>
              <a:defRPr/>
            </a:pPr>
            <a:r>
              <a:rPr lang="es-MX" sz="4400" dirty="0" smtClean="0">
                <a:ea typeface="+mj-ea"/>
              </a:rPr>
              <a:t>Estructura y contenido</a:t>
            </a:r>
            <a:endParaRPr lang="en-US" sz="20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Content Placeholder 2"/>
          <p:cNvSpPr>
            <a:spLocks noGrp="1"/>
          </p:cNvSpPr>
          <p:nvPr>
            <p:ph idx="1"/>
          </p:nvPr>
        </p:nvSpPr>
        <p:spPr/>
        <p:txBody>
          <a:bodyPr/>
          <a:lstStyle/>
          <a:p>
            <a:pPr lvl="1"/>
            <a:r>
              <a:rPr lang="es-MX" dirty="0">
                <a:latin typeface="Helvetica"/>
              </a:rPr>
              <a:t>Langostas destructivas</a:t>
            </a:r>
            <a:endParaRPr lang="en-US" sz="2400" dirty="0">
              <a:latin typeface="Helvetica"/>
            </a:endParaRPr>
          </a:p>
          <a:p>
            <a:pPr lvl="1"/>
            <a:r>
              <a:rPr lang="es-MX" dirty="0">
                <a:latin typeface="Helvetica"/>
              </a:rPr>
              <a:t>Un enorme ejército que triunfa y conquista</a:t>
            </a:r>
            <a:endParaRPr lang="en-US" sz="2400" dirty="0">
              <a:latin typeface="Helvetica"/>
            </a:endParaRPr>
          </a:p>
          <a:p>
            <a:pPr lvl="1"/>
            <a:r>
              <a:rPr lang="es-MX" dirty="0">
                <a:latin typeface="Helvetica"/>
              </a:rPr>
              <a:t>(Interrupción de dos visiones: un ángel con un librito que se le ordena a comer; dos testigos que profetizan, son asesinados, y resucitados)</a:t>
            </a:r>
            <a:endParaRPr lang="en-US" sz="2400" dirty="0">
              <a:latin typeface="Helvetica"/>
            </a:endParaRPr>
          </a:p>
          <a:p>
            <a:pPr lvl="1"/>
            <a:r>
              <a:rPr lang="es-MX" dirty="0">
                <a:latin typeface="Helvetica"/>
              </a:rPr>
              <a:t>Inauguración de himnos que alaban a Dios por su triunfo y juicios</a:t>
            </a:r>
            <a:endParaRPr lang="en-US" sz="2400" dirty="0">
              <a:latin typeface="Helvetica"/>
            </a:endParaRPr>
          </a:p>
          <a:p>
            <a:pPr>
              <a:buFont typeface="Wingdings 2" charset="0"/>
              <a:buNone/>
            </a:pPr>
            <a:endParaRPr lang="en-US" dirty="0">
              <a:latin typeface="Helvetica"/>
            </a:endParaRPr>
          </a:p>
        </p:txBody>
      </p:sp>
      <p:sp>
        <p:nvSpPr>
          <p:cNvPr id="2" name="Title 1"/>
          <p:cNvSpPr>
            <a:spLocks noGrp="1"/>
          </p:cNvSpPr>
          <p:nvPr>
            <p:ph type="title"/>
          </p:nvPr>
        </p:nvSpPr>
        <p:spPr/>
        <p:txBody>
          <a:bodyPr>
            <a:noAutofit/>
          </a:bodyPr>
          <a:lstStyle/>
          <a:p>
            <a:pPr>
              <a:defRPr/>
            </a:pPr>
            <a:r>
              <a:rPr lang="es-MX" sz="4400" dirty="0" smtClean="0">
                <a:ea typeface="+mj-ea"/>
              </a:rPr>
              <a:t>Estructura y contenido</a:t>
            </a:r>
            <a:endParaRPr lang="en-US" sz="20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eaLnBrk="1" fontAlgn="auto" hangingPunct="1">
              <a:spcAft>
                <a:spcPts val="0"/>
              </a:spcAft>
              <a:defRPr/>
            </a:pPr>
            <a:r>
              <a:rPr lang="es-MX" sz="5600" dirty="0" smtClean="0">
                <a:solidFill>
                  <a:srgbClr val="FFFFFF"/>
                </a:solidFill>
                <a:ea typeface="+mj-ea"/>
              </a:rPr>
              <a:t>Apocalipsis (parte 2 de 2)</a:t>
            </a:r>
            <a:endParaRPr lang="es-MX" sz="5600" dirty="0">
              <a:solidFill>
                <a:srgbClr val="FFFFFF"/>
              </a:solidFill>
              <a:ea typeface="+mj-ea"/>
            </a:endParaRPr>
          </a:p>
        </p:txBody>
      </p:sp>
      <p:sp>
        <p:nvSpPr>
          <p:cNvPr id="2" name="Marcador de texto 1"/>
          <p:cNvSpPr>
            <a:spLocks noGrp="1"/>
          </p:cNvSpPr>
          <p:nvPr>
            <p:ph type="body" idx="1"/>
          </p:nvPr>
        </p:nvSpPr>
        <p:spPr/>
        <p:txBody>
          <a:bodyPr/>
          <a:lstStyle/>
          <a:p>
            <a:endParaRPr lang="es-ES"/>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Content Placeholder 2"/>
          <p:cNvSpPr>
            <a:spLocks noGrp="1"/>
          </p:cNvSpPr>
          <p:nvPr>
            <p:ph idx="1"/>
          </p:nvPr>
        </p:nvSpPr>
        <p:spPr/>
        <p:txBody>
          <a:bodyPr/>
          <a:lstStyle/>
          <a:p>
            <a:r>
              <a:rPr lang="es-MX" dirty="0">
                <a:latin typeface="Helvetica"/>
              </a:rPr>
              <a:t>Varios personajes y eventos (cap. 12-14) o sietes signos importantes</a:t>
            </a:r>
            <a:endParaRPr lang="en-US" sz="2800" dirty="0">
              <a:latin typeface="Helvetica"/>
            </a:endParaRPr>
          </a:p>
          <a:p>
            <a:pPr lvl="1"/>
            <a:r>
              <a:rPr lang="es-MX" dirty="0">
                <a:latin typeface="Helvetica"/>
              </a:rPr>
              <a:t>Una mujer da a luz un hijo</a:t>
            </a:r>
            <a:endParaRPr lang="en-US" sz="2400" dirty="0">
              <a:latin typeface="Helvetica"/>
            </a:endParaRPr>
          </a:p>
          <a:p>
            <a:pPr lvl="1"/>
            <a:r>
              <a:rPr lang="es-MX" dirty="0">
                <a:latin typeface="Helvetica"/>
              </a:rPr>
              <a:t>Una guerra en el cielo entre Miguel y sus ángeles y un dragón identificado como Satanás expulsado del cielo</a:t>
            </a:r>
            <a:endParaRPr lang="en-US" sz="2400" dirty="0">
              <a:latin typeface="Helvetica"/>
            </a:endParaRPr>
          </a:p>
          <a:p>
            <a:pPr lvl="1"/>
            <a:r>
              <a:rPr lang="es-MX" dirty="0">
                <a:latin typeface="Helvetica"/>
              </a:rPr>
              <a:t>Una guerra en la Tierra entre Satanás y la mujer y su hijo</a:t>
            </a:r>
            <a:endParaRPr lang="en-US" sz="2400" dirty="0">
              <a:latin typeface="Helvetica"/>
            </a:endParaRPr>
          </a:p>
          <a:p>
            <a:pPr lvl="1"/>
            <a:r>
              <a:rPr lang="es-MX" dirty="0">
                <a:latin typeface="Helvetica"/>
              </a:rPr>
              <a:t>La adoración a nivel mundial de una bestia que sube del mar</a:t>
            </a:r>
            <a:endParaRPr lang="en-US" sz="2400" dirty="0">
              <a:latin typeface="Helvetica"/>
            </a:endParaRPr>
          </a:p>
          <a:p>
            <a:pPr>
              <a:buFont typeface="Wingdings 2" charset="0"/>
              <a:buNone/>
            </a:pPr>
            <a:endParaRPr lang="en-US" dirty="0">
              <a:latin typeface="Helvetica"/>
            </a:endParaRPr>
          </a:p>
        </p:txBody>
      </p:sp>
      <p:sp>
        <p:nvSpPr>
          <p:cNvPr id="2" name="Title 1"/>
          <p:cNvSpPr>
            <a:spLocks noGrp="1"/>
          </p:cNvSpPr>
          <p:nvPr>
            <p:ph type="title"/>
          </p:nvPr>
        </p:nvSpPr>
        <p:spPr/>
        <p:txBody>
          <a:bodyPr>
            <a:noAutofit/>
          </a:bodyPr>
          <a:lstStyle/>
          <a:p>
            <a:pPr>
              <a:defRPr/>
            </a:pPr>
            <a:r>
              <a:rPr lang="es-MX" sz="4400" dirty="0" smtClean="0">
                <a:ea typeface="+mj-ea"/>
              </a:rPr>
              <a:t>Estructura y contenido</a:t>
            </a:r>
            <a:endParaRPr lang="en-US" sz="20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Content Placeholder 2"/>
          <p:cNvSpPr>
            <a:spLocks noGrp="1"/>
          </p:cNvSpPr>
          <p:nvPr>
            <p:ph idx="1"/>
          </p:nvPr>
        </p:nvSpPr>
        <p:spPr/>
        <p:txBody>
          <a:bodyPr/>
          <a:lstStyle/>
          <a:p>
            <a:pPr lvl="1"/>
            <a:r>
              <a:rPr lang="es-MX" dirty="0">
                <a:latin typeface="Helvetica"/>
              </a:rPr>
              <a:t>El dominio igualmente mundial de una bestia que sube de la Tierra</a:t>
            </a:r>
            <a:endParaRPr lang="en-US" sz="2400" dirty="0">
              <a:latin typeface="Helvetica"/>
            </a:endParaRPr>
          </a:p>
          <a:p>
            <a:pPr lvl="1"/>
            <a:r>
              <a:rPr lang="es-MX" dirty="0">
                <a:latin typeface="Helvetica"/>
              </a:rPr>
              <a:t>La alabanza del Cordero por parte de 144,000</a:t>
            </a:r>
            <a:endParaRPr lang="en-US" sz="2400" dirty="0">
              <a:latin typeface="Helvetica"/>
            </a:endParaRPr>
          </a:p>
          <a:p>
            <a:pPr lvl="1"/>
            <a:r>
              <a:rPr lang="es-MX" dirty="0">
                <a:latin typeface="Helvetica"/>
              </a:rPr>
              <a:t>(Interrupción: visión de tres ángeles)</a:t>
            </a:r>
            <a:endParaRPr lang="en-US" sz="2400" dirty="0">
              <a:latin typeface="Helvetica"/>
            </a:endParaRPr>
          </a:p>
          <a:p>
            <a:pPr lvl="1"/>
            <a:r>
              <a:rPr lang="es-MX" dirty="0">
                <a:latin typeface="Helvetica"/>
              </a:rPr>
              <a:t>La siega de la Tierra llevada a cabo por “uno semejante a hijo de hombre” y sus ángeles</a:t>
            </a:r>
            <a:endParaRPr lang="en-US" sz="2400" dirty="0">
              <a:latin typeface="Helvetica"/>
            </a:endParaRPr>
          </a:p>
          <a:p>
            <a:pPr>
              <a:buFont typeface="Wingdings 2" charset="0"/>
              <a:buNone/>
            </a:pPr>
            <a:endParaRPr lang="en-US" dirty="0">
              <a:latin typeface="Helvetica"/>
            </a:endParaRPr>
          </a:p>
        </p:txBody>
      </p:sp>
      <p:sp>
        <p:nvSpPr>
          <p:cNvPr id="2" name="Title 1"/>
          <p:cNvSpPr>
            <a:spLocks noGrp="1"/>
          </p:cNvSpPr>
          <p:nvPr>
            <p:ph type="title"/>
          </p:nvPr>
        </p:nvSpPr>
        <p:spPr/>
        <p:txBody>
          <a:bodyPr>
            <a:noAutofit/>
          </a:bodyPr>
          <a:lstStyle/>
          <a:p>
            <a:pPr>
              <a:defRPr/>
            </a:pPr>
            <a:r>
              <a:rPr lang="es-MX" sz="4400" dirty="0" smtClean="0">
                <a:ea typeface="+mj-ea"/>
              </a:rPr>
              <a:t>Estructura y contenido</a:t>
            </a:r>
            <a:endParaRPr lang="en-US" sz="20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Content Placeholder 2"/>
          <p:cNvSpPr>
            <a:spLocks noGrp="1"/>
          </p:cNvSpPr>
          <p:nvPr>
            <p:ph idx="1"/>
          </p:nvPr>
        </p:nvSpPr>
        <p:spPr/>
        <p:txBody>
          <a:bodyPr/>
          <a:lstStyle/>
          <a:p>
            <a:r>
              <a:rPr lang="es-MX" dirty="0">
                <a:latin typeface="Helvetica"/>
              </a:rPr>
              <a:t>Las siete copas (cap. 15-16)</a:t>
            </a:r>
            <a:endParaRPr lang="en-US" sz="2800" dirty="0">
              <a:latin typeface="Helvetica"/>
            </a:endParaRPr>
          </a:p>
          <a:p>
            <a:pPr lvl="1"/>
            <a:r>
              <a:rPr lang="es-MX" dirty="0">
                <a:latin typeface="Helvetica"/>
              </a:rPr>
              <a:t>Siete ángeles con siete plagas</a:t>
            </a:r>
            <a:endParaRPr lang="en-US" sz="2400" dirty="0">
              <a:latin typeface="Helvetica"/>
            </a:endParaRPr>
          </a:p>
          <a:p>
            <a:pPr lvl="1"/>
            <a:r>
              <a:rPr lang="es-MX" dirty="0">
                <a:latin typeface="Helvetica"/>
              </a:rPr>
              <a:t>Los que han triunfado sobre la bestia cantan alabanzas a Dios</a:t>
            </a:r>
            <a:endParaRPr lang="en-US" sz="2400" dirty="0">
              <a:latin typeface="Helvetica"/>
            </a:endParaRPr>
          </a:p>
          <a:p>
            <a:pPr lvl="1"/>
            <a:r>
              <a:rPr lang="es-MX" dirty="0">
                <a:latin typeface="Helvetica"/>
              </a:rPr>
              <a:t>Los ángeles salen del templo con las plagas</a:t>
            </a:r>
            <a:endParaRPr lang="en-US" sz="2400" dirty="0">
              <a:latin typeface="Helvetica"/>
            </a:endParaRPr>
          </a:p>
          <a:p>
            <a:pPr lvl="1"/>
            <a:r>
              <a:rPr lang="es-MX" dirty="0">
                <a:latin typeface="Helvetica"/>
              </a:rPr>
              <a:t>Los ángeles esparcen sus copas de plagas sobre la Tierra</a:t>
            </a:r>
            <a:endParaRPr lang="en-US" sz="2400" dirty="0">
              <a:latin typeface="Helvetica"/>
            </a:endParaRPr>
          </a:p>
          <a:p>
            <a:pPr lvl="1"/>
            <a:r>
              <a:rPr lang="es-MX" dirty="0">
                <a:latin typeface="Helvetica"/>
              </a:rPr>
              <a:t>Primera plaga – dolorosas úlceras en los hombres que tenían la marca de la bestia y que adoraban su imagen</a:t>
            </a:r>
            <a:endParaRPr lang="en-US" sz="2400" dirty="0">
              <a:latin typeface="Helvetica"/>
            </a:endParaRPr>
          </a:p>
          <a:p>
            <a:pPr>
              <a:buFont typeface="Wingdings 2" charset="0"/>
              <a:buNone/>
            </a:pPr>
            <a:endParaRPr lang="en-US" dirty="0">
              <a:latin typeface="Helvetica"/>
            </a:endParaRPr>
          </a:p>
        </p:txBody>
      </p:sp>
      <p:sp>
        <p:nvSpPr>
          <p:cNvPr id="2" name="Title 1"/>
          <p:cNvSpPr>
            <a:spLocks noGrp="1"/>
          </p:cNvSpPr>
          <p:nvPr>
            <p:ph type="title"/>
          </p:nvPr>
        </p:nvSpPr>
        <p:spPr/>
        <p:txBody>
          <a:bodyPr>
            <a:noAutofit/>
          </a:bodyPr>
          <a:lstStyle/>
          <a:p>
            <a:pPr>
              <a:defRPr/>
            </a:pPr>
            <a:r>
              <a:rPr lang="es-MX" sz="4400" dirty="0" smtClean="0">
                <a:ea typeface="+mj-ea"/>
              </a:rPr>
              <a:t>Estructura y contenido</a:t>
            </a:r>
            <a:endParaRPr lang="en-US" sz="20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Content Placeholder 2"/>
          <p:cNvSpPr>
            <a:spLocks noGrp="1"/>
          </p:cNvSpPr>
          <p:nvPr>
            <p:ph idx="1"/>
          </p:nvPr>
        </p:nvSpPr>
        <p:spPr/>
        <p:txBody>
          <a:bodyPr/>
          <a:lstStyle/>
          <a:p>
            <a:pPr lvl="1"/>
            <a:r>
              <a:rPr lang="es-MX" dirty="0">
                <a:latin typeface="Helvetica"/>
              </a:rPr>
              <a:t>El mar se convierte en sangre</a:t>
            </a:r>
            <a:endParaRPr lang="en-US" sz="2400" dirty="0">
              <a:latin typeface="Helvetica"/>
            </a:endParaRPr>
          </a:p>
          <a:p>
            <a:pPr lvl="1"/>
            <a:r>
              <a:rPr lang="es-MX" dirty="0">
                <a:latin typeface="Helvetica"/>
              </a:rPr>
              <a:t>También los ríos y manantiales de agua</a:t>
            </a:r>
            <a:endParaRPr lang="en-US" sz="2400" dirty="0">
              <a:latin typeface="Helvetica"/>
            </a:endParaRPr>
          </a:p>
          <a:p>
            <a:pPr lvl="1"/>
            <a:r>
              <a:rPr lang="es-MX" dirty="0">
                <a:latin typeface="Helvetica"/>
              </a:rPr>
              <a:t>El sol emite un calor que quema a los hombres</a:t>
            </a:r>
            <a:endParaRPr lang="en-US" sz="2400" dirty="0">
              <a:latin typeface="Helvetica"/>
            </a:endParaRPr>
          </a:p>
          <a:p>
            <a:pPr lvl="1"/>
            <a:r>
              <a:rPr lang="es-MX" dirty="0">
                <a:latin typeface="Helvetica"/>
              </a:rPr>
              <a:t>Los dominios de la bestia son destruidos</a:t>
            </a:r>
            <a:endParaRPr lang="en-US" sz="2400" dirty="0">
              <a:latin typeface="Helvetica"/>
            </a:endParaRPr>
          </a:p>
          <a:p>
            <a:pPr lvl="1"/>
            <a:r>
              <a:rPr lang="es-MX" dirty="0">
                <a:latin typeface="Helvetica"/>
              </a:rPr>
              <a:t>El río Éufrates se seca y aparece un enjambre de malos espíritus que preparan el camino para la batalla del gran día del Dios Todopoderoso en Armagedón</a:t>
            </a:r>
            <a:endParaRPr lang="en-US" sz="2400" dirty="0">
              <a:latin typeface="Helvetica"/>
            </a:endParaRPr>
          </a:p>
          <a:p>
            <a:pPr lvl="1"/>
            <a:r>
              <a:rPr lang="es-MX" dirty="0">
                <a:latin typeface="Helvetica"/>
              </a:rPr>
              <a:t>Se pronuncia un “hecho está” que expresa la absoluta destrucción terrenal</a:t>
            </a:r>
            <a:endParaRPr lang="en-US" sz="2400" dirty="0">
              <a:latin typeface="Helvetica"/>
            </a:endParaRPr>
          </a:p>
          <a:p>
            <a:pPr>
              <a:buFont typeface="Wingdings 2" charset="0"/>
              <a:buNone/>
            </a:pPr>
            <a:endParaRPr lang="en-US" dirty="0">
              <a:latin typeface="Helvetica"/>
            </a:endParaRPr>
          </a:p>
        </p:txBody>
      </p:sp>
      <p:sp>
        <p:nvSpPr>
          <p:cNvPr id="2" name="Title 1"/>
          <p:cNvSpPr>
            <a:spLocks noGrp="1"/>
          </p:cNvSpPr>
          <p:nvPr>
            <p:ph type="title"/>
          </p:nvPr>
        </p:nvSpPr>
        <p:spPr/>
        <p:txBody>
          <a:bodyPr>
            <a:noAutofit/>
          </a:bodyPr>
          <a:lstStyle/>
          <a:p>
            <a:pPr>
              <a:defRPr/>
            </a:pPr>
            <a:r>
              <a:rPr lang="es-MX" sz="4400" dirty="0" smtClean="0">
                <a:ea typeface="+mj-ea"/>
              </a:rPr>
              <a:t>Estructura y contenido</a:t>
            </a:r>
            <a:endParaRPr lang="en-US" sz="20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Content Placeholder 2"/>
          <p:cNvSpPr>
            <a:spLocks noGrp="1"/>
          </p:cNvSpPr>
          <p:nvPr>
            <p:ph idx="1"/>
          </p:nvPr>
        </p:nvSpPr>
        <p:spPr/>
        <p:txBody>
          <a:bodyPr>
            <a:normAutofit lnSpcReduction="10000"/>
          </a:bodyPr>
          <a:lstStyle/>
          <a:p>
            <a:r>
              <a:rPr lang="es-MX" dirty="0">
                <a:latin typeface="Helvetica"/>
              </a:rPr>
              <a:t>El triunfo del Dios Todopoderoso (17:1-21:8)</a:t>
            </a:r>
            <a:endParaRPr lang="en-US" sz="2800" dirty="0">
              <a:latin typeface="Helvetica"/>
            </a:endParaRPr>
          </a:p>
          <a:p>
            <a:pPr lvl="1"/>
            <a:r>
              <a:rPr lang="es-MX" sz="2400" dirty="0">
                <a:latin typeface="Helvetica"/>
              </a:rPr>
              <a:t>En estas visiones la soberanía de Dios, que Juan antes veía en el cielo, se expresa ahora en este mundo (y en el venidero)</a:t>
            </a:r>
            <a:endParaRPr lang="en-US" sz="2400" dirty="0">
              <a:latin typeface="Helvetica"/>
            </a:endParaRPr>
          </a:p>
          <a:p>
            <a:pPr lvl="1"/>
            <a:r>
              <a:rPr lang="es-MX" sz="2400" dirty="0">
                <a:latin typeface="Helvetica"/>
              </a:rPr>
              <a:t>Juan describe el juicio de los impíos y la recompensa de los justos</a:t>
            </a:r>
            <a:endParaRPr lang="en-US" sz="2400" dirty="0">
              <a:latin typeface="Helvetica"/>
            </a:endParaRPr>
          </a:p>
          <a:p>
            <a:pPr lvl="1"/>
            <a:r>
              <a:rPr lang="es-MX" sz="2400" dirty="0">
                <a:latin typeface="Helvetica"/>
              </a:rPr>
              <a:t>Primera visión – revela la maldad y el destino de “la gran ramera”, “la gran ciudad, que reina sobre los reyes de la tierra”.  Babilonia es condenada y destruida.</a:t>
            </a:r>
            <a:endParaRPr lang="en-US" sz="2400" dirty="0">
              <a:latin typeface="Helvetica"/>
            </a:endParaRPr>
          </a:p>
          <a:p>
            <a:pPr lvl="1"/>
            <a:r>
              <a:rPr lang="es-MX" sz="2400" dirty="0">
                <a:latin typeface="Helvetica"/>
              </a:rPr>
              <a:t>En medio del juicio hay salvación.  Juan oye las alabanzas de una gran multitud que ha sido invitada a participar de las bodas del Cordero (19:6-10)</a:t>
            </a:r>
            <a:endParaRPr lang="en-US" sz="2400" dirty="0">
              <a:latin typeface="Helvetica"/>
            </a:endParaRPr>
          </a:p>
          <a:p>
            <a:pPr>
              <a:buFont typeface="Wingdings 2" charset="0"/>
              <a:buNone/>
            </a:pPr>
            <a:endParaRPr lang="en-US" dirty="0">
              <a:latin typeface="Helvetica"/>
            </a:endParaRPr>
          </a:p>
        </p:txBody>
      </p:sp>
      <p:sp>
        <p:nvSpPr>
          <p:cNvPr id="2" name="Title 1"/>
          <p:cNvSpPr>
            <a:spLocks noGrp="1"/>
          </p:cNvSpPr>
          <p:nvPr>
            <p:ph type="title"/>
          </p:nvPr>
        </p:nvSpPr>
        <p:spPr/>
        <p:txBody>
          <a:bodyPr>
            <a:noAutofit/>
          </a:bodyPr>
          <a:lstStyle/>
          <a:p>
            <a:pPr>
              <a:defRPr/>
            </a:pPr>
            <a:r>
              <a:rPr lang="es-MX" sz="4400" dirty="0" smtClean="0">
                <a:ea typeface="+mj-ea"/>
              </a:rPr>
              <a:t>Estructura y contenido</a:t>
            </a:r>
            <a:endParaRPr lang="en-US" sz="20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Content Placeholder 2"/>
          <p:cNvSpPr>
            <a:spLocks noGrp="1"/>
          </p:cNvSpPr>
          <p:nvPr>
            <p:ph idx="1"/>
          </p:nvPr>
        </p:nvSpPr>
        <p:spPr/>
        <p:txBody>
          <a:bodyPr/>
          <a:lstStyle/>
          <a:p>
            <a:pPr lvl="1"/>
            <a:r>
              <a:rPr lang="es-MX" dirty="0">
                <a:latin typeface="Helvetica"/>
              </a:rPr>
              <a:t>Juan muestra la victoria sobre las bestias y las naciones que son derrotadas por el jinete que monta un caballo blanco (19:11-21)</a:t>
            </a:r>
            <a:endParaRPr lang="en-US" sz="2400" dirty="0">
              <a:latin typeface="Helvetica"/>
            </a:endParaRPr>
          </a:p>
          <a:p>
            <a:pPr lvl="1"/>
            <a:r>
              <a:rPr lang="es-MX" dirty="0">
                <a:latin typeface="Helvetica"/>
              </a:rPr>
              <a:t>Los “mil años” – Satanás es atado</a:t>
            </a:r>
            <a:endParaRPr lang="en-US" sz="2400" dirty="0">
              <a:latin typeface="Helvetica"/>
            </a:endParaRPr>
          </a:p>
          <a:p>
            <a:pPr lvl="1"/>
            <a:r>
              <a:rPr lang="es-MX" dirty="0">
                <a:latin typeface="Helvetica"/>
              </a:rPr>
              <a:t>La rebelión final de Satanás y su destrucción definitiva</a:t>
            </a:r>
            <a:endParaRPr lang="en-US" sz="2400" dirty="0">
              <a:latin typeface="Helvetica"/>
            </a:endParaRPr>
          </a:p>
          <a:p>
            <a:pPr lvl="1"/>
            <a:r>
              <a:rPr lang="es-MX" dirty="0">
                <a:latin typeface="Helvetica"/>
              </a:rPr>
              <a:t>El juicio de todos los muertos ante el gran trono blanco de Dios (20:11-15)</a:t>
            </a:r>
            <a:endParaRPr lang="en-US" sz="2400" dirty="0">
              <a:latin typeface="Helvetica"/>
            </a:endParaRPr>
          </a:p>
          <a:p>
            <a:pPr lvl="1"/>
            <a:r>
              <a:rPr lang="es-MX" dirty="0">
                <a:latin typeface="Helvetica"/>
              </a:rPr>
              <a:t>Una visión de “un nuevo cielo y una nueva Tierra” donde Dios reside con su Pueblo (21:2-5)</a:t>
            </a:r>
            <a:endParaRPr lang="en-US" sz="2400" dirty="0">
              <a:latin typeface="Helvetica"/>
            </a:endParaRPr>
          </a:p>
          <a:p>
            <a:pPr>
              <a:buFont typeface="Wingdings 2" charset="0"/>
              <a:buNone/>
            </a:pPr>
            <a:endParaRPr lang="en-US" dirty="0">
              <a:latin typeface="Helvetica"/>
            </a:endParaRPr>
          </a:p>
        </p:txBody>
      </p:sp>
      <p:sp>
        <p:nvSpPr>
          <p:cNvPr id="2" name="Title 1"/>
          <p:cNvSpPr>
            <a:spLocks noGrp="1"/>
          </p:cNvSpPr>
          <p:nvPr>
            <p:ph type="title"/>
          </p:nvPr>
        </p:nvSpPr>
        <p:spPr/>
        <p:txBody>
          <a:bodyPr>
            <a:noAutofit/>
          </a:bodyPr>
          <a:lstStyle/>
          <a:p>
            <a:pPr>
              <a:defRPr/>
            </a:pPr>
            <a:r>
              <a:rPr lang="es-MX" sz="4400" dirty="0" smtClean="0">
                <a:ea typeface="+mj-ea"/>
              </a:rPr>
              <a:t>Estructura y contenido</a:t>
            </a:r>
            <a:endParaRPr lang="en-US" sz="20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Content Placeholder 2"/>
          <p:cNvSpPr>
            <a:spLocks noGrp="1"/>
          </p:cNvSpPr>
          <p:nvPr>
            <p:ph idx="1"/>
          </p:nvPr>
        </p:nvSpPr>
        <p:spPr/>
        <p:txBody>
          <a:bodyPr>
            <a:normAutofit lnSpcReduction="10000"/>
          </a:bodyPr>
          <a:lstStyle/>
          <a:p>
            <a:r>
              <a:rPr lang="es-MX" dirty="0">
                <a:latin typeface="Helvetica"/>
              </a:rPr>
              <a:t>La Nueva Jerusalén (21:9-22:9)</a:t>
            </a:r>
            <a:endParaRPr lang="en-US" sz="2800" dirty="0">
              <a:latin typeface="Helvetica"/>
            </a:endParaRPr>
          </a:p>
          <a:p>
            <a:pPr lvl="1"/>
            <a:r>
              <a:rPr lang="es-MX" sz="2700" dirty="0">
                <a:latin typeface="Helvetica"/>
              </a:rPr>
              <a:t>Juan ve “la novia, la esposa del Cordero” en la imagen de una nueva Jerusalén.  Hay una descripción de sus características con bastante detalle (21:9-21)</a:t>
            </a:r>
            <a:endParaRPr lang="en-US" sz="2700" dirty="0">
              <a:latin typeface="Helvetica"/>
            </a:endParaRPr>
          </a:p>
          <a:p>
            <a:pPr lvl="1"/>
            <a:r>
              <a:rPr lang="es-MX" sz="2700" dirty="0">
                <a:latin typeface="Helvetica"/>
              </a:rPr>
              <a:t>No habrá necesidad en esta ciudad de templo, sol, o luna porque Dios y el Cordero estarán allí, y no habrá maldad (21:22-22:5)</a:t>
            </a:r>
            <a:endParaRPr lang="en-US" sz="2700" dirty="0">
              <a:latin typeface="Helvetica"/>
            </a:endParaRPr>
          </a:p>
          <a:p>
            <a:pPr lvl="1"/>
            <a:r>
              <a:rPr lang="es-MX" sz="2700" dirty="0">
                <a:latin typeface="Helvetica"/>
              </a:rPr>
              <a:t>Clímax: Cita a Jesús prometiendo que regresará pronto y hay una última referencia a su experiencia visionaria (22:6-9)</a:t>
            </a:r>
            <a:endParaRPr lang="en-US" sz="2700" dirty="0">
              <a:latin typeface="Helvetica"/>
            </a:endParaRPr>
          </a:p>
          <a:p>
            <a:pPr>
              <a:buFont typeface="Wingdings 2" charset="0"/>
              <a:buNone/>
            </a:pPr>
            <a:endParaRPr lang="en-US" dirty="0">
              <a:latin typeface="Helvetica"/>
            </a:endParaRPr>
          </a:p>
        </p:txBody>
      </p:sp>
      <p:sp>
        <p:nvSpPr>
          <p:cNvPr id="2" name="Title 1"/>
          <p:cNvSpPr>
            <a:spLocks noGrp="1"/>
          </p:cNvSpPr>
          <p:nvPr>
            <p:ph type="title"/>
          </p:nvPr>
        </p:nvSpPr>
        <p:spPr/>
        <p:txBody>
          <a:bodyPr>
            <a:noAutofit/>
          </a:bodyPr>
          <a:lstStyle/>
          <a:p>
            <a:pPr>
              <a:defRPr/>
            </a:pPr>
            <a:r>
              <a:rPr lang="es-MX" sz="4400" dirty="0" smtClean="0">
                <a:ea typeface="+mj-ea"/>
              </a:rPr>
              <a:t>Estructura y contenido</a:t>
            </a:r>
            <a:endParaRPr lang="en-US" sz="20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Content Placeholder 2"/>
          <p:cNvSpPr>
            <a:spLocks noGrp="1"/>
          </p:cNvSpPr>
          <p:nvPr>
            <p:ph idx="1"/>
          </p:nvPr>
        </p:nvSpPr>
        <p:spPr/>
        <p:txBody>
          <a:bodyPr/>
          <a:lstStyle/>
          <a:p>
            <a:r>
              <a:rPr lang="es-MX" dirty="0">
                <a:latin typeface="Helvetica"/>
              </a:rPr>
              <a:t>Epílogo (22:10-21)</a:t>
            </a:r>
            <a:endParaRPr lang="en-US" sz="2800" dirty="0">
              <a:latin typeface="Helvetica"/>
            </a:endParaRPr>
          </a:p>
          <a:p>
            <a:pPr lvl="1"/>
            <a:r>
              <a:rPr lang="es-MX" dirty="0">
                <a:latin typeface="Helvetica"/>
              </a:rPr>
              <a:t>A Juan se le promete que el mensaje de las visiones que ha visto es digno de confianza y que habrá una recompensa para quienes permanezcan fieles</a:t>
            </a:r>
            <a:endParaRPr lang="en-US" sz="2400" dirty="0">
              <a:latin typeface="Helvetica"/>
            </a:endParaRPr>
          </a:p>
          <a:p>
            <a:pPr lvl="1"/>
            <a:r>
              <a:rPr lang="es-MX" dirty="0">
                <a:latin typeface="Helvetica"/>
              </a:rPr>
              <a:t>Será el propio Jesús quien traerá esta recompensa en su venida que se producirá “pronto”.</a:t>
            </a:r>
            <a:endParaRPr lang="en-US" sz="2400" dirty="0">
              <a:latin typeface="Helvetica"/>
            </a:endParaRPr>
          </a:p>
          <a:p>
            <a:pPr>
              <a:buFont typeface="Wingdings 2" charset="0"/>
              <a:buNone/>
            </a:pPr>
            <a:endParaRPr lang="en-US" dirty="0">
              <a:latin typeface="Helvetica"/>
            </a:endParaRPr>
          </a:p>
        </p:txBody>
      </p:sp>
      <p:sp>
        <p:nvSpPr>
          <p:cNvPr id="2" name="Title 1"/>
          <p:cNvSpPr>
            <a:spLocks noGrp="1"/>
          </p:cNvSpPr>
          <p:nvPr>
            <p:ph type="title"/>
          </p:nvPr>
        </p:nvSpPr>
        <p:spPr/>
        <p:txBody>
          <a:bodyPr>
            <a:noAutofit/>
          </a:bodyPr>
          <a:lstStyle/>
          <a:p>
            <a:pPr>
              <a:defRPr/>
            </a:pPr>
            <a:r>
              <a:rPr lang="es-MX" sz="4400" dirty="0" smtClean="0">
                <a:ea typeface="+mj-ea"/>
              </a:rPr>
              <a:t>Estructura y contenido</a:t>
            </a:r>
            <a:endParaRPr lang="en-US" sz="20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Content Placeholder 2"/>
          <p:cNvSpPr>
            <a:spLocks noGrp="1"/>
          </p:cNvSpPr>
          <p:nvPr>
            <p:ph idx="1"/>
          </p:nvPr>
        </p:nvSpPr>
        <p:spPr/>
        <p:txBody>
          <a:bodyPr/>
          <a:lstStyle/>
          <a:p>
            <a:r>
              <a:rPr lang="es-MX" dirty="0">
                <a:latin typeface="Helvetica"/>
              </a:rPr>
              <a:t>El paralelismo de las secciones es culminante, según Hendriksen:</a:t>
            </a:r>
            <a:endParaRPr lang="en-US" dirty="0">
              <a:latin typeface="Helvetica"/>
            </a:endParaRPr>
          </a:p>
          <a:p>
            <a:pPr lvl="1"/>
            <a:r>
              <a:rPr lang="es-MX" dirty="0">
                <a:latin typeface="Helvetica"/>
              </a:rPr>
              <a:t>Caps. 1-3 solo tienen una mención del juicio final, 1.7</a:t>
            </a:r>
            <a:endParaRPr lang="en-US" dirty="0">
              <a:latin typeface="Helvetica"/>
            </a:endParaRPr>
          </a:p>
          <a:p>
            <a:pPr lvl="1"/>
            <a:r>
              <a:rPr lang="es-MX" dirty="0">
                <a:latin typeface="Helvetica"/>
              </a:rPr>
              <a:t>En caps. 4-7 el juicio se introduce formalmente (6.12ff), pero no hay una descripción.</a:t>
            </a:r>
            <a:endParaRPr lang="en-US" dirty="0">
              <a:latin typeface="Helvetica"/>
            </a:endParaRPr>
          </a:p>
          <a:p>
            <a:pPr lvl="1"/>
            <a:r>
              <a:rPr lang="es-MX" dirty="0">
                <a:latin typeface="Helvetica"/>
              </a:rPr>
              <a:t>En caps. 8-11, solo una referencia en 11.15ff.</a:t>
            </a:r>
            <a:endParaRPr lang="en-US" dirty="0">
              <a:latin typeface="Helvetica"/>
            </a:endParaRPr>
          </a:p>
          <a:p>
            <a:pPr>
              <a:buFont typeface="Wingdings 2" charset="0"/>
              <a:buNone/>
            </a:pPr>
            <a:endParaRPr lang="en-US" dirty="0">
              <a:latin typeface="Helvetica"/>
            </a:endParaRPr>
          </a:p>
        </p:txBody>
      </p:sp>
      <p:sp>
        <p:nvSpPr>
          <p:cNvPr id="2" name="Title 1"/>
          <p:cNvSpPr>
            <a:spLocks noGrp="1"/>
          </p:cNvSpPr>
          <p:nvPr>
            <p:ph type="title"/>
          </p:nvPr>
        </p:nvSpPr>
        <p:spPr/>
        <p:txBody>
          <a:bodyPr>
            <a:noAutofit/>
          </a:bodyPr>
          <a:lstStyle/>
          <a:p>
            <a:pPr>
              <a:defRPr/>
            </a:pPr>
            <a:r>
              <a:rPr lang="es-MX" sz="4400" dirty="0" smtClean="0">
                <a:ea typeface="+mj-ea"/>
              </a:rPr>
              <a:t>Estructura y contenido</a:t>
            </a:r>
            <a:endParaRPr lang="en-US" sz="20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Content Placeholder 2"/>
          <p:cNvSpPr>
            <a:spLocks noGrp="1"/>
          </p:cNvSpPr>
          <p:nvPr>
            <p:ph idx="1"/>
          </p:nvPr>
        </p:nvSpPr>
        <p:spPr/>
        <p:txBody>
          <a:bodyPr/>
          <a:lstStyle/>
          <a:p>
            <a:pPr lvl="1"/>
            <a:r>
              <a:rPr lang="es-MX" dirty="0">
                <a:latin typeface="Helvetica"/>
              </a:rPr>
              <a:t>En caps. 12-14 tenemos una descripción, 14.14ff, simbolizado por una cosecha.</a:t>
            </a:r>
            <a:endParaRPr lang="en-US" dirty="0">
              <a:latin typeface="Helvetica"/>
            </a:endParaRPr>
          </a:p>
          <a:p>
            <a:pPr lvl="1"/>
            <a:r>
              <a:rPr lang="es-MX" dirty="0">
                <a:latin typeface="Helvetica"/>
              </a:rPr>
              <a:t>En caps. 15-16 tenemos otra descripción simbólica, como copas.</a:t>
            </a:r>
            <a:endParaRPr lang="en-US" dirty="0">
              <a:latin typeface="Helvetica"/>
            </a:endParaRPr>
          </a:p>
          <a:p>
            <a:pPr lvl="1"/>
            <a:r>
              <a:rPr lang="es-MX" dirty="0">
                <a:latin typeface="Helvetica"/>
              </a:rPr>
              <a:t>En caps. 17-19 el énfasis en el juicio final es aun mayor.</a:t>
            </a:r>
            <a:endParaRPr lang="en-US" dirty="0">
              <a:latin typeface="Helvetica"/>
            </a:endParaRPr>
          </a:p>
          <a:p>
            <a:pPr lvl="1"/>
            <a:r>
              <a:rPr lang="es-MX" dirty="0">
                <a:latin typeface="Helvetica"/>
              </a:rPr>
              <a:t>En caps. 20-22 deja el simbolismo y describe el juicio directamente.</a:t>
            </a:r>
            <a:endParaRPr lang="en-US" dirty="0">
              <a:latin typeface="Helvetica"/>
            </a:endParaRPr>
          </a:p>
          <a:p>
            <a:pPr lvl="1">
              <a:buFont typeface="Wingdings" charset="0"/>
              <a:buNone/>
            </a:pPr>
            <a:endParaRPr lang="en-US" dirty="0">
              <a:latin typeface="Helvetica"/>
            </a:endParaRPr>
          </a:p>
        </p:txBody>
      </p:sp>
      <p:sp>
        <p:nvSpPr>
          <p:cNvPr id="2" name="Title 1"/>
          <p:cNvSpPr>
            <a:spLocks noGrp="1"/>
          </p:cNvSpPr>
          <p:nvPr>
            <p:ph type="title"/>
          </p:nvPr>
        </p:nvSpPr>
        <p:spPr/>
        <p:txBody>
          <a:bodyPr>
            <a:noAutofit/>
          </a:bodyPr>
          <a:lstStyle/>
          <a:p>
            <a:pPr>
              <a:defRPr/>
            </a:pPr>
            <a:r>
              <a:rPr lang="es-MX" sz="4400" dirty="0" smtClean="0">
                <a:ea typeface="+mj-ea"/>
              </a:rPr>
              <a:t>Estructura y contenido</a:t>
            </a:r>
            <a:endParaRPr lang="en-US" sz="20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idx="1"/>
          </p:nvPr>
        </p:nvSpPr>
        <p:spPr/>
        <p:txBody>
          <a:bodyPr/>
          <a:lstStyle/>
          <a:p>
            <a:r>
              <a:rPr lang="es-MX" dirty="0">
                <a:latin typeface="Helvetica"/>
              </a:rPr>
              <a:t>El acercamiento preterista  </a:t>
            </a:r>
            <a:endParaRPr lang="en-US" dirty="0">
              <a:latin typeface="Helvetica"/>
            </a:endParaRPr>
          </a:p>
          <a:p>
            <a:pPr lvl="1"/>
            <a:r>
              <a:rPr lang="es-MX" dirty="0">
                <a:latin typeface="Helvetica"/>
              </a:rPr>
              <a:t>También conocido como el “histórico contemporáneo”, es el más común en nuestros días.  </a:t>
            </a:r>
            <a:endParaRPr lang="en-US" dirty="0">
              <a:latin typeface="Helvetica"/>
            </a:endParaRPr>
          </a:p>
          <a:p>
            <a:pPr lvl="1"/>
            <a:r>
              <a:rPr lang="es-MX" dirty="0">
                <a:latin typeface="Helvetica"/>
              </a:rPr>
              <a:t>Entienden el libro exclusivamente en términos de su contexto dentro del primer siglo.  </a:t>
            </a:r>
            <a:endParaRPr lang="en-US" dirty="0">
              <a:latin typeface="Helvetica"/>
            </a:endParaRPr>
          </a:p>
          <a:p>
            <a:pPr lvl="1"/>
            <a:r>
              <a:rPr lang="es-MX" dirty="0">
                <a:latin typeface="Helvetica"/>
              </a:rPr>
              <a:t>Los símbolos de las visiones aluden personas, países, y acontecimientos del mundo de aquel tiempo.</a:t>
            </a:r>
            <a:endParaRPr lang="en-US" dirty="0">
              <a:latin typeface="Helvetica"/>
            </a:endParaRPr>
          </a:p>
        </p:txBody>
      </p:sp>
      <p:sp>
        <p:nvSpPr>
          <p:cNvPr id="2" name="Title 1"/>
          <p:cNvSpPr>
            <a:spLocks noGrp="1"/>
          </p:cNvSpPr>
          <p:nvPr>
            <p:ph type="title"/>
          </p:nvPr>
        </p:nvSpPr>
        <p:spPr/>
        <p:txBody>
          <a:bodyPr>
            <a:noAutofit/>
          </a:bodyPr>
          <a:lstStyle/>
          <a:p>
            <a:pPr>
              <a:defRPr/>
            </a:pPr>
            <a:r>
              <a:rPr lang="es-MX" sz="4400" dirty="0" smtClean="0">
                <a:ea typeface="+mj-ea"/>
              </a:rPr>
              <a:t>Interpretación</a:t>
            </a:r>
            <a:r>
              <a:rPr lang="es-MX" sz="4800" dirty="0" smtClean="0">
                <a:ea typeface="+mj-ea"/>
              </a:rPr>
              <a:t> </a:t>
            </a:r>
            <a:r>
              <a:rPr lang="es-MX" sz="2000" dirty="0" smtClean="0">
                <a:ea typeface="+mj-ea"/>
              </a:rPr>
              <a:t>(Biblia NVI de Estudio, 1924; CM, 641-42)</a:t>
            </a:r>
            <a:endParaRPr lang="en-US" sz="20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Content Placeholder 2"/>
          <p:cNvSpPr>
            <a:spLocks noGrp="1"/>
          </p:cNvSpPr>
          <p:nvPr>
            <p:ph idx="1"/>
          </p:nvPr>
        </p:nvSpPr>
        <p:spPr/>
        <p:txBody>
          <a:bodyPr/>
          <a:lstStyle/>
          <a:p>
            <a:r>
              <a:rPr lang="es-MX" dirty="0">
                <a:latin typeface="Helvetica"/>
              </a:rPr>
              <a:t>La doctrina de Dios</a:t>
            </a:r>
            <a:endParaRPr lang="en-US" dirty="0">
              <a:latin typeface="Helvetica"/>
            </a:endParaRPr>
          </a:p>
          <a:p>
            <a:pPr lvl="1"/>
            <a:r>
              <a:rPr lang="es-MX" dirty="0">
                <a:latin typeface="Helvetica"/>
              </a:rPr>
              <a:t>Dios es Creador, Protector de su Pueblo, y Juez</a:t>
            </a:r>
            <a:endParaRPr lang="en-US" dirty="0">
              <a:latin typeface="Helvetica"/>
            </a:endParaRPr>
          </a:p>
          <a:p>
            <a:pPr lvl="1"/>
            <a:r>
              <a:rPr lang="es-MX" dirty="0">
                <a:latin typeface="Helvetica"/>
              </a:rPr>
              <a:t>Es el Todopoderoso que mantiene una mano firme sobre el curso de la historia</a:t>
            </a:r>
            <a:endParaRPr lang="en-US" dirty="0">
              <a:latin typeface="Helvetica"/>
            </a:endParaRPr>
          </a:p>
          <a:p>
            <a:pPr lvl="1"/>
            <a:r>
              <a:rPr lang="es-MX" dirty="0">
                <a:latin typeface="Helvetica"/>
              </a:rPr>
              <a:t>Se menciona su paternidad en relación con el Hijo</a:t>
            </a:r>
            <a:endParaRPr lang="en-US" dirty="0">
              <a:latin typeface="Helvetica"/>
            </a:endParaRPr>
          </a:p>
          <a:p>
            <a:pPr lvl="1">
              <a:buFont typeface="Wingdings" charset="0"/>
              <a:buNone/>
            </a:pPr>
            <a:endParaRPr lang="en-US" dirty="0">
              <a:latin typeface="Helvetica"/>
            </a:endParaRPr>
          </a:p>
        </p:txBody>
      </p:sp>
      <p:sp>
        <p:nvSpPr>
          <p:cNvPr id="2" name="Title 1"/>
          <p:cNvSpPr>
            <a:spLocks noGrp="1"/>
          </p:cNvSpPr>
          <p:nvPr>
            <p:ph type="title"/>
          </p:nvPr>
        </p:nvSpPr>
        <p:spPr/>
        <p:txBody>
          <a:bodyPr>
            <a:noAutofit/>
          </a:bodyPr>
          <a:lstStyle/>
          <a:p>
            <a:pPr>
              <a:defRPr/>
            </a:pPr>
            <a:r>
              <a:rPr lang="es-MX" sz="4400" dirty="0" smtClean="0">
                <a:ea typeface="+mj-ea"/>
              </a:rPr>
              <a:t>Temas y teología </a:t>
            </a:r>
            <a:r>
              <a:rPr lang="es-MX" sz="2000" dirty="0" smtClean="0">
                <a:ea typeface="+mj-ea"/>
              </a:rPr>
              <a:t>(Harrison, 462-63)</a:t>
            </a:r>
            <a:endParaRPr lang="en-US" sz="20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Content Placeholder 2"/>
          <p:cNvSpPr>
            <a:spLocks noGrp="1"/>
          </p:cNvSpPr>
          <p:nvPr>
            <p:ph idx="1"/>
          </p:nvPr>
        </p:nvSpPr>
        <p:spPr/>
        <p:txBody>
          <a:bodyPr/>
          <a:lstStyle/>
          <a:p>
            <a:pPr lvl="1"/>
            <a:r>
              <a:rPr lang="es-MX" dirty="0">
                <a:latin typeface="Helvetica"/>
              </a:rPr>
              <a:t>Su excelencia y sus poderosos hechos demandan alabanza, honor, y gloria universales</a:t>
            </a:r>
            <a:endParaRPr lang="en-US" dirty="0">
              <a:latin typeface="Helvetica"/>
            </a:endParaRPr>
          </a:p>
          <a:p>
            <a:pPr lvl="1"/>
            <a:r>
              <a:rPr lang="es-MX" dirty="0">
                <a:latin typeface="Helvetica"/>
              </a:rPr>
              <a:t>Hay vínculos entre Apocalipsis y la revelación de Dios en el AT: El “Yo Soy” en Éxodo, el “Santo, Santo, Santo” en Isaías, el “Jehová el Señor” de Ezequiel, y el “Dios del cielo” de Daniel.</a:t>
            </a:r>
            <a:endParaRPr lang="en-US" dirty="0">
              <a:latin typeface="Helvetica"/>
            </a:endParaRPr>
          </a:p>
          <a:p>
            <a:pPr lvl="1">
              <a:buFont typeface="Wingdings" charset="0"/>
              <a:buNone/>
            </a:pPr>
            <a:endParaRPr lang="en-US" dirty="0">
              <a:latin typeface="Helvetica"/>
            </a:endParaRPr>
          </a:p>
        </p:txBody>
      </p:sp>
      <p:sp>
        <p:nvSpPr>
          <p:cNvPr id="2" name="Title 1"/>
          <p:cNvSpPr>
            <a:spLocks noGrp="1"/>
          </p:cNvSpPr>
          <p:nvPr>
            <p:ph type="title"/>
          </p:nvPr>
        </p:nvSpPr>
        <p:spPr/>
        <p:txBody>
          <a:bodyPr>
            <a:noAutofit/>
          </a:bodyPr>
          <a:lstStyle/>
          <a:p>
            <a:pPr>
              <a:defRPr/>
            </a:pPr>
            <a:r>
              <a:rPr lang="es-MX" sz="4400" dirty="0" smtClean="0">
                <a:ea typeface="+mj-ea"/>
              </a:rPr>
              <a:t>Temas y teología </a:t>
            </a:r>
            <a:endParaRPr lang="en-US" sz="20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Content Placeholder 2"/>
          <p:cNvSpPr>
            <a:spLocks noGrp="1"/>
          </p:cNvSpPr>
          <p:nvPr>
            <p:ph idx="1"/>
          </p:nvPr>
        </p:nvSpPr>
        <p:spPr/>
        <p:txBody>
          <a:bodyPr/>
          <a:lstStyle/>
          <a:p>
            <a:r>
              <a:rPr lang="es-MX" dirty="0">
                <a:latin typeface="Helvetica"/>
              </a:rPr>
              <a:t>La doctrina de Cristo</a:t>
            </a:r>
            <a:endParaRPr lang="en-US" dirty="0">
              <a:latin typeface="Helvetica"/>
            </a:endParaRPr>
          </a:p>
          <a:p>
            <a:pPr lvl="1"/>
            <a:r>
              <a:rPr lang="es-MX" dirty="0">
                <a:latin typeface="Helvetica"/>
              </a:rPr>
              <a:t>Hay una rica variedad de nombres y títulos: Jesús, Jesucristo, Señor Jesús, Hijo de Dios, el Verbo de Dios, Cordero, el Amén, el testigo fiel y verdadero, el Santo, el Verdadero, el principio de la creación de Dios, el primogénito de los muertos, el que vive, la raíz y el linaje de David, la estrella resplandeciente de la mañana, el león de la tribu de Judá, el Rey de reyes y Señor de señores.</a:t>
            </a:r>
            <a:endParaRPr lang="en-US" dirty="0">
              <a:latin typeface="Helvetica"/>
            </a:endParaRPr>
          </a:p>
          <a:p>
            <a:pPr lvl="1">
              <a:buFont typeface="Wingdings" charset="0"/>
              <a:buNone/>
            </a:pPr>
            <a:endParaRPr lang="en-US" dirty="0">
              <a:latin typeface="Helvetica"/>
            </a:endParaRPr>
          </a:p>
        </p:txBody>
      </p:sp>
      <p:sp>
        <p:nvSpPr>
          <p:cNvPr id="2" name="Title 1"/>
          <p:cNvSpPr>
            <a:spLocks noGrp="1"/>
          </p:cNvSpPr>
          <p:nvPr>
            <p:ph type="title"/>
          </p:nvPr>
        </p:nvSpPr>
        <p:spPr/>
        <p:txBody>
          <a:bodyPr>
            <a:noAutofit/>
          </a:bodyPr>
          <a:lstStyle/>
          <a:p>
            <a:pPr>
              <a:defRPr/>
            </a:pPr>
            <a:r>
              <a:rPr lang="es-MX" sz="4400" dirty="0" smtClean="0">
                <a:ea typeface="+mj-ea"/>
              </a:rPr>
              <a:t>Temas y teología </a:t>
            </a:r>
            <a:endParaRPr lang="en-US" sz="20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Content Placeholder 2"/>
          <p:cNvSpPr>
            <a:spLocks noGrp="1"/>
          </p:cNvSpPr>
          <p:nvPr>
            <p:ph idx="1"/>
          </p:nvPr>
        </p:nvSpPr>
        <p:spPr/>
        <p:txBody>
          <a:bodyPr/>
          <a:lstStyle/>
          <a:p>
            <a:pPr lvl="1"/>
            <a:r>
              <a:rPr lang="es-MX" dirty="0">
                <a:latin typeface="Helvetica"/>
              </a:rPr>
              <a:t>No hay mucha mención de la vida de Jesús sobre la tierra.  En 12:5 su nacimiento es seguido inmediatamente pro la ascensión.</a:t>
            </a:r>
            <a:endParaRPr lang="en-US" dirty="0">
              <a:latin typeface="Helvetica"/>
            </a:endParaRPr>
          </a:p>
          <a:p>
            <a:pPr lvl="1"/>
            <a:r>
              <a:rPr lang="es-MX" dirty="0">
                <a:latin typeface="Helvetica"/>
              </a:rPr>
              <a:t>Hay una indicación de su prueba y triunfo en 3:21, y su obra de redención del pecado (1:5).  </a:t>
            </a:r>
            <a:endParaRPr lang="en-US" dirty="0">
              <a:latin typeface="Helvetica"/>
            </a:endParaRPr>
          </a:p>
          <a:p>
            <a:pPr lvl="1"/>
            <a:r>
              <a:rPr lang="es-MX" dirty="0">
                <a:latin typeface="Helvetica"/>
              </a:rPr>
              <a:t>Su regreso es prometido (1:7) y descrito (19:11ss).</a:t>
            </a:r>
            <a:endParaRPr lang="en-US" dirty="0">
              <a:latin typeface="Helvetica"/>
            </a:endParaRPr>
          </a:p>
          <a:p>
            <a:pPr lvl="1"/>
            <a:r>
              <a:rPr lang="es-MX" dirty="0">
                <a:latin typeface="Helvetica"/>
              </a:rPr>
              <a:t>Tiene las llaves de la muerte y del Hades (1:18)</a:t>
            </a:r>
            <a:endParaRPr lang="en-US" dirty="0">
              <a:latin typeface="Helvetica"/>
            </a:endParaRPr>
          </a:p>
          <a:p>
            <a:pPr lvl="1">
              <a:buFont typeface="Wingdings" charset="0"/>
              <a:buNone/>
            </a:pPr>
            <a:endParaRPr lang="en-US" dirty="0">
              <a:latin typeface="Helvetica"/>
            </a:endParaRPr>
          </a:p>
        </p:txBody>
      </p:sp>
      <p:sp>
        <p:nvSpPr>
          <p:cNvPr id="2" name="Title 1"/>
          <p:cNvSpPr>
            <a:spLocks noGrp="1"/>
          </p:cNvSpPr>
          <p:nvPr>
            <p:ph type="title"/>
          </p:nvPr>
        </p:nvSpPr>
        <p:spPr/>
        <p:txBody>
          <a:bodyPr>
            <a:noAutofit/>
          </a:bodyPr>
          <a:lstStyle/>
          <a:p>
            <a:pPr>
              <a:defRPr/>
            </a:pPr>
            <a:r>
              <a:rPr lang="es-MX" sz="4400" dirty="0" smtClean="0">
                <a:ea typeface="+mj-ea"/>
              </a:rPr>
              <a:t>Temas y teología </a:t>
            </a:r>
            <a:endParaRPr lang="en-US" sz="20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Content Placeholder 2"/>
          <p:cNvSpPr>
            <a:spLocks noGrp="1"/>
          </p:cNvSpPr>
          <p:nvPr>
            <p:ph idx="1"/>
          </p:nvPr>
        </p:nvSpPr>
        <p:spPr/>
        <p:txBody>
          <a:bodyPr/>
          <a:lstStyle/>
          <a:p>
            <a:pPr lvl="1"/>
            <a:r>
              <a:rPr lang="es-MX" dirty="0">
                <a:latin typeface="Helvetica"/>
              </a:rPr>
              <a:t>Como en el cuarto Evangelio su subordinación para con Dios el Padre es equilibrada por medio de una igualdad con él.</a:t>
            </a:r>
            <a:endParaRPr lang="en-US" dirty="0">
              <a:latin typeface="Helvetica"/>
            </a:endParaRPr>
          </a:p>
          <a:p>
            <a:pPr lvl="2"/>
            <a:r>
              <a:rPr lang="es-MX" dirty="0">
                <a:latin typeface="Helvetica"/>
              </a:rPr>
              <a:t>Ambos llevan el título Alfa y Omega</a:t>
            </a:r>
            <a:endParaRPr lang="en-US" dirty="0">
              <a:latin typeface="Helvetica"/>
            </a:endParaRPr>
          </a:p>
          <a:p>
            <a:pPr lvl="2"/>
            <a:r>
              <a:rPr lang="es-MX" dirty="0">
                <a:latin typeface="Helvetica"/>
              </a:rPr>
              <a:t>A ambos se les adjudica la salvación</a:t>
            </a:r>
            <a:endParaRPr lang="en-US" dirty="0">
              <a:latin typeface="Helvetica"/>
            </a:endParaRPr>
          </a:p>
          <a:p>
            <a:pPr lvl="2"/>
            <a:r>
              <a:rPr lang="es-MX" dirty="0">
                <a:latin typeface="Helvetica"/>
              </a:rPr>
              <a:t>Los mártires resucitados son sacerdotes para con ambos</a:t>
            </a:r>
            <a:endParaRPr lang="en-US" dirty="0">
              <a:latin typeface="Helvetica"/>
            </a:endParaRPr>
          </a:p>
          <a:p>
            <a:pPr lvl="2"/>
            <a:r>
              <a:rPr lang="es-MX" dirty="0">
                <a:latin typeface="Helvetica"/>
              </a:rPr>
              <a:t>Ambos son adorados</a:t>
            </a:r>
            <a:endParaRPr lang="en-US" dirty="0">
              <a:latin typeface="Helvetica"/>
            </a:endParaRPr>
          </a:p>
          <a:p>
            <a:pPr lvl="2"/>
            <a:r>
              <a:rPr lang="es-MX" dirty="0">
                <a:latin typeface="Helvetica"/>
              </a:rPr>
              <a:t>Tienen un trono en conjunto</a:t>
            </a:r>
            <a:endParaRPr lang="en-US" dirty="0">
              <a:latin typeface="Helvetica"/>
            </a:endParaRPr>
          </a:p>
          <a:p>
            <a:pPr lvl="2"/>
            <a:r>
              <a:rPr lang="es-MX" dirty="0">
                <a:latin typeface="Helvetica"/>
              </a:rPr>
              <a:t>La ira procede de ambos</a:t>
            </a:r>
            <a:endParaRPr lang="en-US" dirty="0">
              <a:latin typeface="Helvetica"/>
            </a:endParaRPr>
          </a:p>
          <a:p>
            <a:pPr lvl="2"/>
            <a:r>
              <a:rPr lang="es-MX" dirty="0">
                <a:latin typeface="Helvetica"/>
              </a:rPr>
              <a:t>Ambos comparten el reino como iguales</a:t>
            </a:r>
            <a:endParaRPr lang="en-US" dirty="0">
              <a:latin typeface="Helvetica"/>
            </a:endParaRPr>
          </a:p>
          <a:p>
            <a:pPr lvl="2"/>
            <a:r>
              <a:rPr lang="es-MX" dirty="0">
                <a:latin typeface="Helvetica"/>
              </a:rPr>
              <a:t>Ambos son el templo de la santa ciudad</a:t>
            </a:r>
            <a:endParaRPr lang="en-US" dirty="0">
              <a:latin typeface="Helvetica"/>
            </a:endParaRPr>
          </a:p>
          <a:p>
            <a:pPr lvl="1">
              <a:buFont typeface="Wingdings" charset="0"/>
              <a:buNone/>
            </a:pPr>
            <a:endParaRPr lang="en-US" dirty="0">
              <a:latin typeface="Helvetica"/>
            </a:endParaRPr>
          </a:p>
        </p:txBody>
      </p:sp>
      <p:sp>
        <p:nvSpPr>
          <p:cNvPr id="2" name="Title 1"/>
          <p:cNvSpPr>
            <a:spLocks noGrp="1"/>
          </p:cNvSpPr>
          <p:nvPr>
            <p:ph type="title"/>
          </p:nvPr>
        </p:nvSpPr>
        <p:spPr/>
        <p:txBody>
          <a:bodyPr>
            <a:noAutofit/>
          </a:bodyPr>
          <a:lstStyle/>
          <a:p>
            <a:pPr>
              <a:defRPr/>
            </a:pPr>
            <a:r>
              <a:rPr lang="es-MX" sz="4400" dirty="0" smtClean="0">
                <a:ea typeface="+mj-ea"/>
              </a:rPr>
              <a:t>Temas y teología </a:t>
            </a:r>
            <a:endParaRPr lang="en-US" sz="20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Content Placeholder 2"/>
          <p:cNvSpPr>
            <a:spLocks noGrp="1"/>
          </p:cNvSpPr>
          <p:nvPr>
            <p:ph idx="1"/>
          </p:nvPr>
        </p:nvSpPr>
        <p:spPr/>
        <p:txBody>
          <a:bodyPr/>
          <a:lstStyle/>
          <a:p>
            <a:pPr lvl="1"/>
            <a:r>
              <a:rPr lang="es-MX" dirty="0">
                <a:latin typeface="Helvetica"/>
              </a:rPr>
              <a:t>El amor de Cristo por los redimidos es expresado en 1:5 y es sugerido a través de su relación con la esposa (19:7)</a:t>
            </a:r>
            <a:endParaRPr lang="en-US" dirty="0">
              <a:latin typeface="Helvetica"/>
            </a:endParaRPr>
          </a:p>
          <a:p>
            <a:pPr lvl="1">
              <a:buFont typeface="Wingdings" charset="0"/>
              <a:buNone/>
            </a:pPr>
            <a:endParaRPr lang="en-US" dirty="0">
              <a:latin typeface="Helvetica"/>
            </a:endParaRPr>
          </a:p>
        </p:txBody>
      </p:sp>
      <p:sp>
        <p:nvSpPr>
          <p:cNvPr id="2" name="Title 1"/>
          <p:cNvSpPr>
            <a:spLocks noGrp="1"/>
          </p:cNvSpPr>
          <p:nvPr>
            <p:ph type="title"/>
          </p:nvPr>
        </p:nvSpPr>
        <p:spPr/>
        <p:txBody>
          <a:bodyPr>
            <a:noAutofit/>
          </a:bodyPr>
          <a:lstStyle/>
          <a:p>
            <a:pPr>
              <a:defRPr/>
            </a:pPr>
            <a:r>
              <a:rPr lang="es-MX" sz="4400" dirty="0" smtClean="0">
                <a:ea typeface="+mj-ea"/>
              </a:rPr>
              <a:t>Temas y teología </a:t>
            </a:r>
            <a:endParaRPr lang="en-US" sz="20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Content Placeholder 2"/>
          <p:cNvSpPr>
            <a:spLocks noGrp="1"/>
          </p:cNvSpPr>
          <p:nvPr>
            <p:ph idx="1"/>
          </p:nvPr>
        </p:nvSpPr>
        <p:spPr/>
        <p:txBody>
          <a:bodyPr/>
          <a:lstStyle/>
          <a:p>
            <a:r>
              <a:rPr lang="es-MX" dirty="0">
                <a:latin typeface="Helvetica"/>
              </a:rPr>
              <a:t>El Espíritu Santo</a:t>
            </a:r>
            <a:endParaRPr lang="en-US" dirty="0">
              <a:latin typeface="Helvetica"/>
            </a:endParaRPr>
          </a:p>
          <a:p>
            <a:pPr lvl="1"/>
            <a:r>
              <a:rPr lang="es-MX" dirty="0">
                <a:latin typeface="Helvetica"/>
              </a:rPr>
              <a:t>Induce la experiencia extática del profeta</a:t>
            </a:r>
            <a:endParaRPr lang="en-US" dirty="0">
              <a:latin typeface="Helvetica"/>
            </a:endParaRPr>
          </a:p>
          <a:p>
            <a:pPr lvl="1"/>
            <a:r>
              <a:rPr lang="es-MX" dirty="0">
                <a:latin typeface="Helvetica"/>
              </a:rPr>
              <a:t>Es revelador y maestro</a:t>
            </a:r>
            <a:endParaRPr lang="en-US" dirty="0">
              <a:latin typeface="Helvetica"/>
            </a:endParaRPr>
          </a:p>
          <a:p>
            <a:pPr lvl="1"/>
            <a:r>
              <a:rPr lang="es-MX" dirty="0">
                <a:latin typeface="Helvetica"/>
              </a:rPr>
              <a:t>Es testigo de Jesucristo junto con la iglesia</a:t>
            </a:r>
            <a:endParaRPr lang="en-US" dirty="0">
              <a:latin typeface="Helvetica"/>
            </a:endParaRPr>
          </a:p>
          <a:p>
            <a:pPr lvl="1">
              <a:buFont typeface="Wingdings" charset="0"/>
              <a:buNone/>
            </a:pPr>
            <a:endParaRPr lang="en-US" dirty="0">
              <a:latin typeface="Helvetica"/>
            </a:endParaRPr>
          </a:p>
        </p:txBody>
      </p:sp>
      <p:sp>
        <p:nvSpPr>
          <p:cNvPr id="2" name="Title 1"/>
          <p:cNvSpPr>
            <a:spLocks noGrp="1"/>
          </p:cNvSpPr>
          <p:nvPr>
            <p:ph type="title"/>
          </p:nvPr>
        </p:nvSpPr>
        <p:spPr/>
        <p:txBody>
          <a:bodyPr>
            <a:noAutofit/>
          </a:bodyPr>
          <a:lstStyle/>
          <a:p>
            <a:pPr>
              <a:defRPr/>
            </a:pPr>
            <a:r>
              <a:rPr lang="es-MX" sz="4400" dirty="0" smtClean="0">
                <a:ea typeface="+mj-ea"/>
              </a:rPr>
              <a:t>Temas y teología </a:t>
            </a:r>
            <a:endParaRPr lang="en-US" sz="20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Content Placeholder 2"/>
          <p:cNvSpPr>
            <a:spLocks noGrp="1"/>
          </p:cNvSpPr>
          <p:nvPr>
            <p:ph idx="1"/>
          </p:nvPr>
        </p:nvSpPr>
        <p:spPr/>
        <p:txBody>
          <a:bodyPr/>
          <a:lstStyle/>
          <a:p>
            <a:r>
              <a:rPr lang="es-MX" dirty="0">
                <a:latin typeface="Helvetica"/>
              </a:rPr>
              <a:t>El mal</a:t>
            </a:r>
            <a:endParaRPr lang="en-US" dirty="0">
              <a:latin typeface="Helvetica"/>
            </a:endParaRPr>
          </a:p>
          <a:p>
            <a:pPr lvl="1"/>
            <a:r>
              <a:rPr lang="es-MX" dirty="0">
                <a:latin typeface="Helvetica"/>
              </a:rPr>
              <a:t>Recibe mucha atención en el libro</a:t>
            </a:r>
            <a:endParaRPr lang="en-US" dirty="0">
              <a:latin typeface="Helvetica"/>
            </a:endParaRPr>
          </a:p>
          <a:p>
            <a:pPr lvl="1"/>
            <a:r>
              <a:rPr lang="es-MX" dirty="0">
                <a:latin typeface="Helvetica"/>
              </a:rPr>
              <a:t>Hay mención del diablo, Satanás, el dragón, la serpiente antigua.</a:t>
            </a:r>
            <a:endParaRPr lang="en-US" dirty="0">
              <a:latin typeface="Helvetica"/>
            </a:endParaRPr>
          </a:p>
          <a:p>
            <a:pPr lvl="1"/>
            <a:r>
              <a:rPr lang="es-MX" dirty="0">
                <a:latin typeface="Helvetica"/>
              </a:rPr>
              <a:t>Menciona su propósito (12:1-6)</a:t>
            </a:r>
            <a:endParaRPr lang="en-US" dirty="0">
              <a:latin typeface="Helvetica"/>
            </a:endParaRPr>
          </a:p>
          <a:p>
            <a:pPr lvl="1"/>
            <a:r>
              <a:rPr lang="es-MX" dirty="0">
                <a:latin typeface="Helvetica"/>
              </a:rPr>
              <a:t>Es engañador del mundo</a:t>
            </a:r>
            <a:endParaRPr lang="en-US" dirty="0">
              <a:latin typeface="Helvetica"/>
            </a:endParaRPr>
          </a:p>
          <a:p>
            <a:pPr lvl="1"/>
            <a:r>
              <a:rPr lang="es-MX" dirty="0">
                <a:latin typeface="Helvetica"/>
              </a:rPr>
              <a:t>Es instigador de la rebelión contra Dios</a:t>
            </a:r>
            <a:endParaRPr lang="en-US" dirty="0">
              <a:latin typeface="Helvetica"/>
            </a:endParaRPr>
          </a:p>
          <a:p>
            <a:pPr lvl="1">
              <a:buFont typeface="Wingdings" charset="0"/>
              <a:buNone/>
            </a:pPr>
            <a:endParaRPr lang="en-US" dirty="0">
              <a:latin typeface="Helvetica"/>
            </a:endParaRPr>
          </a:p>
        </p:txBody>
      </p:sp>
      <p:sp>
        <p:nvSpPr>
          <p:cNvPr id="2" name="Title 1"/>
          <p:cNvSpPr>
            <a:spLocks noGrp="1"/>
          </p:cNvSpPr>
          <p:nvPr>
            <p:ph type="title"/>
          </p:nvPr>
        </p:nvSpPr>
        <p:spPr/>
        <p:txBody>
          <a:bodyPr>
            <a:noAutofit/>
          </a:bodyPr>
          <a:lstStyle/>
          <a:p>
            <a:pPr>
              <a:defRPr/>
            </a:pPr>
            <a:r>
              <a:rPr lang="es-MX" sz="4400" dirty="0" smtClean="0">
                <a:ea typeface="+mj-ea"/>
              </a:rPr>
              <a:t>Temas y teología </a:t>
            </a:r>
            <a:endParaRPr lang="en-US" sz="20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Content Placeholder 2"/>
          <p:cNvSpPr>
            <a:spLocks noGrp="1"/>
          </p:cNvSpPr>
          <p:nvPr>
            <p:ph idx="1"/>
          </p:nvPr>
        </p:nvSpPr>
        <p:spPr/>
        <p:txBody>
          <a:bodyPr/>
          <a:lstStyle/>
          <a:p>
            <a:pPr lvl="1"/>
            <a:r>
              <a:rPr lang="es-MX" dirty="0">
                <a:latin typeface="Helvetica"/>
              </a:rPr>
              <a:t>El conflicto es de proporciones cósmicas (12:7)</a:t>
            </a:r>
            <a:endParaRPr lang="en-US" dirty="0">
              <a:latin typeface="Helvetica"/>
            </a:endParaRPr>
          </a:p>
          <a:p>
            <a:pPr lvl="1"/>
            <a:r>
              <a:rPr lang="es-MX" dirty="0">
                <a:latin typeface="Helvetica"/>
              </a:rPr>
              <a:t>Usurpa cobardemente la adoración que los hombres deben rendirle a Dios</a:t>
            </a:r>
            <a:endParaRPr lang="en-US" dirty="0">
              <a:latin typeface="Helvetica"/>
            </a:endParaRPr>
          </a:p>
          <a:p>
            <a:pPr lvl="1"/>
            <a:r>
              <a:rPr lang="es-MX" dirty="0">
                <a:latin typeface="Helvetica"/>
              </a:rPr>
              <a:t>Su poder no es absoluto, sus horas son contadas, y su perdición es segura</a:t>
            </a:r>
            <a:endParaRPr lang="en-US" dirty="0">
              <a:latin typeface="Helvetica"/>
            </a:endParaRPr>
          </a:p>
          <a:p>
            <a:pPr lvl="1">
              <a:buFont typeface="Wingdings" charset="0"/>
              <a:buNone/>
            </a:pPr>
            <a:endParaRPr lang="en-US" dirty="0">
              <a:latin typeface="Helvetica"/>
            </a:endParaRPr>
          </a:p>
        </p:txBody>
      </p:sp>
      <p:sp>
        <p:nvSpPr>
          <p:cNvPr id="2" name="Title 1"/>
          <p:cNvSpPr>
            <a:spLocks noGrp="1"/>
          </p:cNvSpPr>
          <p:nvPr>
            <p:ph type="title"/>
          </p:nvPr>
        </p:nvSpPr>
        <p:spPr/>
        <p:txBody>
          <a:bodyPr>
            <a:noAutofit/>
          </a:bodyPr>
          <a:lstStyle/>
          <a:p>
            <a:pPr>
              <a:defRPr/>
            </a:pPr>
            <a:r>
              <a:rPr lang="es-MX" sz="4400" dirty="0" smtClean="0">
                <a:ea typeface="+mj-ea"/>
              </a:rPr>
              <a:t>Temas y teología </a:t>
            </a:r>
            <a:endParaRPr lang="en-US" sz="20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Content Placeholder 2"/>
          <p:cNvSpPr>
            <a:spLocks noGrp="1"/>
          </p:cNvSpPr>
          <p:nvPr>
            <p:ph idx="1"/>
          </p:nvPr>
        </p:nvSpPr>
        <p:spPr/>
        <p:txBody>
          <a:bodyPr/>
          <a:lstStyle/>
          <a:p>
            <a:r>
              <a:rPr lang="es-MX" dirty="0">
                <a:latin typeface="Helvetica"/>
              </a:rPr>
              <a:t>La iglesia</a:t>
            </a:r>
            <a:endParaRPr lang="en-US" dirty="0">
              <a:latin typeface="Helvetica"/>
            </a:endParaRPr>
          </a:p>
          <a:p>
            <a:pPr lvl="1"/>
            <a:r>
              <a:rPr lang="es-MX" dirty="0">
                <a:latin typeface="Helvetica"/>
              </a:rPr>
              <a:t>Su unidad (lo que el Espíritu le dice a una iglesia se lo dice a todas)</a:t>
            </a:r>
            <a:endParaRPr lang="en-US" dirty="0">
              <a:latin typeface="Helvetica"/>
            </a:endParaRPr>
          </a:p>
          <a:p>
            <a:pPr lvl="1"/>
            <a:r>
              <a:rPr lang="es-MX" dirty="0">
                <a:latin typeface="Helvetica"/>
              </a:rPr>
              <a:t>Su control por parte del Hijo de Dios</a:t>
            </a:r>
            <a:endParaRPr lang="en-US" dirty="0">
              <a:latin typeface="Helvetica"/>
            </a:endParaRPr>
          </a:p>
          <a:p>
            <a:pPr lvl="1"/>
            <a:r>
              <a:rPr lang="es-MX" dirty="0">
                <a:latin typeface="Helvetica"/>
              </a:rPr>
              <a:t>Su militancia al resistir los esfuerzos por destruir su lealtad a Cristo y silenciar su testimonio</a:t>
            </a:r>
            <a:endParaRPr lang="en-US" dirty="0">
              <a:latin typeface="Helvetica"/>
            </a:endParaRPr>
          </a:p>
          <a:p>
            <a:pPr lvl="1"/>
            <a:r>
              <a:rPr lang="es-MX" dirty="0">
                <a:latin typeface="Helvetica"/>
              </a:rPr>
              <a:t>Su triunfo y gloria finales</a:t>
            </a:r>
            <a:endParaRPr lang="en-US" dirty="0">
              <a:latin typeface="Helvetica"/>
            </a:endParaRPr>
          </a:p>
          <a:p>
            <a:pPr lvl="1">
              <a:buFont typeface="Wingdings" charset="0"/>
              <a:buNone/>
            </a:pPr>
            <a:endParaRPr lang="en-US" dirty="0">
              <a:latin typeface="Helvetica"/>
            </a:endParaRPr>
          </a:p>
        </p:txBody>
      </p:sp>
      <p:sp>
        <p:nvSpPr>
          <p:cNvPr id="2" name="Title 1"/>
          <p:cNvSpPr>
            <a:spLocks noGrp="1"/>
          </p:cNvSpPr>
          <p:nvPr>
            <p:ph type="title"/>
          </p:nvPr>
        </p:nvSpPr>
        <p:spPr/>
        <p:txBody>
          <a:bodyPr>
            <a:noAutofit/>
          </a:bodyPr>
          <a:lstStyle/>
          <a:p>
            <a:pPr>
              <a:defRPr/>
            </a:pPr>
            <a:r>
              <a:rPr lang="es-MX" sz="4400" dirty="0" smtClean="0">
                <a:ea typeface="+mj-ea"/>
              </a:rPr>
              <a:t>Temas y teología </a:t>
            </a:r>
            <a:endParaRPr lang="en-US" sz="20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p:txBody>
          <a:bodyPr/>
          <a:lstStyle/>
          <a:p>
            <a:pPr lvl="1"/>
            <a:r>
              <a:rPr lang="es-MX" dirty="0">
                <a:latin typeface="Helvetica"/>
              </a:rPr>
              <a:t>El propósito de Juan es exhortar a sus lectores a permanecer fieles a Cristo mientras esperan que Dios les introduzca en su reino eterno.</a:t>
            </a:r>
            <a:endParaRPr lang="en-US" dirty="0">
              <a:latin typeface="Helvetica"/>
            </a:endParaRPr>
          </a:p>
          <a:p>
            <a:endParaRPr lang="en-US" dirty="0">
              <a:latin typeface="Helvetica"/>
            </a:endParaRPr>
          </a:p>
          <a:p>
            <a:endParaRPr lang="en-US" dirty="0">
              <a:latin typeface="Helvetica"/>
            </a:endParaRPr>
          </a:p>
        </p:txBody>
      </p:sp>
      <p:sp>
        <p:nvSpPr>
          <p:cNvPr id="2" name="Title 1"/>
          <p:cNvSpPr>
            <a:spLocks noGrp="1"/>
          </p:cNvSpPr>
          <p:nvPr>
            <p:ph type="title"/>
          </p:nvPr>
        </p:nvSpPr>
        <p:spPr/>
        <p:txBody>
          <a:bodyPr>
            <a:noAutofit/>
          </a:bodyPr>
          <a:lstStyle/>
          <a:p>
            <a:pPr>
              <a:defRPr/>
            </a:pPr>
            <a:r>
              <a:rPr lang="es-MX" sz="4400" dirty="0" smtClean="0">
                <a:ea typeface="+mj-ea"/>
              </a:rPr>
              <a:t>Interpretación</a:t>
            </a:r>
            <a:r>
              <a:rPr lang="es-MX" sz="4800" dirty="0" smtClean="0">
                <a:ea typeface="+mj-ea"/>
              </a:rPr>
              <a:t> </a:t>
            </a:r>
            <a:endParaRPr lang="en-US" sz="20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Content Placeholder 2"/>
          <p:cNvSpPr>
            <a:spLocks noGrp="1"/>
          </p:cNvSpPr>
          <p:nvPr>
            <p:ph idx="1"/>
          </p:nvPr>
        </p:nvSpPr>
        <p:spPr/>
        <p:txBody>
          <a:bodyPr>
            <a:normAutofit lnSpcReduction="10000"/>
          </a:bodyPr>
          <a:lstStyle/>
          <a:p>
            <a:r>
              <a:rPr lang="es-MX" sz="3000" dirty="0">
                <a:latin typeface="Helvetica"/>
              </a:rPr>
              <a:t>Una característica distintiva es el uso frecuente del número siete (52 veces), un símbolo de la perfección o plenitud (Biblia NVI de Estudio, 1923-24), por ejemplo hay siete:</a:t>
            </a:r>
            <a:endParaRPr lang="en-US" sz="3000" dirty="0">
              <a:latin typeface="Helvetica"/>
            </a:endParaRPr>
          </a:p>
          <a:p>
            <a:pPr lvl="1"/>
            <a:r>
              <a:rPr lang="es-MX" dirty="0">
                <a:latin typeface="Helvetica"/>
              </a:rPr>
              <a:t>bienaventuranzas (1:3)</a:t>
            </a:r>
            <a:endParaRPr lang="en-US" sz="2400" dirty="0">
              <a:latin typeface="Helvetica"/>
            </a:endParaRPr>
          </a:p>
          <a:p>
            <a:pPr lvl="1"/>
            <a:r>
              <a:rPr lang="es-MX" dirty="0">
                <a:latin typeface="Helvetica"/>
              </a:rPr>
              <a:t>iglesias (1:4, 11)</a:t>
            </a:r>
            <a:endParaRPr lang="en-US" sz="2400" dirty="0">
              <a:latin typeface="Helvetica"/>
            </a:endParaRPr>
          </a:p>
          <a:p>
            <a:pPr lvl="1"/>
            <a:r>
              <a:rPr lang="es-MX" dirty="0">
                <a:latin typeface="Helvetica"/>
              </a:rPr>
              <a:t>espíritus (1:4)</a:t>
            </a:r>
            <a:endParaRPr lang="en-US" sz="2400" dirty="0">
              <a:latin typeface="Helvetica"/>
            </a:endParaRPr>
          </a:p>
          <a:p>
            <a:pPr lvl="1"/>
            <a:r>
              <a:rPr lang="es-MX" dirty="0">
                <a:latin typeface="Helvetica"/>
              </a:rPr>
              <a:t>candelabros dorados (1:12)</a:t>
            </a:r>
            <a:endParaRPr lang="en-US" sz="2400" dirty="0">
              <a:latin typeface="Helvetica"/>
            </a:endParaRPr>
          </a:p>
          <a:p>
            <a:pPr lvl="1"/>
            <a:r>
              <a:rPr lang="es-MX" dirty="0">
                <a:latin typeface="Helvetica"/>
              </a:rPr>
              <a:t>estrellas (1:16)</a:t>
            </a:r>
            <a:endParaRPr lang="en-US" sz="2400" dirty="0">
              <a:latin typeface="Helvetica"/>
            </a:endParaRPr>
          </a:p>
          <a:p>
            <a:pPr lvl="1"/>
            <a:r>
              <a:rPr lang="es-MX" dirty="0">
                <a:latin typeface="Helvetica"/>
              </a:rPr>
              <a:t>sellos (5:1)</a:t>
            </a:r>
            <a:endParaRPr lang="en-US" sz="2400" dirty="0">
              <a:latin typeface="Helvetica"/>
            </a:endParaRPr>
          </a:p>
          <a:p>
            <a:pPr lvl="1">
              <a:buFont typeface="Wingdings" charset="0"/>
              <a:buNone/>
            </a:pPr>
            <a:endParaRPr lang="en-US" dirty="0">
              <a:latin typeface="Helvetica"/>
            </a:endParaRPr>
          </a:p>
        </p:txBody>
      </p:sp>
      <p:sp>
        <p:nvSpPr>
          <p:cNvPr id="2" name="Title 1"/>
          <p:cNvSpPr>
            <a:spLocks noGrp="1"/>
          </p:cNvSpPr>
          <p:nvPr>
            <p:ph type="title"/>
          </p:nvPr>
        </p:nvSpPr>
        <p:spPr/>
        <p:txBody>
          <a:bodyPr>
            <a:noAutofit/>
          </a:bodyPr>
          <a:lstStyle/>
          <a:p>
            <a:pPr>
              <a:defRPr/>
            </a:pPr>
            <a:r>
              <a:rPr lang="es-MX" sz="4400" dirty="0" smtClean="0">
                <a:ea typeface="+mj-ea"/>
              </a:rPr>
              <a:t>Aspectos literarios</a:t>
            </a:r>
            <a:endParaRPr lang="en-US" sz="44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Content Placeholder 2"/>
          <p:cNvSpPr>
            <a:spLocks noGrp="1"/>
          </p:cNvSpPr>
          <p:nvPr>
            <p:ph idx="1"/>
          </p:nvPr>
        </p:nvSpPr>
        <p:spPr/>
        <p:txBody>
          <a:bodyPr/>
          <a:lstStyle/>
          <a:p>
            <a:pPr lvl="1"/>
            <a:r>
              <a:rPr lang="es-MX" dirty="0">
                <a:latin typeface="Helvetica"/>
              </a:rPr>
              <a:t>cuernos y ojos (5:6)</a:t>
            </a:r>
            <a:endParaRPr lang="en-US" sz="2400" dirty="0">
              <a:latin typeface="Helvetica"/>
            </a:endParaRPr>
          </a:p>
          <a:p>
            <a:pPr lvl="1"/>
            <a:r>
              <a:rPr lang="es-MX" dirty="0">
                <a:latin typeface="Helvetica"/>
              </a:rPr>
              <a:t>trompetas (8:2)</a:t>
            </a:r>
            <a:endParaRPr lang="en-US" sz="2400" dirty="0">
              <a:latin typeface="Helvetica"/>
            </a:endParaRPr>
          </a:p>
          <a:p>
            <a:pPr lvl="1"/>
            <a:r>
              <a:rPr lang="es-MX" dirty="0">
                <a:latin typeface="Helvetica"/>
              </a:rPr>
              <a:t>truenos (10:3)</a:t>
            </a:r>
            <a:endParaRPr lang="en-US" sz="2400" dirty="0">
              <a:latin typeface="Helvetica"/>
            </a:endParaRPr>
          </a:p>
          <a:p>
            <a:pPr lvl="1"/>
            <a:r>
              <a:rPr lang="es-MX" dirty="0">
                <a:latin typeface="Helvetica"/>
              </a:rPr>
              <a:t>señales (12:1, 3; 13:13-14; 15:1; 16:14, 19:20)</a:t>
            </a:r>
            <a:endParaRPr lang="en-US" sz="2400" dirty="0">
              <a:latin typeface="Helvetica"/>
            </a:endParaRPr>
          </a:p>
          <a:p>
            <a:pPr lvl="1"/>
            <a:r>
              <a:rPr lang="es-MX" dirty="0">
                <a:latin typeface="Helvetica"/>
              </a:rPr>
              <a:t>coronas (12:3)</a:t>
            </a:r>
            <a:endParaRPr lang="en-US" sz="2400" dirty="0">
              <a:latin typeface="Helvetica"/>
            </a:endParaRPr>
          </a:p>
          <a:p>
            <a:pPr lvl="1"/>
            <a:r>
              <a:rPr lang="es-MX" dirty="0">
                <a:latin typeface="Helvetica"/>
              </a:rPr>
              <a:t>plagas (15:6)</a:t>
            </a:r>
            <a:endParaRPr lang="en-US" sz="2400" dirty="0">
              <a:latin typeface="Helvetica"/>
            </a:endParaRPr>
          </a:p>
          <a:p>
            <a:pPr lvl="1"/>
            <a:r>
              <a:rPr lang="es-MX" dirty="0">
                <a:latin typeface="Helvetica"/>
              </a:rPr>
              <a:t>tazones dorados (15:7)</a:t>
            </a:r>
            <a:endParaRPr lang="en-US" sz="2400" dirty="0">
              <a:latin typeface="Helvetica"/>
            </a:endParaRPr>
          </a:p>
          <a:p>
            <a:pPr lvl="1"/>
            <a:r>
              <a:rPr lang="es-MX" dirty="0">
                <a:latin typeface="Helvetica"/>
              </a:rPr>
              <a:t>colinas (17:9)</a:t>
            </a:r>
            <a:endParaRPr lang="en-US" sz="2400" dirty="0">
              <a:latin typeface="Helvetica"/>
            </a:endParaRPr>
          </a:p>
          <a:p>
            <a:pPr lvl="1"/>
            <a:r>
              <a:rPr lang="es-MX" dirty="0">
                <a:latin typeface="Helvetica"/>
              </a:rPr>
              <a:t>reyes (17:10)</a:t>
            </a:r>
            <a:endParaRPr lang="en-US" sz="2400" dirty="0">
              <a:latin typeface="Helvetica"/>
            </a:endParaRPr>
          </a:p>
          <a:p>
            <a:pPr lvl="1">
              <a:buFont typeface="Wingdings" charset="0"/>
              <a:buNone/>
            </a:pPr>
            <a:endParaRPr lang="en-US" dirty="0">
              <a:latin typeface="Helvetica"/>
            </a:endParaRPr>
          </a:p>
        </p:txBody>
      </p:sp>
      <p:sp>
        <p:nvSpPr>
          <p:cNvPr id="2" name="Title 1"/>
          <p:cNvSpPr>
            <a:spLocks noGrp="1"/>
          </p:cNvSpPr>
          <p:nvPr>
            <p:ph type="title"/>
          </p:nvPr>
        </p:nvSpPr>
        <p:spPr/>
        <p:txBody>
          <a:bodyPr>
            <a:noAutofit/>
          </a:bodyPr>
          <a:lstStyle/>
          <a:p>
            <a:pPr>
              <a:defRPr/>
            </a:pPr>
            <a:r>
              <a:rPr lang="es-MX" sz="4400" dirty="0" smtClean="0">
                <a:ea typeface="+mj-ea"/>
              </a:rPr>
              <a:t>Aspectos literarios</a:t>
            </a:r>
            <a:endParaRPr lang="en-US" sz="44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Content Placeholder 2"/>
          <p:cNvSpPr>
            <a:spLocks noGrp="1"/>
          </p:cNvSpPr>
          <p:nvPr>
            <p:ph idx="1"/>
          </p:nvPr>
        </p:nvSpPr>
        <p:spPr/>
        <p:txBody>
          <a:bodyPr/>
          <a:lstStyle/>
          <a:p>
            <a:r>
              <a:rPr lang="es-MX" dirty="0">
                <a:latin typeface="Helvetica"/>
              </a:rPr>
              <a:t>La alternación entre cielo y tierra</a:t>
            </a:r>
            <a:endParaRPr lang="en-US" sz="2800" dirty="0">
              <a:latin typeface="Helvetica"/>
            </a:endParaRPr>
          </a:p>
          <a:p>
            <a:r>
              <a:rPr lang="es-MX" dirty="0">
                <a:latin typeface="Helvetica"/>
              </a:rPr>
              <a:t>Bienaventuranzas</a:t>
            </a:r>
            <a:endParaRPr lang="en-US" sz="2800" dirty="0">
              <a:latin typeface="Helvetica"/>
            </a:endParaRPr>
          </a:p>
          <a:p>
            <a:r>
              <a:rPr lang="es-MX" dirty="0">
                <a:latin typeface="Helvetica"/>
              </a:rPr>
              <a:t>Hay 27 canciones en Apocalipsis</a:t>
            </a:r>
            <a:endParaRPr lang="en-US" sz="2800" dirty="0">
              <a:latin typeface="Helvetica"/>
            </a:endParaRPr>
          </a:p>
          <a:p>
            <a:r>
              <a:rPr lang="es-MX" dirty="0">
                <a:latin typeface="Helvetica"/>
              </a:rPr>
              <a:t>Hay mucha mención de colores</a:t>
            </a:r>
            <a:endParaRPr lang="en-US" sz="2800" dirty="0">
              <a:latin typeface="Helvetica"/>
            </a:endParaRPr>
          </a:p>
          <a:p>
            <a:r>
              <a:rPr lang="es-MX" dirty="0">
                <a:latin typeface="Helvetica"/>
              </a:rPr>
              <a:t>Olores y sabores y sonidos</a:t>
            </a:r>
            <a:endParaRPr lang="en-US" sz="2800" dirty="0">
              <a:latin typeface="Helvetica"/>
            </a:endParaRPr>
          </a:p>
          <a:p>
            <a:pPr lvl="1">
              <a:buFont typeface="Wingdings" charset="0"/>
              <a:buNone/>
            </a:pPr>
            <a:endParaRPr lang="en-US" dirty="0">
              <a:latin typeface="Helvetica"/>
            </a:endParaRPr>
          </a:p>
        </p:txBody>
      </p:sp>
      <p:sp>
        <p:nvSpPr>
          <p:cNvPr id="2" name="Title 1"/>
          <p:cNvSpPr>
            <a:spLocks noGrp="1"/>
          </p:cNvSpPr>
          <p:nvPr>
            <p:ph type="title"/>
          </p:nvPr>
        </p:nvSpPr>
        <p:spPr/>
        <p:txBody>
          <a:bodyPr>
            <a:noAutofit/>
          </a:bodyPr>
          <a:lstStyle/>
          <a:p>
            <a:pPr>
              <a:defRPr/>
            </a:pPr>
            <a:r>
              <a:rPr lang="es-MX" sz="4400" dirty="0" smtClean="0">
                <a:ea typeface="+mj-ea"/>
              </a:rPr>
              <a:t>Aspectos literarios</a:t>
            </a:r>
            <a:endParaRPr lang="en-US" sz="44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Content Placeholder 2"/>
          <p:cNvSpPr>
            <a:spLocks noGrp="1"/>
          </p:cNvSpPr>
          <p:nvPr>
            <p:ph idx="1"/>
          </p:nvPr>
        </p:nvSpPr>
        <p:spPr/>
        <p:txBody>
          <a:bodyPr/>
          <a:lstStyle/>
          <a:p>
            <a:r>
              <a:rPr lang="es-MX" dirty="0">
                <a:latin typeface="Helvetica"/>
              </a:rPr>
              <a:t>Hipérbole:  una técnica literaria de usar la exageración como efecto retórico.</a:t>
            </a:r>
            <a:endParaRPr lang="en-US" sz="2800" dirty="0">
              <a:latin typeface="Helvetica"/>
            </a:endParaRPr>
          </a:p>
          <a:p>
            <a:pPr lvl="1"/>
            <a:r>
              <a:rPr lang="es-MX" dirty="0">
                <a:latin typeface="Helvetica"/>
              </a:rPr>
              <a:t>Hacer cosas “día y noche” (4.8, 7.15)</a:t>
            </a:r>
            <a:endParaRPr lang="en-US" sz="2400" dirty="0">
              <a:latin typeface="Helvetica"/>
            </a:endParaRPr>
          </a:p>
          <a:p>
            <a:pPr lvl="1"/>
            <a:r>
              <a:rPr lang="es-MX" dirty="0">
                <a:latin typeface="Helvetica"/>
              </a:rPr>
              <a:t>Una gran multitud que “nadie podía contar” (7.9)</a:t>
            </a:r>
            <a:endParaRPr lang="en-US" sz="2400" dirty="0">
              <a:latin typeface="Helvetica"/>
            </a:endParaRPr>
          </a:p>
          <a:p>
            <a:pPr lvl="1"/>
            <a:r>
              <a:rPr lang="es-MX" dirty="0">
                <a:latin typeface="Helvetica"/>
              </a:rPr>
              <a:t>200,000,000 soldados en 9.16, una cantidad inconcebible en el primer siglo, podría ser una exageración</a:t>
            </a:r>
            <a:endParaRPr lang="en-US" sz="2400" dirty="0">
              <a:latin typeface="Helvetica"/>
            </a:endParaRPr>
          </a:p>
          <a:p>
            <a:pPr lvl="1">
              <a:buFont typeface="Wingdings" charset="0"/>
              <a:buNone/>
            </a:pPr>
            <a:endParaRPr lang="en-US" dirty="0">
              <a:latin typeface="Helvetica"/>
            </a:endParaRPr>
          </a:p>
        </p:txBody>
      </p:sp>
      <p:sp>
        <p:nvSpPr>
          <p:cNvPr id="2" name="Title 1"/>
          <p:cNvSpPr>
            <a:spLocks noGrp="1"/>
          </p:cNvSpPr>
          <p:nvPr>
            <p:ph type="title"/>
          </p:nvPr>
        </p:nvSpPr>
        <p:spPr/>
        <p:txBody>
          <a:bodyPr>
            <a:noAutofit/>
          </a:bodyPr>
          <a:lstStyle/>
          <a:p>
            <a:pPr>
              <a:defRPr/>
            </a:pPr>
            <a:r>
              <a:rPr lang="es-MX" sz="4400" dirty="0" smtClean="0">
                <a:ea typeface="+mj-ea"/>
              </a:rPr>
              <a:t>Aspectos literarios</a:t>
            </a:r>
            <a:endParaRPr lang="en-US" sz="44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Content Placeholder 2"/>
          <p:cNvSpPr>
            <a:spLocks noGrp="1"/>
          </p:cNvSpPr>
          <p:nvPr>
            <p:ph idx="1"/>
          </p:nvPr>
        </p:nvSpPr>
        <p:spPr/>
        <p:txBody>
          <a:bodyPr/>
          <a:lstStyle/>
          <a:p>
            <a:pPr lvl="1"/>
            <a:r>
              <a:rPr lang="es-MX" dirty="0">
                <a:latin typeface="Helvetica"/>
              </a:rPr>
              <a:t>La sangre llegó “hasta los frenos de los caballos” (14.20)</a:t>
            </a:r>
            <a:endParaRPr lang="en-US" sz="2400" dirty="0">
              <a:latin typeface="Helvetica"/>
            </a:endParaRPr>
          </a:p>
          <a:p>
            <a:pPr lvl="1"/>
            <a:r>
              <a:rPr lang="es-MX" dirty="0">
                <a:latin typeface="Helvetica"/>
              </a:rPr>
              <a:t>Los pecados se amontonaron “hasta el cielo” (18.5)</a:t>
            </a:r>
            <a:endParaRPr lang="en-US" sz="2400" dirty="0">
              <a:latin typeface="Helvetica"/>
            </a:endParaRPr>
          </a:p>
          <a:p>
            <a:pPr lvl="1"/>
            <a:r>
              <a:rPr lang="es-MX" dirty="0">
                <a:latin typeface="Helvetica"/>
              </a:rPr>
              <a:t>Humo que sube “por los siglos de los siglos” (19.3)</a:t>
            </a:r>
            <a:endParaRPr lang="en-US" sz="2400" dirty="0">
              <a:latin typeface="Helvetica"/>
            </a:endParaRPr>
          </a:p>
          <a:p>
            <a:pPr lvl="1">
              <a:buFont typeface="Wingdings" charset="0"/>
              <a:buNone/>
            </a:pPr>
            <a:endParaRPr lang="en-US" dirty="0">
              <a:latin typeface="Helvetica"/>
            </a:endParaRPr>
          </a:p>
        </p:txBody>
      </p:sp>
      <p:sp>
        <p:nvSpPr>
          <p:cNvPr id="2" name="Title 1"/>
          <p:cNvSpPr>
            <a:spLocks noGrp="1"/>
          </p:cNvSpPr>
          <p:nvPr>
            <p:ph type="title"/>
          </p:nvPr>
        </p:nvSpPr>
        <p:spPr/>
        <p:txBody>
          <a:bodyPr>
            <a:noAutofit/>
          </a:bodyPr>
          <a:lstStyle/>
          <a:p>
            <a:pPr>
              <a:defRPr/>
            </a:pPr>
            <a:r>
              <a:rPr lang="es-MX" sz="4400" dirty="0" smtClean="0">
                <a:ea typeface="+mj-ea"/>
              </a:rPr>
              <a:t>Aspectos literarios</a:t>
            </a:r>
            <a:endParaRPr lang="en-US" sz="44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Content Placeholder 2"/>
          <p:cNvSpPr>
            <a:spLocks noGrp="1"/>
          </p:cNvSpPr>
          <p:nvPr>
            <p:ph idx="1"/>
          </p:nvPr>
        </p:nvSpPr>
        <p:spPr/>
        <p:txBody>
          <a:bodyPr/>
          <a:lstStyle/>
          <a:p>
            <a:r>
              <a:rPr lang="en-US" dirty="0" err="1">
                <a:latin typeface="Helvetica"/>
              </a:rPr>
              <a:t>Visiones</a:t>
            </a:r>
            <a:r>
              <a:rPr lang="en-US" dirty="0">
                <a:latin typeface="Helvetica"/>
              </a:rPr>
              <a:t> de </a:t>
            </a:r>
            <a:r>
              <a:rPr lang="en-US" dirty="0" err="1">
                <a:latin typeface="Helvetica"/>
              </a:rPr>
              <a:t>Jesucristo</a:t>
            </a:r>
            <a:endParaRPr lang="en-US" sz="2800" dirty="0">
              <a:latin typeface="Helvetica"/>
            </a:endParaRPr>
          </a:p>
          <a:p>
            <a:pPr lvl="1"/>
            <a:r>
              <a:rPr lang="en-US" dirty="0">
                <a:latin typeface="Helvetica"/>
              </a:rPr>
              <a:t>Caps. 1-3  </a:t>
            </a:r>
            <a:r>
              <a:rPr lang="es-MX" dirty="0">
                <a:latin typeface="Helvetica"/>
              </a:rPr>
              <a:t>Cristo entre los candelabros, dictando cartas a las iglesias</a:t>
            </a:r>
            <a:endParaRPr lang="en-US" sz="2400" dirty="0">
              <a:latin typeface="Helvetica"/>
            </a:endParaRPr>
          </a:p>
          <a:p>
            <a:pPr lvl="1"/>
            <a:r>
              <a:rPr lang="en-US" dirty="0">
                <a:latin typeface="Helvetica"/>
              </a:rPr>
              <a:t>Caps. 4-5  </a:t>
            </a:r>
            <a:r>
              <a:rPr lang="es-MX" dirty="0">
                <a:latin typeface="Helvetica"/>
              </a:rPr>
              <a:t>Cristo el León y el Cordero, digno de abrir los sellos del rollo</a:t>
            </a:r>
            <a:endParaRPr lang="en-US" sz="2400" dirty="0">
              <a:latin typeface="Helvetica"/>
            </a:endParaRPr>
          </a:p>
          <a:p>
            <a:pPr lvl="1"/>
            <a:r>
              <a:rPr lang="en-US" dirty="0">
                <a:latin typeface="Helvetica"/>
              </a:rPr>
              <a:t>Caps. 6-11  </a:t>
            </a:r>
            <a:r>
              <a:rPr lang="es-MX" dirty="0">
                <a:latin typeface="Helvetica"/>
              </a:rPr>
              <a:t>Cristo el revelador, abriendo los sellos</a:t>
            </a:r>
            <a:endParaRPr lang="en-US" sz="2400" dirty="0">
              <a:latin typeface="Helvetica"/>
            </a:endParaRPr>
          </a:p>
          <a:p>
            <a:pPr lvl="2">
              <a:buFont typeface="Arial" charset="0"/>
              <a:buNone/>
            </a:pPr>
            <a:endParaRPr lang="en-US" dirty="0">
              <a:latin typeface="Helvetica"/>
            </a:endParaRPr>
          </a:p>
        </p:txBody>
      </p:sp>
      <p:sp>
        <p:nvSpPr>
          <p:cNvPr id="2" name="Title 1"/>
          <p:cNvSpPr>
            <a:spLocks noGrp="1"/>
          </p:cNvSpPr>
          <p:nvPr>
            <p:ph type="title"/>
          </p:nvPr>
        </p:nvSpPr>
        <p:spPr/>
        <p:txBody>
          <a:bodyPr>
            <a:noAutofit/>
          </a:bodyPr>
          <a:lstStyle/>
          <a:p>
            <a:pPr>
              <a:defRPr/>
            </a:pPr>
            <a:r>
              <a:rPr lang="es-MX" sz="4400" dirty="0" smtClean="0">
                <a:ea typeface="+mj-ea"/>
              </a:rPr>
              <a:t>Aspectos literarios</a:t>
            </a:r>
            <a:endParaRPr lang="en-US" sz="44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Content Placeholder 2"/>
          <p:cNvSpPr>
            <a:spLocks noGrp="1"/>
          </p:cNvSpPr>
          <p:nvPr>
            <p:ph idx="1"/>
          </p:nvPr>
        </p:nvSpPr>
        <p:spPr/>
        <p:txBody>
          <a:bodyPr/>
          <a:lstStyle/>
          <a:p>
            <a:pPr lvl="1"/>
            <a:r>
              <a:rPr lang="en-US" dirty="0">
                <a:latin typeface="Helvetica"/>
              </a:rPr>
              <a:t>Caps. 12-14  </a:t>
            </a:r>
            <a:r>
              <a:rPr lang="es-MX" dirty="0">
                <a:latin typeface="Helvetica"/>
              </a:rPr>
              <a:t>Cristo el recién nacido y el Cordero </a:t>
            </a:r>
            <a:endParaRPr lang="en-US" sz="2400" dirty="0">
              <a:latin typeface="Helvetica"/>
            </a:endParaRPr>
          </a:p>
          <a:p>
            <a:pPr lvl="1"/>
            <a:r>
              <a:rPr lang="en-US" dirty="0">
                <a:latin typeface="Helvetica"/>
              </a:rPr>
              <a:t>Caps. 15-16  </a:t>
            </a:r>
            <a:r>
              <a:rPr lang="es-MX" dirty="0">
                <a:latin typeface="Helvetica"/>
              </a:rPr>
              <a:t>Cristo el que viene sobre las nubes para cosechar</a:t>
            </a:r>
            <a:endParaRPr lang="en-US" sz="2400" dirty="0">
              <a:latin typeface="Helvetica"/>
            </a:endParaRPr>
          </a:p>
          <a:p>
            <a:pPr lvl="1"/>
            <a:r>
              <a:rPr lang="en-US" dirty="0">
                <a:latin typeface="Helvetica"/>
              </a:rPr>
              <a:t>Caps. 17-20  </a:t>
            </a:r>
            <a:r>
              <a:rPr lang="es-MX" dirty="0">
                <a:latin typeface="Helvetica"/>
              </a:rPr>
              <a:t>Cristo el guerrero sobre el caballo blanco</a:t>
            </a:r>
            <a:endParaRPr lang="en-US" sz="2400" dirty="0">
              <a:latin typeface="Helvetica"/>
            </a:endParaRPr>
          </a:p>
          <a:p>
            <a:pPr lvl="1"/>
            <a:r>
              <a:rPr lang="en-US" dirty="0">
                <a:latin typeface="Helvetica"/>
              </a:rPr>
              <a:t>Caps. 21-22  </a:t>
            </a:r>
            <a:r>
              <a:rPr lang="es-MX" dirty="0">
                <a:latin typeface="Helvetica"/>
              </a:rPr>
              <a:t>Cristo el novio de la iglesia</a:t>
            </a:r>
            <a:endParaRPr lang="en-US" sz="2400" dirty="0">
              <a:latin typeface="Helvetica"/>
            </a:endParaRPr>
          </a:p>
          <a:p>
            <a:pPr lvl="2">
              <a:buFont typeface="Arial" charset="0"/>
              <a:buNone/>
            </a:pPr>
            <a:endParaRPr lang="en-US" dirty="0">
              <a:latin typeface="Helvetica"/>
            </a:endParaRPr>
          </a:p>
        </p:txBody>
      </p:sp>
      <p:sp>
        <p:nvSpPr>
          <p:cNvPr id="2" name="Title 1"/>
          <p:cNvSpPr>
            <a:spLocks noGrp="1"/>
          </p:cNvSpPr>
          <p:nvPr>
            <p:ph type="title"/>
          </p:nvPr>
        </p:nvSpPr>
        <p:spPr/>
        <p:txBody>
          <a:bodyPr>
            <a:noAutofit/>
          </a:bodyPr>
          <a:lstStyle/>
          <a:p>
            <a:pPr>
              <a:defRPr/>
            </a:pPr>
            <a:r>
              <a:rPr lang="es-MX" sz="4400" dirty="0" smtClean="0">
                <a:ea typeface="+mj-ea"/>
              </a:rPr>
              <a:t>Aspectos literarios</a:t>
            </a:r>
            <a:endParaRPr lang="en-US" sz="44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Content Placeholder 2"/>
          <p:cNvSpPr>
            <a:spLocks noGrp="1"/>
          </p:cNvSpPr>
          <p:nvPr>
            <p:ph idx="1"/>
          </p:nvPr>
        </p:nvSpPr>
        <p:spPr>
          <a:xfrm>
            <a:off x="457200" y="1828800"/>
            <a:ext cx="8229600" cy="4572000"/>
          </a:xfrm>
        </p:spPr>
        <p:txBody>
          <a:bodyPr/>
          <a:lstStyle/>
          <a:p>
            <a:r>
              <a:rPr lang="es-MX" dirty="0">
                <a:latin typeface="Helvetica"/>
              </a:rPr>
              <a:t>En Apocalipsis tenemos el cuadro completo del panorama total de la historia bíblica.  La tragedia de Edén es sorbida en victoria.  Los hombres tienen acceso al árbol de la vida.  El jardín se ha convertido en una ciudad con espacio para albergar las miríadas de redimidos.</a:t>
            </a:r>
            <a:endParaRPr lang="en-US" sz="2800" dirty="0">
              <a:latin typeface="Helvetica"/>
            </a:endParaRPr>
          </a:p>
          <a:p>
            <a:pPr lvl="2">
              <a:buFont typeface="Arial" charset="0"/>
              <a:buNone/>
            </a:pPr>
            <a:endParaRPr lang="en-US" dirty="0">
              <a:latin typeface="Helvetica"/>
            </a:endParaRPr>
          </a:p>
        </p:txBody>
      </p:sp>
      <p:sp>
        <p:nvSpPr>
          <p:cNvPr id="2" name="Title 1"/>
          <p:cNvSpPr>
            <a:spLocks noGrp="1"/>
          </p:cNvSpPr>
          <p:nvPr>
            <p:ph type="title"/>
          </p:nvPr>
        </p:nvSpPr>
        <p:spPr>
          <a:xfrm>
            <a:off x="457200" y="457200"/>
            <a:ext cx="8229600" cy="1219200"/>
          </a:xfrm>
        </p:spPr>
        <p:txBody>
          <a:bodyPr>
            <a:noAutofit/>
          </a:bodyPr>
          <a:lstStyle/>
          <a:p>
            <a:pPr>
              <a:defRPr/>
            </a:pPr>
            <a:r>
              <a:rPr lang="es-MX" sz="4400" dirty="0" smtClean="0">
                <a:ea typeface="+mj-ea"/>
              </a:rPr>
              <a:t>Mensaje de Apocalipsis para la Iglesia hoy </a:t>
            </a:r>
            <a:r>
              <a:rPr lang="es-MX" sz="2000" dirty="0" smtClean="0">
                <a:ea typeface="+mj-ea"/>
              </a:rPr>
              <a:t>(Harrison, 471; CM, 643-44)</a:t>
            </a:r>
            <a:endParaRPr lang="en-US" sz="20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nvPr>
        </p:nvSpPr>
        <p:spPr>
          <a:xfrm>
            <a:off x="457200" y="1828800"/>
            <a:ext cx="8229600" cy="4572000"/>
          </a:xfrm>
        </p:spPr>
        <p:txBody>
          <a:bodyPr/>
          <a:lstStyle/>
          <a:p>
            <a:r>
              <a:rPr lang="es-MX" dirty="0">
                <a:latin typeface="Helvetica"/>
              </a:rPr>
              <a:t>Dios vindica sus propósitos en la historia.  Este hecho es mapa y brújula para la Iglesia durante días de tensión y dificultad.</a:t>
            </a:r>
            <a:endParaRPr lang="en-US" sz="2800" dirty="0">
              <a:latin typeface="Helvetica"/>
            </a:endParaRPr>
          </a:p>
          <a:p>
            <a:r>
              <a:rPr lang="es-MX" dirty="0">
                <a:latin typeface="Helvetica"/>
              </a:rPr>
              <a:t>Solo Dios es digno de adoración.  Es el Señor de la Tierra y el Cielo.  Estas visiones extienden nuestro mundo de un modo espacial (hacia el cielo) y temporal (hacia el futuro) para ver la trascendencia de Dios.</a:t>
            </a:r>
            <a:endParaRPr lang="en-US" sz="2800" dirty="0">
              <a:latin typeface="Helvetica"/>
            </a:endParaRPr>
          </a:p>
          <a:p>
            <a:pPr lvl="2">
              <a:buFont typeface="Arial" charset="0"/>
              <a:buNone/>
            </a:pPr>
            <a:endParaRPr lang="en-US" dirty="0">
              <a:latin typeface="Helvetica"/>
            </a:endParaRPr>
          </a:p>
        </p:txBody>
      </p:sp>
      <p:sp>
        <p:nvSpPr>
          <p:cNvPr id="2" name="Title 1"/>
          <p:cNvSpPr>
            <a:spLocks noGrp="1"/>
          </p:cNvSpPr>
          <p:nvPr>
            <p:ph type="title"/>
          </p:nvPr>
        </p:nvSpPr>
        <p:spPr>
          <a:xfrm>
            <a:off x="457200" y="457200"/>
            <a:ext cx="8229600" cy="1219200"/>
          </a:xfrm>
        </p:spPr>
        <p:txBody>
          <a:bodyPr>
            <a:noAutofit/>
          </a:bodyPr>
          <a:lstStyle/>
          <a:p>
            <a:pPr>
              <a:defRPr/>
            </a:pPr>
            <a:r>
              <a:rPr lang="es-MX" sz="4400" dirty="0" smtClean="0">
                <a:ea typeface="+mj-ea"/>
              </a:rPr>
              <a:t>Mensaje de Apocalipsis para la Iglesia hoy</a:t>
            </a:r>
            <a:endParaRPr lang="en-US" sz="20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Content Placeholder 2"/>
          <p:cNvSpPr>
            <a:spLocks noGrp="1"/>
          </p:cNvSpPr>
          <p:nvPr>
            <p:ph idx="1"/>
          </p:nvPr>
        </p:nvSpPr>
        <p:spPr>
          <a:xfrm>
            <a:off x="457200" y="1828800"/>
            <a:ext cx="8229600" cy="4572000"/>
          </a:xfrm>
        </p:spPr>
        <p:txBody>
          <a:bodyPr/>
          <a:lstStyle/>
          <a:p>
            <a:r>
              <a:rPr lang="es-MX" dirty="0">
                <a:latin typeface="Helvetica"/>
              </a:rPr>
              <a:t>El fin forma e informa el pasado y el presente.  El conocimiento de cómo termina la historia nos ayuda a entender cómo hemos de encajar en ella ahora.  </a:t>
            </a:r>
            <a:endParaRPr lang="en-US" sz="2800" dirty="0">
              <a:latin typeface="Helvetica"/>
            </a:endParaRPr>
          </a:p>
          <a:p>
            <a:r>
              <a:rPr lang="es-MX" dirty="0">
                <a:latin typeface="Helvetica"/>
              </a:rPr>
              <a:t>Apocalipsis también exhorta fuertemente a los creyentes.  Hay un conflicto no solamente entre la Iglesia y el mundo, sino también dentro de la propia Iglesia.</a:t>
            </a:r>
            <a:endParaRPr lang="en-US" sz="2800" dirty="0">
              <a:latin typeface="Helvetica"/>
            </a:endParaRPr>
          </a:p>
          <a:p>
            <a:pPr lvl="2">
              <a:buFont typeface="Arial" charset="0"/>
              <a:buNone/>
            </a:pPr>
            <a:endParaRPr lang="en-US" dirty="0">
              <a:latin typeface="Helvetica"/>
            </a:endParaRPr>
          </a:p>
        </p:txBody>
      </p:sp>
      <p:sp>
        <p:nvSpPr>
          <p:cNvPr id="2" name="Title 1"/>
          <p:cNvSpPr>
            <a:spLocks noGrp="1"/>
          </p:cNvSpPr>
          <p:nvPr>
            <p:ph type="title"/>
          </p:nvPr>
        </p:nvSpPr>
        <p:spPr>
          <a:xfrm>
            <a:off x="457200" y="457200"/>
            <a:ext cx="8229600" cy="1219200"/>
          </a:xfrm>
        </p:spPr>
        <p:txBody>
          <a:bodyPr>
            <a:noAutofit/>
          </a:bodyPr>
          <a:lstStyle/>
          <a:p>
            <a:pPr>
              <a:defRPr/>
            </a:pPr>
            <a:r>
              <a:rPr lang="es-MX" sz="4400" dirty="0" smtClean="0">
                <a:ea typeface="+mj-ea"/>
              </a:rPr>
              <a:t>Mensaje de Apocalipsis para la Iglesia hoy</a:t>
            </a:r>
            <a:endParaRPr lang="en-US" sz="20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p:txBody>
          <a:bodyPr/>
          <a:lstStyle/>
          <a:p>
            <a:r>
              <a:rPr lang="es-MX" dirty="0">
                <a:latin typeface="Helvetica"/>
              </a:rPr>
              <a:t>El acercamiento histórico</a:t>
            </a:r>
            <a:endParaRPr lang="en-US" dirty="0">
              <a:latin typeface="Helvetica"/>
            </a:endParaRPr>
          </a:p>
          <a:p>
            <a:pPr lvl="1"/>
            <a:r>
              <a:rPr lang="es-MX" dirty="0">
                <a:latin typeface="Helvetica"/>
              </a:rPr>
              <a:t>Durante la Edad Media surgieron varios momentos con la convicción de que el milenio estaba a punto de llegar.</a:t>
            </a:r>
            <a:endParaRPr lang="en-US" dirty="0">
              <a:latin typeface="Helvetica"/>
            </a:endParaRPr>
          </a:p>
          <a:p>
            <a:pPr lvl="1"/>
            <a:r>
              <a:rPr lang="es-MX" dirty="0">
                <a:latin typeface="Helvetica"/>
              </a:rPr>
              <a:t>Ellos veían en Apocalipsis un esbozo de la historia desde el tiempo de Cristo hasta sus días.</a:t>
            </a:r>
            <a:endParaRPr lang="en-US" dirty="0">
              <a:latin typeface="Helvetica"/>
            </a:endParaRPr>
          </a:p>
          <a:p>
            <a:pPr lvl="1"/>
            <a:r>
              <a:rPr lang="es-MX" dirty="0">
                <a:latin typeface="Helvetica"/>
              </a:rPr>
              <a:t>Era popular en la época de los reformadores porque les permitía identificar a la bestia de Apocalipsis con el papado.</a:t>
            </a:r>
            <a:endParaRPr lang="en-US" dirty="0">
              <a:latin typeface="Helvetica"/>
            </a:endParaRPr>
          </a:p>
          <a:p>
            <a:endParaRPr lang="en-US" dirty="0">
              <a:latin typeface="Helvetica"/>
            </a:endParaRPr>
          </a:p>
        </p:txBody>
      </p:sp>
      <p:sp>
        <p:nvSpPr>
          <p:cNvPr id="2" name="Title 1"/>
          <p:cNvSpPr>
            <a:spLocks noGrp="1"/>
          </p:cNvSpPr>
          <p:nvPr>
            <p:ph type="title"/>
          </p:nvPr>
        </p:nvSpPr>
        <p:spPr/>
        <p:txBody>
          <a:bodyPr>
            <a:noAutofit/>
          </a:bodyPr>
          <a:lstStyle/>
          <a:p>
            <a:pPr>
              <a:defRPr/>
            </a:pPr>
            <a:r>
              <a:rPr lang="es-MX" sz="4400" dirty="0" smtClean="0">
                <a:ea typeface="+mj-ea"/>
              </a:rPr>
              <a:t>Interpretación</a:t>
            </a:r>
            <a:r>
              <a:rPr lang="es-MX" sz="4800" dirty="0" smtClean="0">
                <a:ea typeface="+mj-ea"/>
              </a:rPr>
              <a:t> </a:t>
            </a:r>
            <a:endParaRPr lang="en-US" sz="20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Content Placeholder 2"/>
          <p:cNvSpPr>
            <a:spLocks noGrp="1"/>
          </p:cNvSpPr>
          <p:nvPr>
            <p:ph idx="1"/>
          </p:nvPr>
        </p:nvSpPr>
        <p:spPr>
          <a:xfrm>
            <a:off x="457200" y="1828800"/>
            <a:ext cx="8229600" cy="4572000"/>
          </a:xfrm>
        </p:spPr>
        <p:txBody>
          <a:bodyPr>
            <a:normAutofit fontScale="92500"/>
          </a:bodyPr>
          <a:lstStyle/>
          <a:p>
            <a:r>
              <a:rPr lang="es-MX" sz="3000" dirty="0">
                <a:latin typeface="Helvetica"/>
              </a:rPr>
              <a:t>El juicio de Dios es una realidad.  Llegará el día en que su ira será derramada, en que habrá que darse cuenta de los pecados, en que el destino de cada individuo dependerá si su nombre está o no “escrito en el libro de la vida del Cordero”.</a:t>
            </a:r>
            <a:endParaRPr lang="en-US" sz="3000" dirty="0">
              <a:latin typeface="Helvetica"/>
            </a:endParaRPr>
          </a:p>
          <a:p>
            <a:r>
              <a:rPr lang="es-MX" sz="3000" dirty="0">
                <a:latin typeface="Helvetica"/>
              </a:rPr>
              <a:t>También está clara la recompensa que Dios reserva para quienes “guardan la palabra de mi paciencia” y hacen frente con resolución al diablo y a sus adláteres terrenales, aun a precio de la propia vida.  </a:t>
            </a:r>
            <a:endParaRPr lang="en-US" sz="3000" dirty="0">
              <a:latin typeface="Helvetica"/>
            </a:endParaRPr>
          </a:p>
          <a:p>
            <a:pPr lvl="2">
              <a:buFont typeface="Arial" charset="0"/>
              <a:buNone/>
            </a:pPr>
            <a:endParaRPr lang="en-US" sz="3000" dirty="0">
              <a:latin typeface="Helvetica"/>
            </a:endParaRPr>
          </a:p>
        </p:txBody>
      </p:sp>
      <p:sp>
        <p:nvSpPr>
          <p:cNvPr id="2" name="Title 1"/>
          <p:cNvSpPr>
            <a:spLocks noGrp="1"/>
          </p:cNvSpPr>
          <p:nvPr>
            <p:ph type="title"/>
          </p:nvPr>
        </p:nvSpPr>
        <p:spPr>
          <a:xfrm>
            <a:off x="457200" y="457200"/>
            <a:ext cx="8229600" cy="1219200"/>
          </a:xfrm>
        </p:spPr>
        <p:txBody>
          <a:bodyPr>
            <a:noAutofit/>
          </a:bodyPr>
          <a:lstStyle/>
          <a:p>
            <a:pPr>
              <a:defRPr/>
            </a:pPr>
            <a:r>
              <a:rPr lang="es-MX" sz="4400" dirty="0" smtClean="0">
                <a:ea typeface="+mj-ea"/>
              </a:rPr>
              <a:t>Mensaje de Apocalipsis para la Iglesia hoy</a:t>
            </a:r>
            <a:endParaRPr lang="en-US" sz="20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Content Placeholder 1"/>
          <p:cNvSpPr>
            <a:spLocks noGrp="1"/>
          </p:cNvSpPr>
          <p:nvPr>
            <p:ph idx="1"/>
          </p:nvPr>
        </p:nvSpPr>
        <p:spPr>
          <a:xfrm>
            <a:off x="304800" y="1600200"/>
            <a:ext cx="8610600" cy="5257800"/>
          </a:xfrm>
        </p:spPr>
        <p:txBody>
          <a:bodyPr/>
          <a:lstStyle/>
          <a:p>
            <a:r>
              <a:rPr lang="es-MX" dirty="0">
                <a:latin typeface="Helvetica"/>
              </a:rPr>
              <a:t>Terminar cualquier tarea pendiente.</a:t>
            </a:r>
            <a:endParaRPr lang="en-US" dirty="0">
              <a:latin typeface="Helvetica"/>
            </a:endParaRPr>
          </a:p>
          <a:p>
            <a:r>
              <a:rPr lang="es-MX" dirty="0">
                <a:latin typeface="Helvetica"/>
              </a:rPr>
              <a:t>Terminar la investigación exegética breve.</a:t>
            </a:r>
          </a:p>
          <a:p>
            <a:r>
              <a:rPr lang="es-MX" dirty="0">
                <a:latin typeface="Helvetica"/>
              </a:rPr>
              <a:t>Hacer el examen final.</a:t>
            </a:r>
            <a:endParaRPr lang="en-US" dirty="0">
              <a:latin typeface="Helvetica"/>
            </a:endParaRPr>
          </a:p>
        </p:txBody>
      </p:sp>
      <p:sp>
        <p:nvSpPr>
          <p:cNvPr id="3" name="Title 2"/>
          <p:cNvSpPr>
            <a:spLocks noGrp="1"/>
          </p:cNvSpPr>
          <p:nvPr>
            <p:ph type="title"/>
          </p:nvPr>
        </p:nvSpPr>
        <p:spPr/>
        <p:txBody>
          <a:bodyPr>
            <a:noAutofit/>
          </a:bodyPr>
          <a:lstStyle/>
          <a:p>
            <a:pPr eaLnBrk="1" fontAlgn="auto" hangingPunct="1">
              <a:spcAft>
                <a:spcPts val="0"/>
              </a:spcAft>
              <a:defRPr/>
            </a:pPr>
            <a:r>
              <a:rPr lang="es-MX" sz="4400" dirty="0" smtClean="0">
                <a:solidFill>
                  <a:schemeClr val="accent1">
                    <a:satMod val="150000"/>
                  </a:schemeClr>
                </a:solidFill>
                <a:ea typeface="+mj-ea"/>
              </a:rPr>
              <a:t>Tarea para esta semana	</a:t>
            </a:r>
            <a:endParaRPr lang="es-MX" sz="4400" dirty="0">
              <a:solidFill>
                <a:schemeClr val="accent1">
                  <a:satMod val="150000"/>
                </a:schemeClr>
              </a:solidFill>
              <a:ea typeface="+mj-ea"/>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p:txBody>
          <a:bodyPr/>
          <a:lstStyle/>
          <a:p>
            <a:r>
              <a:rPr lang="es-MX" dirty="0">
                <a:latin typeface="Helvetica"/>
              </a:rPr>
              <a:t>El acercamiento futurista</a:t>
            </a:r>
            <a:endParaRPr lang="en-US" dirty="0">
              <a:latin typeface="Helvetica"/>
            </a:endParaRPr>
          </a:p>
          <a:p>
            <a:pPr lvl="1"/>
            <a:r>
              <a:rPr lang="es-MX" dirty="0">
                <a:latin typeface="Helvetica"/>
              </a:rPr>
              <a:t>Dice que los eventos  descritos en Apocalipsis (del capítulo 4 en adelante) encuentran su cumplimiento en los últimos días de la historia humana.  </a:t>
            </a:r>
            <a:endParaRPr lang="en-US" dirty="0">
              <a:latin typeface="Helvetica"/>
            </a:endParaRPr>
          </a:p>
          <a:p>
            <a:pPr lvl="1"/>
            <a:r>
              <a:rPr lang="es-MX" dirty="0">
                <a:latin typeface="Helvetica"/>
              </a:rPr>
              <a:t>Hay una versión moderada de este acercamiento que dice que algunos de los primeros acontecimientos tienen lugar durante la historia antes del fin.</a:t>
            </a:r>
            <a:endParaRPr lang="en-US" dirty="0">
              <a:latin typeface="Helvetica"/>
            </a:endParaRPr>
          </a:p>
          <a:p>
            <a:endParaRPr lang="en-US" dirty="0">
              <a:latin typeface="Helvetica"/>
            </a:endParaRPr>
          </a:p>
        </p:txBody>
      </p:sp>
      <p:sp>
        <p:nvSpPr>
          <p:cNvPr id="2" name="Title 1"/>
          <p:cNvSpPr>
            <a:spLocks noGrp="1"/>
          </p:cNvSpPr>
          <p:nvPr>
            <p:ph type="title"/>
          </p:nvPr>
        </p:nvSpPr>
        <p:spPr/>
        <p:txBody>
          <a:bodyPr>
            <a:noAutofit/>
          </a:bodyPr>
          <a:lstStyle/>
          <a:p>
            <a:pPr>
              <a:defRPr/>
            </a:pPr>
            <a:r>
              <a:rPr lang="es-MX" sz="4400" dirty="0" smtClean="0">
                <a:ea typeface="+mj-ea"/>
              </a:rPr>
              <a:t>Interpretación</a:t>
            </a:r>
            <a:r>
              <a:rPr lang="es-MX" sz="4800" dirty="0" smtClean="0">
                <a:ea typeface="+mj-ea"/>
              </a:rPr>
              <a:t> </a:t>
            </a:r>
            <a:endParaRPr lang="en-US" sz="20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p:txBody>
          <a:bodyPr/>
          <a:lstStyle/>
          <a:p>
            <a:r>
              <a:rPr lang="es-MX" dirty="0">
                <a:latin typeface="Helvetica"/>
              </a:rPr>
              <a:t>El acercamiento idealista</a:t>
            </a:r>
            <a:endParaRPr lang="en-US" dirty="0">
              <a:latin typeface="Helvetica"/>
            </a:endParaRPr>
          </a:p>
          <a:p>
            <a:pPr lvl="1"/>
            <a:r>
              <a:rPr lang="es-MX" dirty="0">
                <a:latin typeface="Helvetica"/>
              </a:rPr>
              <a:t>Creen que los símbolos representan verdades eternas como la victoria sobre la maldad.</a:t>
            </a:r>
            <a:endParaRPr lang="en-US" dirty="0">
              <a:latin typeface="Helvetica"/>
            </a:endParaRPr>
          </a:p>
          <a:p>
            <a:pPr lvl="1"/>
            <a:r>
              <a:rPr lang="es-MX" dirty="0">
                <a:latin typeface="Helvetica"/>
              </a:rPr>
              <a:t>Los símbolos no corresponden a acontecimiento específicos e históricos.</a:t>
            </a:r>
            <a:endParaRPr lang="en-US" dirty="0">
              <a:latin typeface="Helvetica"/>
            </a:endParaRPr>
          </a:p>
          <a:p>
            <a:pPr lvl="1"/>
            <a:r>
              <a:rPr lang="es-MX" dirty="0">
                <a:latin typeface="Helvetica"/>
              </a:rPr>
              <a:t>Hablan más bien de la manera general en la cual Dios trata con el mundo.  Apocalipsis nos enseña “la acción de grandes principios y no de incidentes especiales” (Milligan, 153).</a:t>
            </a:r>
            <a:endParaRPr lang="en-US" dirty="0">
              <a:latin typeface="Helvetica"/>
            </a:endParaRPr>
          </a:p>
          <a:p>
            <a:endParaRPr lang="en-US" dirty="0">
              <a:latin typeface="Helvetica"/>
            </a:endParaRPr>
          </a:p>
        </p:txBody>
      </p:sp>
      <p:sp>
        <p:nvSpPr>
          <p:cNvPr id="2" name="Title 1"/>
          <p:cNvSpPr>
            <a:spLocks noGrp="1"/>
          </p:cNvSpPr>
          <p:nvPr>
            <p:ph type="title"/>
          </p:nvPr>
        </p:nvSpPr>
        <p:spPr/>
        <p:txBody>
          <a:bodyPr>
            <a:noAutofit/>
          </a:bodyPr>
          <a:lstStyle/>
          <a:p>
            <a:pPr>
              <a:defRPr/>
            </a:pPr>
            <a:r>
              <a:rPr lang="es-MX" sz="4400" dirty="0" smtClean="0">
                <a:ea typeface="+mj-ea"/>
              </a:rPr>
              <a:t>Interpretación</a:t>
            </a:r>
            <a:r>
              <a:rPr lang="es-MX" sz="4800" dirty="0" smtClean="0">
                <a:ea typeface="+mj-ea"/>
              </a:rPr>
              <a:t> </a:t>
            </a:r>
            <a:endParaRPr lang="en-US" sz="20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p:txBody>
          <a:bodyPr/>
          <a:lstStyle/>
          <a:p>
            <a:r>
              <a:rPr lang="es-MX" dirty="0">
                <a:latin typeface="Helvetica"/>
              </a:rPr>
              <a:t>Las verdades fundamentales de Apocalipsis no requieren que adoptemos una sola perspectiva entre estas cuatro.</a:t>
            </a:r>
            <a:endParaRPr lang="en-US" dirty="0">
              <a:latin typeface="Helvetica"/>
            </a:endParaRPr>
          </a:p>
          <a:p>
            <a:r>
              <a:rPr lang="es-MX" dirty="0">
                <a:latin typeface="Helvetica"/>
              </a:rPr>
              <a:t>Los que leen el libro entero para entender su mensaje pueden entender el libro resistiendo la tentación preocuparse demasiado por los detalles.</a:t>
            </a:r>
            <a:endParaRPr lang="en-US" dirty="0">
              <a:latin typeface="Helvetica"/>
            </a:endParaRPr>
          </a:p>
          <a:p>
            <a:endParaRPr lang="en-US" dirty="0">
              <a:latin typeface="Helvetica"/>
            </a:endParaRPr>
          </a:p>
        </p:txBody>
      </p:sp>
      <p:sp>
        <p:nvSpPr>
          <p:cNvPr id="2" name="Title 1"/>
          <p:cNvSpPr>
            <a:spLocks noGrp="1"/>
          </p:cNvSpPr>
          <p:nvPr>
            <p:ph type="title"/>
          </p:nvPr>
        </p:nvSpPr>
        <p:spPr/>
        <p:txBody>
          <a:bodyPr>
            <a:noAutofit/>
          </a:bodyPr>
          <a:lstStyle/>
          <a:p>
            <a:pPr>
              <a:defRPr/>
            </a:pPr>
            <a:r>
              <a:rPr lang="es-MX" sz="4400" dirty="0" smtClean="0">
                <a:ea typeface="+mj-ea"/>
              </a:rPr>
              <a:t>Interpretación</a:t>
            </a:r>
            <a:r>
              <a:rPr lang="es-MX" sz="4800" dirty="0" smtClean="0">
                <a:ea typeface="+mj-ea"/>
              </a:rPr>
              <a:t> </a:t>
            </a:r>
            <a:endParaRPr lang="en-US" sz="20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Content Placeholder 2"/>
          <p:cNvSpPr>
            <a:spLocks noGrp="1"/>
          </p:cNvSpPr>
          <p:nvPr>
            <p:ph idx="1"/>
          </p:nvPr>
        </p:nvSpPr>
        <p:spPr/>
        <p:txBody>
          <a:bodyPr>
            <a:normAutofit fontScale="92500" lnSpcReduction="10000"/>
          </a:bodyPr>
          <a:lstStyle/>
          <a:p>
            <a:r>
              <a:rPr lang="es-MX" sz="3000" dirty="0">
                <a:latin typeface="Helvetica"/>
              </a:rPr>
              <a:t>Hay parte de verdad en cada una de estas cuatro perspectivas, sin embargo “el acercamiento futurista es el que hace más justicia a la naturaleza y propósitos del libro de Apocalipsis” (CM, 642).</a:t>
            </a:r>
            <a:endParaRPr lang="en-US" sz="3000" dirty="0">
              <a:latin typeface="Helvetica"/>
            </a:endParaRPr>
          </a:p>
          <a:p>
            <a:r>
              <a:rPr lang="es-MX" sz="3000" dirty="0">
                <a:latin typeface="Helvetica"/>
              </a:rPr>
              <a:t>Juan adapta y modifica la perspectiva apocalíptica.  Los autores judíos esperaban la irrupción del reino de Dios en su tiempo.  Juan presenta una elaborada visión del establecimiento del reinado de Cristo en la historia.</a:t>
            </a:r>
            <a:endParaRPr lang="en-US" sz="3000" dirty="0">
              <a:latin typeface="Helvetica"/>
            </a:endParaRPr>
          </a:p>
          <a:p>
            <a:endParaRPr lang="en-US" sz="3000" dirty="0">
              <a:latin typeface="Helvetica"/>
            </a:endParaRPr>
          </a:p>
        </p:txBody>
      </p:sp>
      <p:sp>
        <p:nvSpPr>
          <p:cNvPr id="2" name="Title 1"/>
          <p:cNvSpPr>
            <a:spLocks noGrp="1"/>
          </p:cNvSpPr>
          <p:nvPr>
            <p:ph type="title"/>
          </p:nvPr>
        </p:nvSpPr>
        <p:spPr/>
        <p:txBody>
          <a:bodyPr>
            <a:noAutofit/>
          </a:bodyPr>
          <a:lstStyle/>
          <a:p>
            <a:pPr>
              <a:defRPr/>
            </a:pPr>
            <a:r>
              <a:rPr lang="es-MX" sz="4400" dirty="0" smtClean="0">
                <a:ea typeface="+mj-ea"/>
              </a:rPr>
              <a:t>Interpretación</a:t>
            </a:r>
            <a:r>
              <a:rPr lang="es-MX" sz="4800" dirty="0" smtClean="0">
                <a:ea typeface="+mj-ea"/>
              </a:rPr>
              <a:t> </a:t>
            </a:r>
            <a:endParaRPr lang="en-US" sz="2000" dirty="0">
              <a:ea typeface="+mj-ea"/>
            </a:endParaRPr>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ptssem">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Marcador">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pel">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Pptssem.thmx</Template>
  <TotalTime>4331</TotalTime>
  <Words>3097</Words>
  <Application>Microsoft Macintosh PowerPoint</Application>
  <PresentationFormat>Presentación en pantalla (4:3)</PresentationFormat>
  <Paragraphs>246</Paragraphs>
  <Slides>51</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51</vt:i4>
      </vt:variant>
    </vt:vector>
  </HeadingPairs>
  <TitlesOfParts>
    <vt:vector size="58" baseType="lpstr">
      <vt:lpstr>Arial</vt:lpstr>
      <vt:lpstr>Corbel</vt:lpstr>
      <vt:lpstr>Wingdings 2</vt:lpstr>
      <vt:lpstr>Wingdings</vt:lpstr>
      <vt:lpstr>Wingdings 3</vt:lpstr>
      <vt:lpstr>Calibri</vt:lpstr>
      <vt:lpstr>Pptssem</vt:lpstr>
      <vt:lpstr>Las cartas generales del Nuevo Testamento y Apocalipsis </vt:lpstr>
      <vt:lpstr>Apocalipsis (parte 2 de 2)</vt:lpstr>
      <vt:lpstr>Interpretación (Biblia NVI de Estudio, 1924; CM, 641-42)</vt:lpstr>
      <vt:lpstr>Interpretación </vt:lpstr>
      <vt:lpstr>Interpretación </vt:lpstr>
      <vt:lpstr>Interpretación </vt:lpstr>
      <vt:lpstr>Interpretación </vt:lpstr>
      <vt:lpstr>Interpretación </vt:lpstr>
      <vt:lpstr>Interpretación </vt:lpstr>
      <vt:lpstr>Interpretación </vt:lpstr>
      <vt:lpstr>Interpretación </vt:lpstr>
      <vt:lpstr>Estructura y contenido (Biblia NVI de Estudio, 1924; CM, 620-23)</vt:lpstr>
      <vt:lpstr>Estructura y contenido</vt:lpstr>
      <vt:lpstr>Estructura y contenido</vt:lpstr>
      <vt:lpstr>Estructura y contenido</vt:lpstr>
      <vt:lpstr>Estructura y contenido</vt:lpstr>
      <vt:lpstr>Estructura y contenido</vt:lpstr>
      <vt:lpstr>Estructura y contenido</vt:lpstr>
      <vt:lpstr>Estructura y contenido</vt:lpstr>
      <vt:lpstr>Estructura y contenido</vt:lpstr>
      <vt:lpstr>Estructura y contenido</vt:lpstr>
      <vt:lpstr>Estructura y contenido</vt:lpstr>
      <vt:lpstr>Estructura y contenido</vt:lpstr>
      <vt:lpstr>Estructura y contenido</vt:lpstr>
      <vt:lpstr>Estructura y contenido</vt:lpstr>
      <vt:lpstr>Estructura y contenido</vt:lpstr>
      <vt:lpstr>Estructura y contenido</vt:lpstr>
      <vt:lpstr>Estructura y contenido</vt:lpstr>
      <vt:lpstr>Estructura y contenido</vt:lpstr>
      <vt:lpstr>Temas y teología (Harrison, 462-63)</vt:lpstr>
      <vt:lpstr>Temas y teología </vt:lpstr>
      <vt:lpstr>Temas y teología </vt:lpstr>
      <vt:lpstr>Temas y teología </vt:lpstr>
      <vt:lpstr>Temas y teología </vt:lpstr>
      <vt:lpstr>Temas y teología </vt:lpstr>
      <vt:lpstr>Temas y teología </vt:lpstr>
      <vt:lpstr>Temas y teología </vt:lpstr>
      <vt:lpstr>Temas y teología </vt:lpstr>
      <vt:lpstr>Temas y teología </vt:lpstr>
      <vt:lpstr>Aspectos literarios</vt:lpstr>
      <vt:lpstr>Aspectos literarios</vt:lpstr>
      <vt:lpstr>Aspectos literarios</vt:lpstr>
      <vt:lpstr>Aspectos literarios</vt:lpstr>
      <vt:lpstr>Aspectos literarios</vt:lpstr>
      <vt:lpstr>Aspectos literarios</vt:lpstr>
      <vt:lpstr>Aspectos literarios</vt:lpstr>
      <vt:lpstr>Mensaje de Apocalipsis para la Iglesia hoy (Harrison, 471; CM, 643-44)</vt:lpstr>
      <vt:lpstr>Mensaje de Apocalipsis para la Iglesia hoy</vt:lpstr>
      <vt:lpstr>Mensaje de Apocalipsis para la Iglesia hoy</vt:lpstr>
      <vt:lpstr>Mensaje de Apocalipsis para la Iglesia hoy</vt:lpstr>
      <vt:lpstr>Tarea para esta semana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Hechos y las cartas de Pablo</dc:title>
  <dc:creator>Administratr</dc:creator>
  <cp:lastModifiedBy>Carla Gallareta</cp:lastModifiedBy>
  <cp:revision>72</cp:revision>
  <dcterms:created xsi:type="dcterms:W3CDTF">2010-03-12T17:58:51Z</dcterms:created>
  <dcterms:modified xsi:type="dcterms:W3CDTF">2012-10-10T19:39:49Z</dcterms:modified>
</cp:coreProperties>
</file>