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8"/>
  </p:notesMasterIdLst>
  <p:sldIdLst>
    <p:sldId id="267" r:id="rId2"/>
    <p:sldId id="260" r:id="rId3"/>
    <p:sldId id="262" r:id="rId4"/>
    <p:sldId id="263" r:id="rId5"/>
    <p:sldId id="264" r:id="rId6"/>
    <p:sldId id="265" r:id="rId7"/>
    <p:sldId id="266" r:id="rId8"/>
    <p:sldId id="261" r:id="rId9"/>
    <p:sldId id="269" r:id="rId10"/>
    <p:sldId id="268" r:id="rId11"/>
    <p:sldId id="270" r:id="rId12"/>
    <p:sldId id="258" r:id="rId13"/>
    <p:sldId id="273" r:id="rId14"/>
    <p:sldId id="259" r:id="rId15"/>
    <p:sldId id="274" r:id="rId16"/>
    <p:sldId id="271" r:id="rId17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11" d="100"/>
          <a:sy n="111" d="100"/>
        </p:scale>
        <p:origin x="-24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EE21DBB-5D59-4642-90E9-AC4A9AF438F2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873025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538595-ED9B-5441-9F43-C40B66F85B48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8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F4EF47-2F51-9140-9E6F-45D127C8C40D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348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D75F8D-18B7-D240-9DE1-21D0B3900F82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19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01D191-2BFF-444A-A728-C84B2878AF3C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215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E87A9A-688F-7343-9767-516221FFB051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235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C8476E-F4F2-C846-A256-CEBB653A647B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256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345534-DBBC-D54F-9851-AE5631C11788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276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65FA48-D7DB-1243-83B6-798D656ADE4E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174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588A9A-048B-2446-9029-09DE9C953358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327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E5AEB-20E1-3F48-9084-BBA536685B59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30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8BF447-7AAF-3649-844A-D68793766D6C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0244-1276-8444-90D9-4F9E33B126F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19FA-F01D-DC4F-995C-4D18D8A00F41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3F1252C-D4E0-C84E-86DB-10FD14B44D90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D37B-EB2D-4545-AC43-00616D8EAEEA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C598-CE7C-D141-A0D2-4971A065429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00E1-B5C5-3842-B07F-C1AEEB218180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A95AC-608B-9946-AE7F-EF6433EAB3F0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D539F-83A1-0640-9C5D-31D3857EC71A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37583F9-6465-914E-BA23-C22780072EE2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FFCCE6-AED2-1F4E-ABE5-65CB5897D924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3C71131-C2B0-4749-AD4F-81D9DCEFBC72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_tradnl" sz="5000" dirty="0">
                <a:latin typeface="AveriaSerif-Bold"/>
                <a:cs typeface="AveriaSerif-Bold"/>
              </a:rPr>
              <a:t>La proposici</a:t>
            </a:r>
            <a:r>
              <a:rPr lang="es-ES_tradnl" altLang="ja-JP" sz="5000" dirty="0">
                <a:latin typeface="AveriaSerif-Bold"/>
                <a:cs typeface="AveriaSerif-Bold"/>
              </a:rPr>
              <a:t>ón y</a:t>
            </a:r>
            <a:br>
              <a:rPr lang="es-ES_tradnl" altLang="ja-JP" sz="5000" dirty="0">
                <a:latin typeface="AveriaSerif-Bold"/>
                <a:cs typeface="AveriaSerif-Bold"/>
              </a:rPr>
            </a:br>
            <a:r>
              <a:rPr lang="es-ES_tradnl" altLang="ja-JP" sz="5000" dirty="0">
                <a:latin typeface="AveriaSerif-Bold"/>
                <a:cs typeface="AveriaSerif-Bold"/>
              </a:rPr>
              <a:t>el bosquejo </a:t>
            </a:r>
            <a:r>
              <a:rPr lang="es-ES_tradnl" altLang="ja-JP" sz="5000" dirty="0" err="1">
                <a:latin typeface="AveriaSerif-Bold"/>
                <a:cs typeface="AveriaSerif-Bold"/>
              </a:rPr>
              <a:t>homilético</a:t>
            </a:r>
            <a:endParaRPr lang="es-ES_tradnl" sz="5000" dirty="0">
              <a:latin typeface="AveriaSerif-Bold"/>
              <a:cs typeface="AveriaSerif-Bold"/>
            </a:endParaRPr>
          </a:p>
        </p:txBody>
      </p:sp>
      <p:pic>
        <p:nvPicPr>
          <p:cNvPr id="7" name="Imagen 6" descr="Logo colo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48330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s-ES_tradnl" altLang="ja-JP" sz="2800"/>
              <a:t>9.	Braga (144) sugiere que desarrollemos el bosquejo homilético interrogando la proposición con una de las siguientes preguntas:</a:t>
            </a:r>
          </a:p>
          <a:p>
            <a:pPr marL="990600" lvl="1" indent="-533400">
              <a:buFont typeface="Arial" charset="0"/>
              <a:buNone/>
            </a:pPr>
            <a:r>
              <a:rPr lang="es-ES_tradnl" altLang="ja-JP" sz="2400"/>
              <a:t>¿Por qué?</a:t>
            </a:r>
          </a:p>
          <a:p>
            <a:pPr marL="990600" lvl="1" indent="-533400">
              <a:buFont typeface="Arial" charset="0"/>
              <a:buNone/>
            </a:pPr>
            <a:r>
              <a:rPr lang="es-ES_tradnl" altLang="ja-JP" sz="2400"/>
              <a:t>¿Cómo?</a:t>
            </a:r>
          </a:p>
          <a:p>
            <a:pPr marL="990600" lvl="1" indent="-533400">
              <a:buFont typeface="Arial" charset="0"/>
              <a:buNone/>
            </a:pPr>
            <a:r>
              <a:rPr lang="es-ES_tradnl" altLang="ja-JP" sz="2400"/>
              <a:t>¿Cuándo?</a:t>
            </a:r>
          </a:p>
          <a:p>
            <a:pPr marL="990600" lvl="1" indent="-533400">
              <a:buFont typeface="Arial" charset="0"/>
              <a:buNone/>
            </a:pPr>
            <a:r>
              <a:rPr lang="es-ES_tradnl" altLang="ja-JP" sz="2400"/>
              <a:t>¿Qué?</a:t>
            </a:r>
          </a:p>
          <a:p>
            <a:pPr marL="990600" lvl="1" indent="-533400">
              <a:buFont typeface="Arial" charset="0"/>
              <a:buNone/>
            </a:pPr>
            <a:r>
              <a:rPr lang="es-ES_tradnl" altLang="ja-JP" sz="2400"/>
              <a:t>¿Dónde?</a:t>
            </a:r>
          </a:p>
          <a:p>
            <a:pPr marL="609600" indent="-609600">
              <a:buFont typeface="Arial" charset="0"/>
              <a:buNone/>
            </a:pPr>
            <a:r>
              <a:rPr lang="es-ES_tradnl" altLang="ja-JP" sz="2800"/>
              <a:t>10.	Luego, encontramos las respuestas en el texto mismo.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s-ES_tradnl" sz="3600"/>
              <a:t>El bosquejo del serm</a:t>
            </a:r>
            <a:r>
              <a:rPr lang="es-ES_tradnl" altLang="ja-JP" sz="3600"/>
              <a:t>ón</a:t>
            </a:r>
            <a:endParaRPr lang="es-ES_tradn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pPr marL="609600" indent="-609600">
              <a:buFont typeface="Arial" charset="0"/>
              <a:buAutoNum type="arabicPeriod" startAt="11"/>
            </a:pPr>
            <a:r>
              <a:rPr lang="es-ES_tradnl" altLang="ja-JP" sz="2800"/>
              <a:t>En su libro </a:t>
            </a:r>
            <a:r>
              <a:rPr lang="es-ES_tradnl" altLang="ja-JP" sz="2800" i="1"/>
              <a:t>Biblical Preaching</a:t>
            </a:r>
            <a:r>
              <a:rPr lang="es-ES_tradnl" altLang="ja-JP" sz="2800"/>
              <a:t> (75-96), Haddon Robinson recomienda que le hagamos a la proposición tres preguntas:</a:t>
            </a:r>
          </a:p>
          <a:p>
            <a:pPr marL="990600" lvl="1" indent="-533400">
              <a:buFontTx/>
              <a:buNone/>
            </a:pPr>
            <a:r>
              <a:rPr lang="es-ES_tradnl" altLang="ja-JP" sz="2400"/>
              <a:t>¿Qué quiere decir? --&gt;	Explicación</a:t>
            </a:r>
          </a:p>
          <a:p>
            <a:pPr marL="990600" lvl="1" indent="-533400">
              <a:buFontTx/>
              <a:buNone/>
            </a:pPr>
            <a:r>
              <a:rPr lang="es-ES_tradnl" altLang="ja-JP" sz="2400"/>
              <a:t>¿Es cierto? --&gt; Demostración</a:t>
            </a:r>
          </a:p>
          <a:p>
            <a:pPr marL="990600" lvl="1" indent="-533400">
              <a:buFontTx/>
              <a:buNone/>
            </a:pPr>
            <a:r>
              <a:rPr lang="es-ES_tradnl" altLang="ja-JP" sz="2400"/>
              <a:t>¿Qué diferencia me hace? --&gt; Aplicación</a:t>
            </a:r>
          </a:p>
          <a:p>
            <a:pPr marL="609600" indent="-609600">
              <a:buFont typeface="Arial" charset="0"/>
              <a:buAutoNum type="arabicPeriod" startAt="12"/>
            </a:pPr>
            <a:r>
              <a:rPr lang="es-ES_tradnl" altLang="ja-JP" sz="2800"/>
              <a:t>De nuevo, las respuestas que el texto nos da nos dirigen al bosquejo homilético.</a:t>
            </a:r>
          </a:p>
          <a:p>
            <a:pPr marL="609600" indent="-609600">
              <a:buFont typeface="Arial" charset="0"/>
              <a:buAutoNum type="arabicPeriod" startAt="12"/>
            </a:pPr>
            <a:r>
              <a:rPr lang="es-ES_tradnl" altLang="ja-JP" sz="2800"/>
              <a:t>Consideremos estos ejemplos:</a:t>
            </a:r>
          </a:p>
          <a:p>
            <a:pPr marL="990600" lvl="1" indent="-533400">
              <a:buFontTx/>
              <a:buNone/>
            </a:pPr>
            <a:endParaRPr lang="es-ES_tradnl" altLang="ja-JP" sz="240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s-ES_tradnl" sz="3600"/>
              <a:t>El bosquejo del serm</a:t>
            </a:r>
            <a:r>
              <a:rPr lang="es-ES_tradnl" altLang="ja-JP" sz="3600"/>
              <a:t>ón</a:t>
            </a:r>
            <a:endParaRPr lang="es-ES_tradn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352800" y="206970"/>
            <a:ext cx="2319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_tradnl" dirty="0"/>
              <a:t>II Corintios 5:17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81000" y="740370"/>
            <a:ext cx="8305800" cy="556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_tradnl">
                <a:solidFill>
                  <a:srgbClr val="FF0000"/>
                </a:solidFill>
              </a:rPr>
              <a:t>Condici</a:t>
            </a:r>
            <a:r>
              <a:rPr lang="es-ES_tradnl" altLang="ja-JP">
                <a:solidFill>
                  <a:srgbClr val="FF0000"/>
                </a:solidFill>
              </a:rPr>
              <a:t>ón</a:t>
            </a:r>
            <a:r>
              <a:rPr lang="es-ES_tradnl" altLang="ja-JP"/>
              <a:t>: </a:t>
            </a:r>
            <a:r>
              <a:rPr lang="es-ES_tradnl"/>
              <a:t>De modo que si alguno está en Cristo</a:t>
            </a:r>
          </a:p>
          <a:p>
            <a:r>
              <a:rPr lang="es-ES_tradnl">
                <a:solidFill>
                  <a:srgbClr val="FF0000"/>
                </a:solidFill>
              </a:rPr>
              <a:t>Resultado de la condici</a:t>
            </a:r>
            <a:r>
              <a:rPr lang="es-ES_tradnl" altLang="ja-JP">
                <a:solidFill>
                  <a:srgbClr val="FF0000"/>
                </a:solidFill>
              </a:rPr>
              <a:t>ón</a:t>
            </a:r>
            <a:r>
              <a:rPr lang="es-ES_tradnl" altLang="ja-JP"/>
              <a:t>: </a:t>
            </a:r>
            <a:r>
              <a:rPr lang="es-ES_tradnl"/>
              <a:t>nueva criatura es</a:t>
            </a:r>
          </a:p>
          <a:p>
            <a:r>
              <a:rPr lang="es-ES_tradnl">
                <a:solidFill>
                  <a:srgbClr val="FF0000"/>
                </a:solidFill>
              </a:rPr>
              <a:t>Descripci</a:t>
            </a:r>
            <a:r>
              <a:rPr lang="es-ES_tradnl" altLang="ja-JP">
                <a:solidFill>
                  <a:srgbClr val="FF0000"/>
                </a:solidFill>
              </a:rPr>
              <a:t>ón del resultado</a:t>
            </a:r>
            <a:r>
              <a:rPr lang="es-ES_tradnl"/>
              <a:t>:</a:t>
            </a:r>
          </a:p>
          <a:p>
            <a:r>
              <a:rPr lang="es-ES_tradnl"/>
              <a:t>	</a:t>
            </a:r>
            <a:r>
              <a:rPr lang="es-ES_tradnl">
                <a:solidFill>
                  <a:srgbClr val="FF0000"/>
                </a:solidFill>
              </a:rPr>
              <a:t>negativa</a:t>
            </a:r>
            <a:r>
              <a:rPr lang="es-ES_tradnl"/>
              <a:t>: las cosas viejas pasaron</a:t>
            </a:r>
          </a:p>
          <a:p>
            <a:r>
              <a:rPr lang="es-ES_tradnl"/>
              <a:t>	</a:t>
            </a:r>
            <a:r>
              <a:rPr lang="es-ES_tradnl">
                <a:solidFill>
                  <a:srgbClr val="FF0000"/>
                </a:solidFill>
              </a:rPr>
              <a:t>positiva</a:t>
            </a:r>
            <a:r>
              <a:rPr lang="es-ES_tradnl"/>
              <a:t>: he aquí, son hechas nuevas.</a:t>
            </a:r>
          </a:p>
          <a:p>
            <a:r>
              <a:rPr lang="es-ES_tradnl">
                <a:solidFill>
                  <a:srgbClr val="FF0000"/>
                </a:solidFill>
              </a:rPr>
              <a:t>Idea central</a:t>
            </a:r>
            <a:r>
              <a:rPr lang="es-ES_tradnl"/>
              <a:t>: La persona que est</a:t>
            </a:r>
            <a:r>
              <a:rPr lang="es-ES_tradnl" altLang="ja-JP"/>
              <a:t>á en Cristo es nueva.</a:t>
            </a:r>
          </a:p>
          <a:p>
            <a:r>
              <a:rPr lang="es-ES_tradnl" altLang="ja-JP">
                <a:solidFill>
                  <a:srgbClr val="FF0000"/>
                </a:solidFill>
              </a:rPr>
              <a:t>Proposición</a:t>
            </a:r>
            <a:r>
              <a:rPr lang="es-ES_tradnl" altLang="ja-JP"/>
              <a:t>: Igual</a:t>
            </a:r>
          </a:p>
          <a:p>
            <a:r>
              <a:rPr lang="es-ES_tradnl" altLang="ja-JP">
                <a:solidFill>
                  <a:srgbClr val="FF0000"/>
                </a:solidFill>
              </a:rPr>
              <a:t>Pregunta</a:t>
            </a:r>
            <a:r>
              <a:rPr lang="es-ES_tradnl" altLang="ja-JP"/>
              <a:t>: ¿Qué quiere decir “nueva”?</a:t>
            </a:r>
          </a:p>
          <a:p>
            <a:endParaRPr lang="es-ES_tradnl" altLang="ja-JP"/>
          </a:p>
          <a:p>
            <a:r>
              <a:rPr lang="es-ES_tradnl" altLang="ja-JP">
                <a:solidFill>
                  <a:srgbClr val="FF0000"/>
                </a:solidFill>
              </a:rPr>
              <a:t>Bosquejo</a:t>
            </a:r>
            <a:r>
              <a:rPr lang="es-ES_tradnl" altLang="ja-JP"/>
              <a:t>:</a:t>
            </a:r>
          </a:p>
          <a:p>
            <a:r>
              <a:rPr lang="es-ES_tradnl" altLang="ja-JP"/>
              <a:t>	1. Las cosas viejas ya pasaron.</a:t>
            </a:r>
          </a:p>
          <a:p>
            <a:r>
              <a:rPr lang="es-ES_tradnl" altLang="ja-JP"/>
              <a:t>	2. Las nuevas cosas ya llegaron.</a:t>
            </a:r>
          </a:p>
          <a:p>
            <a:endParaRPr lang="es-ES_tradnl" altLang="ja-JP"/>
          </a:p>
          <a:p>
            <a:r>
              <a:rPr lang="es-ES_tradnl" altLang="ja-JP"/>
              <a:t>En alguna parte, tendremos que enfatizar la condición “estar en Cristo”, quizás en la conclusión.</a:t>
            </a:r>
            <a:endParaRPr lang="es-ES_tradn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352800" y="260648"/>
            <a:ext cx="2319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_tradnl" dirty="0"/>
              <a:t>II Corintios 5:17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81000" y="794048"/>
            <a:ext cx="83058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/>
            <a:r>
              <a:rPr lang="es-ES_tradnl" sz="2200">
                <a:solidFill>
                  <a:srgbClr val="FF0000"/>
                </a:solidFill>
              </a:rPr>
              <a:t>Condici</a:t>
            </a:r>
            <a:r>
              <a:rPr lang="es-ES_tradnl" altLang="ja-JP" sz="2200">
                <a:solidFill>
                  <a:srgbClr val="FF0000"/>
                </a:solidFill>
              </a:rPr>
              <a:t>ón</a:t>
            </a:r>
            <a:r>
              <a:rPr lang="es-ES_tradnl" altLang="ja-JP" sz="2200"/>
              <a:t>: </a:t>
            </a:r>
            <a:r>
              <a:rPr lang="es-ES_tradnl" sz="2200"/>
              <a:t>De modo que si alguno está en Cristo</a:t>
            </a:r>
          </a:p>
          <a:p>
            <a:pPr marL="457200" indent="-457200"/>
            <a:r>
              <a:rPr lang="es-ES_tradnl" sz="2200">
                <a:solidFill>
                  <a:srgbClr val="FF0000"/>
                </a:solidFill>
              </a:rPr>
              <a:t>Resultado de la condici</a:t>
            </a:r>
            <a:r>
              <a:rPr lang="es-ES_tradnl" altLang="ja-JP" sz="2200">
                <a:solidFill>
                  <a:srgbClr val="FF0000"/>
                </a:solidFill>
              </a:rPr>
              <a:t>ón</a:t>
            </a:r>
            <a:r>
              <a:rPr lang="es-ES_tradnl" altLang="ja-JP" sz="2200"/>
              <a:t>: </a:t>
            </a:r>
            <a:r>
              <a:rPr lang="es-ES_tradnl" sz="2200"/>
              <a:t>nueva criatura es</a:t>
            </a:r>
          </a:p>
          <a:p>
            <a:pPr marL="457200" indent="-457200"/>
            <a:r>
              <a:rPr lang="es-ES_tradnl" sz="2200">
                <a:solidFill>
                  <a:srgbClr val="FF0000"/>
                </a:solidFill>
              </a:rPr>
              <a:t>Descripci</a:t>
            </a:r>
            <a:r>
              <a:rPr lang="es-ES_tradnl" altLang="ja-JP" sz="2200">
                <a:solidFill>
                  <a:srgbClr val="FF0000"/>
                </a:solidFill>
              </a:rPr>
              <a:t>ón del resultado</a:t>
            </a:r>
            <a:r>
              <a:rPr lang="es-ES_tradnl" sz="2200"/>
              <a:t>:</a:t>
            </a:r>
          </a:p>
          <a:p>
            <a:pPr marL="457200" indent="-457200"/>
            <a:r>
              <a:rPr lang="es-ES_tradnl" sz="2200"/>
              <a:t>	</a:t>
            </a:r>
            <a:r>
              <a:rPr lang="es-ES_tradnl" sz="2200">
                <a:solidFill>
                  <a:srgbClr val="FF0000"/>
                </a:solidFill>
              </a:rPr>
              <a:t>negativa</a:t>
            </a:r>
            <a:r>
              <a:rPr lang="es-ES_tradnl" sz="2200"/>
              <a:t>: las cosas viejas pasaron</a:t>
            </a:r>
          </a:p>
          <a:p>
            <a:pPr marL="457200" indent="-457200"/>
            <a:r>
              <a:rPr lang="es-ES_tradnl" sz="2200"/>
              <a:t>	</a:t>
            </a:r>
            <a:r>
              <a:rPr lang="es-ES_tradnl" sz="2200">
                <a:solidFill>
                  <a:srgbClr val="FF0000"/>
                </a:solidFill>
              </a:rPr>
              <a:t>positiva</a:t>
            </a:r>
            <a:r>
              <a:rPr lang="es-ES_tradnl" sz="2200"/>
              <a:t>: he aquí, son hechas nuevas.</a:t>
            </a:r>
          </a:p>
          <a:p>
            <a:pPr marL="457200" indent="-457200"/>
            <a:r>
              <a:rPr lang="es-ES_tradnl" sz="2200">
                <a:solidFill>
                  <a:srgbClr val="FF0000"/>
                </a:solidFill>
              </a:rPr>
              <a:t>Idea central</a:t>
            </a:r>
            <a:r>
              <a:rPr lang="es-ES_tradnl" sz="2200"/>
              <a:t>: La persona que est</a:t>
            </a:r>
            <a:r>
              <a:rPr lang="es-ES_tradnl" altLang="ja-JP" sz="2200"/>
              <a:t>á en Cristo es nueva.</a:t>
            </a:r>
          </a:p>
          <a:p>
            <a:pPr marL="457200" indent="-457200"/>
            <a:r>
              <a:rPr lang="es-ES_tradnl" altLang="ja-JP" sz="2200">
                <a:solidFill>
                  <a:srgbClr val="FF0000"/>
                </a:solidFill>
              </a:rPr>
              <a:t>Proposición</a:t>
            </a:r>
            <a:r>
              <a:rPr lang="es-ES_tradnl" altLang="ja-JP" sz="2200"/>
              <a:t>: Igual</a:t>
            </a:r>
          </a:p>
          <a:p>
            <a:pPr marL="457200" indent="-457200"/>
            <a:r>
              <a:rPr lang="es-ES_tradnl" altLang="ja-JP" sz="2200">
                <a:solidFill>
                  <a:srgbClr val="FF0000"/>
                </a:solidFill>
              </a:rPr>
              <a:t>Pregunta</a:t>
            </a:r>
            <a:r>
              <a:rPr lang="es-ES_tradnl" altLang="ja-JP" sz="2200"/>
              <a:t>: ¿Qué quieren decir “estar en Cristo” y “nueva criatura”?</a:t>
            </a:r>
          </a:p>
          <a:p>
            <a:pPr marL="457200" indent="-457200"/>
            <a:r>
              <a:rPr lang="es-ES_tradnl" altLang="ja-JP" sz="2200">
                <a:solidFill>
                  <a:srgbClr val="FF0000"/>
                </a:solidFill>
              </a:rPr>
              <a:t>Bosquejo</a:t>
            </a:r>
            <a:r>
              <a:rPr lang="es-ES_tradnl" altLang="ja-JP" sz="2200"/>
              <a:t>:</a:t>
            </a:r>
          </a:p>
          <a:p>
            <a:pPr marL="914400" lvl="1" indent="-457200">
              <a:buFont typeface="Arial" charset="0"/>
              <a:buAutoNum type="arabicPeriod"/>
            </a:pPr>
            <a:r>
              <a:rPr lang="es-ES_tradnl" altLang="ja-JP" sz="2200"/>
              <a:t>“Estar en Cristo” significa unión con él por medio de la fe.</a:t>
            </a:r>
          </a:p>
          <a:p>
            <a:pPr marL="914400" lvl="1" indent="-457200">
              <a:buFont typeface="Arial" charset="0"/>
              <a:buAutoNum type="arabicPeriod"/>
            </a:pPr>
            <a:r>
              <a:rPr lang="es-ES_tradnl" altLang="ja-JP" sz="2200"/>
              <a:t>“Nueva criatura” significa la renovación de la persona.</a:t>
            </a:r>
          </a:p>
          <a:p>
            <a:pPr marL="457200" indent="-457200"/>
            <a:endParaRPr lang="es-ES_tradnl" altLang="ja-JP" sz="2200"/>
          </a:p>
          <a:p>
            <a:pPr marL="457200" indent="-457200"/>
            <a:r>
              <a:rPr lang="es-ES_tradnl" altLang="ja-JP" sz="2200"/>
              <a:t>Este bosquejo da más lugar a la condición.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352800" y="200992"/>
            <a:ext cx="1946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_tradnl"/>
              <a:t>I Pedro 2:1-3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04800" y="658192"/>
            <a:ext cx="8610600" cy="5509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_tradnl" sz="2200" dirty="0">
                <a:solidFill>
                  <a:srgbClr val="FF0000"/>
                </a:solidFill>
              </a:rPr>
              <a:t>Conjunci</a:t>
            </a:r>
            <a:r>
              <a:rPr lang="es-ES_tradnl" altLang="ja-JP" sz="2200" dirty="0">
                <a:solidFill>
                  <a:srgbClr val="FF0000"/>
                </a:solidFill>
              </a:rPr>
              <a:t>ón con lo anterior</a:t>
            </a:r>
            <a:r>
              <a:rPr lang="es-ES_tradnl" altLang="ja-JP" sz="2200" dirty="0"/>
              <a:t>: </a:t>
            </a:r>
            <a:r>
              <a:rPr lang="es-ES_tradnl" sz="2200" dirty="0"/>
              <a:t>1Por tanto, </a:t>
            </a:r>
          </a:p>
          <a:p>
            <a:r>
              <a:rPr lang="es-ES_tradnl" sz="2200" dirty="0">
                <a:solidFill>
                  <a:srgbClr val="FF0000"/>
                </a:solidFill>
              </a:rPr>
              <a:t>Imperativa</a:t>
            </a:r>
            <a:r>
              <a:rPr lang="es-ES_tradnl" altLang="ja-JP" sz="2200" dirty="0">
                <a:solidFill>
                  <a:srgbClr val="FF0000"/>
                </a:solidFill>
              </a:rPr>
              <a:t> negativa</a:t>
            </a:r>
            <a:r>
              <a:rPr lang="es-ES_tradnl" altLang="ja-JP" sz="2200" dirty="0"/>
              <a:t>: </a:t>
            </a:r>
            <a:r>
              <a:rPr lang="es-ES_tradnl" sz="2200" dirty="0"/>
              <a:t>desechando (</a:t>
            </a:r>
            <a:r>
              <a:rPr lang="es-ES_tradnl" sz="2200" dirty="0">
                <a:solidFill>
                  <a:srgbClr val="FFFF00"/>
                </a:solidFill>
              </a:rPr>
              <a:t>participio</a:t>
            </a:r>
            <a:r>
              <a:rPr lang="es-ES_tradnl" sz="2200" dirty="0"/>
              <a:t>)</a:t>
            </a:r>
          </a:p>
          <a:p>
            <a:r>
              <a:rPr lang="es-ES_tradnl" sz="2200" dirty="0"/>
              <a:t>	</a:t>
            </a:r>
            <a:r>
              <a:rPr lang="es-ES_tradnl" sz="2200" dirty="0">
                <a:solidFill>
                  <a:srgbClr val="0000FF"/>
                </a:solidFill>
              </a:rPr>
              <a:t>toda</a:t>
            </a:r>
            <a:r>
              <a:rPr lang="es-ES_tradnl" sz="2200" dirty="0"/>
              <a:t> malicia</a:t>
            </a:r>
          </a:p>
          <a:p>
            <a:r>
              <a:rPr lang="es-ES_tradnl" sz="2200" dirty="0"/>
              <a:t>	y </a:t>
            </a:r>
            <a:r>
              <a:rPr lang="es-ES_tradnl" sz="2200" dirty="0">
                <a:solidFill>
                  <a:srgbClr val="0000FF"/>
                </a:solidFill>
              </a:rPr>
              <a:t>todo</a:t>
            </a:r>
            <a:r>
              <a:rPr lang="es-ES_tradnl" sz="2200" dirty="0"/>
              <a:t> engaño,</a:t>
            </a:r>
          </a:p>
          <a:p>
            <a:r>
              <a:rPr lang="es-ES_tradnl" sz="2200" dirty="0"/>
              <a:t>	e hipocresías,</a:t>
            </a:r>
          </a:p>
          <a:p>
            <a:r>
              <a:rPr lang="es-ES_tradnl" sz="2200" dirty="0"/>
              <a:t>	envidias </a:t>
            </a:r>
          </a:p>
          <a:p>
            <a:r>
              <a:rPr lang="es-ES_tradnl" sz="2200" dirty="0"/>
              <a:t>	y </a:t>
            </a:r>
            <a:r>
              <a:rPr lang="es-ES_tradnl" sz="2200" dirty="0">
                <a:solidFill>
                  <a:srgbClr val="0000FF"/>
                </a:solidFill>
              </a:rPr>
              <a:t>toda</a:t>
            </a:r>
            <a:r>
              <a:rPr lang="es-ES_tradnl" sz="2200" dirty="0"/>
              <a:t> difamación,</a:t>
            </a:r>
          </a:p>
          <a:p>
            <a:r>
              <a:rPr lang="es-ES_tradnl" sz="2200" dirty="0">
                <a:solidFill>
                  <a:srgbClr val="FF0000"/>
                </a:solidFill>
              </a:rPr>
              <a:t>Imperativa positiva</a:t>
            </a:r>
            <a:r>
              <a:rPr lang="es-ES_tradnl" sz="2200" dirty="0"/>
              <a:t>: 2desead (</a:t>
            </a:r>
            <a:r>
              <a:rPr lang="es-ES_tradnl" sz="2200" dirty="0">
                <a:solidFill>
                  <a:srgbClr val="FFFF00"/>
                </a:solidFill>
              </a:rPr>
              <a:t>imperativo</a:t>
            </a:r>
            <a:r>
              <a:rPr lang="es-ES_tradnl" sz="2200" dirty="0"/>
              <a:t>)</a:t>
            </a:r>
          </a:p>
          <a:p>
            <a:r>
              <a:rPr lang="es-ES_tradnl" sz="2200" dirty="0"/>
              <a:t>	como niños recién nacidos, (</a:t>
            </a:r>
            <a:r>
              <a:rPr lang="es-ES_tradnl" sz="2200" dirty="0">
                <a:solidFill>
                  <a:srgbClr val="FFFF00"/>
                </a:solidFill>
              </a:rPr>
              <a:t>cl</a:t>
            </a:r>
            <a:r>
              <a:rPr lang="es-ES_tradnl" altLang="ja-JP" sz="2200" dirty="0">
                <a:solidFill>
                  <a:srgbClr val="FFFF00"/>
                </a:solidFill>
              </a:rPr>
              <a:t>áusula adverbial</a:t>
            </a:r>
            <a:r>
              <a:rPr lang="es-ES_tradnl" altLang="ja-JP" sz="2200" dirty="0"/>
              <a:t>)</a:t>
            </a:r>
            <a:endParaRPr lang="es-ES_tradnl" sz="2200" dirty="0"/>
          </a:p>
          <a:p>
            <a:r>
              <a:rPr lang="es-ES_tradnl" sz="2200" dirty="0"/>
              <a:t>	la leche pura de la palabra, (</a:t>
            </a:r>
            <a:r>
              <a:rPr lang="es-ES_tradnl" sz="2200" dirty="0">
                <a:solidFill>
                  <a:srgbClr val="FFFF00"/>
                </a:solidFill>
              </a:rPr>
              <a:t>objeto directo</a:t>
            </a:r>
            <a:r>
              <a:rPr lang="es-ES_tradnl" sz="2200" dirty="0"/>
              <a:t>)</a:t>
            </a:r>
          </a:p>
          <a:p>
            <a:r>
              <a:rPr lang="es-ES_tradnl" sz="2200" dirty="0">
                <a:solidFill>
                  <a:srgbClr val="FF0000"/>
                </a:solidFill>
              </a:rPr>
              <a:t>Prop</a:t>
            </a:r>
            <a:r>
              <a:rPr lang="es-ES_tradnl" altLang="ja-JP" sz="2200" dirty="0">
                <a:solidFill>
                  <a:srgbClr val="FF0000"/>
                </a:solidFill>
              </a:rPr>
              <a:t>ósito</a:t>
            </a:r>
            <a:r>
              <a:rPr lang="es-ES_tradnl" altLang="ja-JP" sz="2200" dirty="0"/>
              <a:t>: </a:t>
            </a:r>
            <a:r>
              <a:rPr lang="es-ES_tradnl" sz="2200" dirty="0"/>
              <a:t>para que por ella crezcáis para salvación,</a:t>
            </a:r>
          </a:p>
          <a:p>
            <a:r>
              <a:rPr lang="es-ES_tradnl" sz="2200" dirty="0">
                <a:solidFill>
                  <a:srgbClr val="FF0000"/>
                </a:solidFill>
              </a:rPr>
              <a:t>Condici</a:t>
            </a:r>
            <a:r>
              <a:rPr lang="es-ES_tradnl" altLang="ja-JP" sz="2200" dirty="0">
                <a:solidFill>
                  <a:srgbClr val="FF0000"/>
                </a:solidFill>
              </a:rPr>
              <a:t>ón</a:t>
            </a:r>
            <a:r>
              <a:rPr lang="es-ES_tradnl" altLang="ja-JP" sz="2200" dirty="0"/>
              <a:t>: </a:t>
            </a:r>
            <a:r>
              <a:rPr lang="es-ES_tradnl" sz="2200" dirty="0"/>
              <a:t>3si es que habéis probado la benignidad del Señor.</a:t>
            </a:r>
          </a:p>
          <a:p>
            <a:endParaRPr lang="es-ES_tradnl" sz="2200" dirty="0"/>
          </a:p>
          <a:p>
            <a:r>
              <a:rPr lang="es-ES_tradnl" sz="2200" dirty="0">
                <a:solidFill>
                  <a:srgbClr val="FF0000"/>
                </a:solidFill>
              </a:rPr>
              <a:t>Idea central</a:t>
            </a:r>
            <a:r>
              <a:rPr lang="es-ES_tradnl" sz="2200" dirty="0"/>
              <a:t>: La bondad del Señor nos conduce al crecimiento espiritual por medio de la negaci</a:t>
            </a:r>
            <a:r>
              <a:rPr lang="es-ES_tradnl" altLang="ja-JP" sz="2200" dirty="0"/>
              <a:t>ón del pecado y el consumo de la palabra de Dios.</a:t>
            </a:r>
            <a:endParaRPr lang="es-ES_tradnl" sz="2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352800" y="200992"/>
            <a:ext cx="1946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_tradnl"/>
              <a:t>I Pedro 2:1-3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04800" y="658192"/>
            <a:ext cx="8610600" cy="5170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/>
            <a:r>
              <a:rPr lang="es-ES_tradnl" sz="2200" dirty="0">
                <a:solidFill>
                  <a:srgbClr val="FF0000"/>
                </a:solidFill>
              </a:rPr>
              <a:t>Proposici</a:t>
            </a:r>
            <a:r>
              <a:rPr lang="es-ES_tradnl" altLang="ja-JP" sz="2200" dirty="0">
                <a:solidFill>
                  <a:srgbClr val="FF0000"/>
                </a:solidFill>
              </a:rPr>
              <a:t>ón</a:t>
            </a:r>
            <a:r>
              <a:rPr lang="es-ES_tradnl" sz="2200" dirty="0"/>
              <a:t>:</a:t>
            </a:r>
            <a:r>
              <a:rPr lang="es-ES_tradnl" altLang="ja-JP" sz="2200" dirty="0">
                <a:solidFill>
                  <a:srgbClr val="FF0000"/>
                </a:solidFill>
              </a:rPr>
              <a:t> </a:t>
            </a:r>
            <a:r>
              <a:rPr lang="es-ES_tradnl" sz="2200" dirty="0"/>
              <a:t>La bondad del Señor nos conduce al crecimiento espiritual.</a:t>
            </a:r>
          </a:p>
          <a:p>
            <a:pPr marL="457200" indent="-457200"/>
            <a:r>
              <a:rPr lang="es-ES_tradnl" sz="2200" dirty="0">
                <a:solidFill>
                  <a:srgbClr val="FF0000"/>
                </a:solidFill>
              </a:rPr>
              <a:t>Pregunta</a:t>
            </a:r>
            <a:r>
              <a:rPr lang="es-ES_tradnl" sz="2200" dirty="0"/>
              <a:t>: ¿C</a:t>
            </a:r>
            <a:r>
              <a:rPr lang="es-ES_tradnl" altLang="ja-JP" sz="2200" dirty="0"/>
              <a:t>ómo crecemos?</a:t>
            </a:r>
            <a:endParaRPr lang="es-ES_tradnl" sz="2200" dirty="0"/>
          </a:p>
          <a:p>
            <a:pPr marL="457200" indent="-457200"/>
            <a:r>
              <a:rPr lang="es-ES_tradnl" sz="2200" dirty="0">
                <a:solidFill>
                  <a:srgbClr val="FF0000"/>
                </a:solidFill>
              </a:rPr>
              <a:t>Respuesta</a:t>
            </a:r>
            <a:r>
              <a:rPr lang="es-ES_tradnl" sz="2200" dirty="0"/>
              <a:t>: por medio de la negaci</a:t>
            </a:r>
            <a:r>
              <a:rPr lang="es-ES_tradnl" altLang="ja-JP" sz="2200" dirty="0"/>
              <a:t>ón del pecado y el consumo de la palabra de Dios.</a:t>
            </a:r>
          </a:p>
          <a:p>
            <a:pPr marL="457200" indent="-457200"/>
            <a:r>
              <a:rPr lang="es-ES_tradnl" altLang="ja-JP" sz="2200" dirty="0">
                <a:solidFill>
                  <a:srgbClr val="FF0000"/>
                </a:solidFill>
              </a:rPr>
              <a:t>Bosquejo</a:t>
            </a:r>
            <a:r>
              <a:rPr lang="es-ES_tradnl" altLang="ja-JP" sz="2200" dirty="0"/>
              <a:t>:</a:t>
            </a:r>
          </a:p>
          <a:p>
            <a:pPr marL="914400" lvl="1" indent="-457200">
              <a:buFont typeface="Arial" charset="0"/>
              <a:buAutoNum type="arabicPeriod"/>
            </a:pPr>
            <a:r>
              <a:rPr lang="es-ES_tradnl" altLang="ja-JP" sz="2200" dirty="0"/>
              <a:t>Crecemos por medio de la negación de nuestros pecados.</a:t>
            </a:r>
          </a:p>
          <a:p>
            <a:pPr marL="914400" lvl="1" indent="-457200">
              <a:buFont typeface="Arial" charset="0"/>
              <a:buAutoNum type="arabicPeriod"/>
            </a:pPr>
            <a:r>
              <a:rPr lang="es-ES_tradnl" sz="2200" dirty="0"/>
              <a:t>Crecemos por medio de la palabra de Dios.</a:t>
            </a:r>
          </a:p>
          <a:p>
            <a:pPr marL="914400" lvl="1" indent="-457200">
              <a:buFont typeface="Arial" charset="0"/>
              <a:buAutoNum type="arabicPeriod"/>
            </a:pPr>
            <a:endParaRPr lang="es-ES_tradnl" sz="2200" dirty="0"/>
          </a:p>
          <a:p>
            <a:pPr marL="457200" indent="-457200">
              <a:buFont typeface="Arial" charset="0"/>
              <a:buNone/>
            </a:pPr>
            <a:r>
              <a:rPr lang="es-ES_tradnl" sz="2200" dirty="0"/>
              <a:t>Este bosquejo es sencillo y obvio</a:t>
            </a:r>
            <a:r>
              <a:rPr lang="es-ES_tradnl" altLang="ja-JP" sz="2200" dirty="0"/>
              <a:t>, y el texto mismo tiene suficiente información para explicar los dos puntos.</a:t>
            </a:r>
          </a:p>
          <a:p>
            <a:pPr marL="457200" indent="-457200">
              <a:buFont typeface="Arial" charset="0"/>
              <a:buNone/>
            </a:pPr>
            <a:r>
              <a:rPr lang="es-ES_tradnl" altLang="ja-JP" sz="2200" dirty="0"/>
              <a:t>De nuevo, hay que decidir dónde enfatizar la condición.  Puede ser en la conclusión.</a:t>
            </a:r>
          </a:p>
          <a:p>
            <a:pPr marL="457200" indent="-457200">
              <a:buFont typeface="Arial" charset="0"/>
              <a:buNone/>
            </a:pPr>
            <a:r>
              <a:rPr lang="es-ES_tradnl" altLang="ja-JP" sz="2200" dirty="0"/>
              <a:t>Este bosquejo tiene la ventaja de enfatizar la responsabilidad de crecer y la desventaja de no enfatizar la bondad del Señor.</a:t>
            </a:r>
            <a:endParaRPr lang="es-ES_tradnl" sz="2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352800" y="206077"/>
            <a:ext cx="1946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_tradnl" dirty="0"/>
              <a:t>I Pedro 2:1-3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04800" y="663277"/>
            <a:ext cx="8610600" cy="449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/>
            <a:r>
              <a:rPr lang="es-ES_tradnl" sz="2200" dirty="0">
                <a:solidFill>
                  <a:srgbClr val="FF0000"/>
                </a:solidFill>
              </a:rPr>
              <a:t>Proposici</a:t>
            </a:r>
            <a:r>
              <a:rPr lang="es-ES_tradnl" altLang="ja-JP" sz="2200" dirty="0">
                <a:solidFill>
                  <a:srgbClr val="FF0000"/>
                </a:solidFill>
              </a:rPr>
              <a:t>ón</a:t>
            </a:r>
            <a:r>
              <a:rPr lang="es-ES_tradnl" sz="2200" dirty="0"/>
              <a:t>:</a:t>
            </a:r>
            <a:r>
              <a:rPr lang="es-ES_tradnl" altLang="ja-JP" sz="2200" dirty="0">
                <a:solidFill>
                  <a:srgbClr val="FF0000"/>
                </a:solidFill>
              </a:rPr>
              <a:t> </a:t>
            </a:r>
            <a:r>
              <a:rPr lang="es-ES_tradnl" sz="2200" dirty="0"/>
              <a:t>La bondad del Señor nos hace crecer espiritualmente.</a:t>
            </a:r>
          </a:p>
          <a:p>
            <a:pPr marL="457200" indent="-457200"/>
            <a:r>
              <a:rPr lang="es-ES_tradnl" sz="2200" dirty="0">
                <a:solidFill>
                  <a:srgbClr val="FF0000"/>
                </a:solidFill>
              </a:rPr>
              <a:t>Pregunta</a:t>
            </a:r>
            <a:r>
              <a:rPr lang="es-ES_tradnl" sz="2200" dirty="0"/>
              <a:t>: ¿C</a:t>
            </a:r>
            <a:r>
              <a:rPr lang="es-ES_tradnl" altLang="ja-JP" sz="2200" dirty="0"/>
              <a:t>ómo nos hace crecer espiritualmente la bondad del Señor?</a:t>
            </a:r>
          </a:p>
          <a:p>
            <a:pPr marL="457200" indent="-457200"/>
            <a:r>
              <a:rPr lang="es-ES_tradnl" altLang="ja-JP" sz="2200" dirty="0">
                <a:solidFill>
                  <a:srgbClr val="FF0000"/>
                </a:solidFill>
              </a:rPr>
              <a:t>Bosquejo</a:t>
            </a:r>
            <a:r>
              <a:rPr lang="es-ES_tradnl" altLang="ja-JP" sz="2200" dirty="0"/>
              <a:t>:</a:t>
            </a:r>
          </a:p>
          <a:p>
            <a:pPr marL="914400" lvl="1" indent="-457200">
              <a:buFont typeface="Arial" charset="0"/>
              <a:buAutoNum type="arabicPeriod"/>
            </a:pPr>
            <a:r>
              <a:rPr lang="es-ES_tradnl" altLang="ja-JP" sz="2200" dirty="0"/>
              <a:t>La bondad del Señor nos conduce a renunciar nuestros pecados.</a:t>
            </a:r>
          </a:p>
          <a:p>
            <a:pPr marL="914400" lvl="1" indent="-457200">
              <a:buFont typeface="Arial" charset="0"/>
              <a:buAutoNum type="arabicPeriod"/>
            </a:pPr>
            <a:r>
              <a:rPr lang="es-ES_tradnl" sz="2200" dirty="0"/>
              <a:t>La bondad del Señor produce en nosotros el deseo de conocer la palabra de Dios.</a:t>
            </a:r>
          </a:p>
          <a:p>
            <a:pPr marL="914400" lvl="1" indent="-457200">
              <a:buFont typeface="Arial" charset="0"/>
              <a:buAutoNum type="arabicPeriod"/>
            </a:pPr>
            <a:endParaRPr lang="es-ES_tradnl" altLang="ja-JP" sz="2200" dirty="0"/>
          </a:p>
          <a:p>
            <a:pPr marL="457200" indent="-457200">
              <a:buFont typeface="Arial" charset="0"/>
              <a:buNone/>
            </a:pPr>
            <a:r>
              <a:rPr lang="es-ES_tradnl" altLang="ja-JP" sz="2200" dirty="0"/>
              <a:t>De nuevo, hay que decidir dónde enfatizar lo condicional de haber probado la bondad del Señor.  Puede ser en la conclusión.</a:t>
            </a:r>
          </a:p>
          <a:p>
            <a:pPr marL="457200" indent="-457200">
              <a:buFont typeface="Arial" charset="0"/>
              <a:buNone/>
            </a:pPr>
            <a:r>
              <a:rPr lang="es-ES_tradnl" altLang="ja-JP" sz="2200" dirty="0"/>
              <a:t>Este bosquejo tiene la ventaja de enfatizar la bondad del Señor y la desventaja de suavizar lo imperativo de “desead”.</a:t>
            </a:r>
            <a:endParaRPr lang="es-ES_tradnl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61392"/>
            <a:ext cx="8229600" cy="5879976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/>
              <a:t>Ya que tenemos la idea central, estamos listos para formular la proposición del sermón.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/>
              <a:t>La proposición es la declaración del punto central del sermón, formulada para la congregación.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/>
              <a:t>Frecuentemente la idea central del texto y la proposición del sermón son iguales.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/>
              <a:t>Sobre todo, cuando el texto es del Nuevo Testamento, la idea central sirve como proposición, porque estamos en la misma era que los destinatarios originales.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/>
              <a:t>Cuando el texto es del Antiguo Testamento, posiblemente tendremos que  reformular la idea central para que sea apropiado para la congregación.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0912"/>
            <a:ext cx="7772400" cy="685800"/>
          </a:xfrm>
        </p:spPr>
        <p:txBody>
          <a:bodyPr/>
          <a:lstStyle/>
          <a:p>
            <a:r>
              <a:rPr lang="es-ES_tradnl" sz="3600" dirty="0"/>
              <a:t>La proposici</a:t>
            </a:r>
            <a:r>
              <a:rPr lang="es-ES_tradnl" altLang="ja-JP" sz="3600" dirty="0"/>
              <a:t>ón</a:t>
            </a:r>
            <a:endParaRPr lang="es-ES_trad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 altLang="ja-JP" sz="2800"/>
              <a:t>Aun en sermones del Nuevo Testamento, puede ser conveniente reformular la idea central para que sea más clara para la congregación.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 altLang="ja-JP" sz="2800"/>
              <a:t>La proposición debe ser una simple declaración, expresiva de la idea central del texto (ver capítulo 7 de </a:t>
            </a:r>
            <a:r>
              <a:rPr lang="es-ES_tradnl" altLang="ja-JP" sz="2800" i="1"/>
              <a:t>Cómo preparar mensajes bíblicos</a:t>
            </a:r>
            <a:r>
              <a:rPr lang="es-ES_tradnl" altLang="ja-JP" sz="2800"/>
              <a:t> por James Braga).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 altLang="ja-JP" sz="2800"/>
              <a:t>Consideremos los ejemplos de la última clase: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endParaRPr lang="es-ES_tradnl" altLang="ja-JP" sz="280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600"/>
              <a:t>La proposici</a:t>
            </a:r>
            <a:r>
              <a:rPr lang="es-ES_tradnl" altLang="ja-JP" sz="3600"/>
              <a:t>ón</a:t>
            </a:r>
            <a:endParaRPr lang="es-ES_trad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altLang="ja-JP" sz="2800"/>
              <a:t>II Corintios 5:17</a:t>
            </a:r>
          </a:p>
          <a:p>
            <a:pPr marL="990600" lvl="1" indent="-533400">
              <a:lnSpc>
                <a:spcPct val="90000"/>
              </a:lnSpc>
              <a:buFont typeface="Times" charset="0"/>
              <a:buChar char="•"/>
            </a:pPr>
            <a:r>
              <a:rPr lang="es-ES_tradnl" altLang="ja-JP" sz="2400"/>
              <a:t>La idea central es: “</a:t>
            </a:r>
            <a:r>
              <a:rPr lang="es-ES_tradnl" sz="2400"/>
              <a:t>La persona que est</a:t>
            </a:r>
            <a:r>
              <a:rPr lang="es-ES_tradnl" altLang="ja-JP" sz="2400"/>
              <a:t>á en Cristo es nueva.”</a:t>
            </a:r>
          </a:p>
          <a:p>
            <a:pPr marL="990600" lvl="1" indent="-533400">
              <a:lnSpc>
                <a:spcPct val="90000"/>
              </a:lnSpc>
              <a:buFont typeface="Times" charset="0"/>
              <a:buChar char="•"/>
            </a:pPr>
            <a:r>
              <a:rPr lang="es-ES_tradnl" altLang="ja-JP" sz="2400"/>
              <a:t>La proposición puede ser igual.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altLang="ja-JP" sz="2800"/>
              <a:t>I Pedro 2:1-3</a:t>
            </a:r>
          </a:p>
          <a:p>
            <a:pPr marL="990600" lvl="1" indent="-533400">
              <a:lnSpc>
                <a:spcPct val="90000"/>
              </a:lnSpc>
              <a:buFont typeface="Times" charset="0"/>
              <a:buChar char="•"/>
            </a:pPr>
            <a:r>
              <a:rPr lang="es-ES_tradnl" altLang="ja-JP" sz="2400"/>
              <a:t>La idea central es: “</a:t>
            </a:r>
            <a:r>
              <a:rPr lang="es-ES_tradnl" sz="2400"/>
              <a:t>La bondad del Señor nos conduce al crecimiento espiritual por medio de la negaci</a:t>
            </a:r>
            <a:r>
              <a:rPr lang="es-ES_tradnl" altLang="ja-JP" sz="2400"/>
              <a:t>ón del pecado y el consumo de la palabra de Dios.”</a:t>
            </a:r>
          </a:p>
          <a:p>
            <a:pPr marL="990600" lvl="1" indent="-533400">
              <a:lnSpc>
                <a:spcPct val="90000"/>
              </a:lnSpc>
              <a:buFont typeface="Times" charset="0"/>
              <a:buChar char="•"/>
            </a:pPr>
            <a:r>
              <a:rPr lang="es-ES_tradnl" altLang="ja-JP" sz="2400"/>
              <a:t>La proposición puede ser la primera parte de esta idea central: “</a:t>
            </a:r>
            <a:r>
              <a:rPr lang="es-ES_tradnl" sz="2400"/>
              <a:t>La bondad del Señor nos conduce al crecimiento espiritual.</a:t>
            </a:r>
            <a:r>
              <a:rPr lang="ja-JP" altLang="es-ES_tradnl" sz="2400"/>
              <a:t>”</a:t>
            </a:r>
            <a:endParaRPr lang="es-ES_tradnl" sz="2400"/>
          </a:p>
          <a:p>
            <a:pPr marL="990600" lvl="1" indent="-533400">
              <a:lnSpc>
                <a:spcPct val="90000"/>
              </a:lnSpc>
              <a:buFont typeface="Times" charset="0"/>
              <a:buChar char="•"/>
            </a:pPr>
            <a:r>
              <a:rPr lang="es-ES_tradnl" sz="2400"/>
              <a:t>Lo dem</a:t>
            </a:r>
            <a:r>
              <a:rPr lang="es-ES_tradnl" altLang="ja-JP" sz="2400"/>
              <a:t>ás funcionaría bien como las dos divisiones principales del sermón: “</a:t>
            </a:r>
            <a:r>
              <a:rPr lang="es-ES_tradnl" sz="2400"/>
              <a:t>por medio de la negaci</a:t>
            </a:r>
            <a:r>
              <a:rPr lang="es-ES_tradnl" altLang="ja-JP" sz="2400"/>
              <a:t>ón del pecado y el consumo de la palabra de Dios”.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600"/>
              <a:t>La proposici</a:t>
            </a:r>
            <a:r>
              <a:rPr lang="es-ES_tradnl" altLang="ja-JP" sz="3600"/>
              <a:t>ón</a:t>
            </a:r>
            <a:endParaRPr lang="es-ES_trad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altLang="ja-JP" sz="2800"/>
              <a:t>Jueces 13:1-5</a:t>
            </a:r>
          </a:p>
          <a:p>
            <a:pPr marL="990600" lvl="1" indent="-533400">
              <a:lnSpc>
                <a:spcPct val="90000"/>
              </a:lnSpc>
              <a:buFont typeface="Times" charset="0"/>
              <a:buChar char="•"/>
            </a:pPr>
            <a:r>
              <a:rPr lang="es-ES_tradnl" altLang="ja-JP" sz="2400"/>
              <a:t>La idea central es: “</a:t>
            </a:r>
            <a:r>
              <a:rPr lang="es-ES_tradnl" sz="2400"/>
              <a:t>Dios di</a:t>
            </a:r>
            <a:r>
              <a:rPr lang="es-ES_tradnl" altLang="ja-JP" sz="2400"/>
              <a:t>o un hijo a la estéril para liberar a su pueblo de la opresión causada por sus pecados.”</a:t>
            </a:r>
          </a:p>
          <a:p>
            <a:pPr marL="990600" lvl="1" indent="-533400">
              <a:lnSpc>
                <a:spcPct val="90000"/>
              </a:lnSpc>
              <a:buFont typeface="Times" charset="0"/>
              <a:buChar char="•"/>
            </a:pPr>
            <a:r>
              <a:rPr lang="es-ES_tradnl" altLang="ja-JP" sz="2400"/>
              <a:t>Probablemente necesitamos reformular esta idea central para que sea más accesible para la congregación.</a:t>
            </a:r>
          </a:p>
          <a:p>
            <a:pPr marL="990600" lvl="1" indent="-533400">
              <a:lnSpc>
                <a:spcPct val="90000"/>
              </a:lnSpc>
              <a:buFont typeface="Times" charset="0"/>
              <a:buChar char="•"/>
            </a:pPr>
            <a:r>
              <a:rPr lang="es-ES_tradnl" altLang="ja-JP" sz="2400"/>
              <a:t>Por ejemplo, la proposición podría ser: “Dios libera a su pueblo por medios humanamente imposibles.”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600"/>
              <a:t>La proposici</a:t>
            </a:r>
            <a:r>
              <a:rPr lang="es-ES_tradnl" altLang="ja-JP" sz="3600"/>
              <a:t>ón</a:t>
            </a:r>
            <a:endParaRPr lang="es-ES_trad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8"/>
            </a:pPr>
            <a:r>
              <a:rPr lang="es-ES_tradnl" altLang="ja-JP"/>
              <a:t>El uso tradicional de la proposición es que se anuncia clara y explicitamente después de la introducción del sermón.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8"/>
            </a:pPr>
            <a:r>
              <a:rPr lang="es-ES_tradnl" altLang="ja-JP"/>
              <a:t>La ventaja de anunciar la proposición es que promueve claridad y unidad.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8"/>
            </a:pPr>
            <a:r>
              <a:rPr lang="es-ES_tradnl" altLang="ja-JP"/>
              <a:t>Una desventaja es que milita contra la variedad y la creatividad.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8"/>
            </a:pPr>
            <a:r>
              <a:rPr lang="es-ES_tradnl" altLang="ja-JP"/>
              <a:t>Al principio del ministerio, es recomendable que los predicadores enfaticen claridad más que creatividad.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8"/>
            </a:pPr>
            <a:r>
              <a:rPr lang="es-ES_tradnl" altLang="ja-JP"/>
              <a:t>Con más experiencia, pueden ampliar su repertorio.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600"/>
              <a:t>La proposici</a:t>
            </a:r>
            <a:r>
              <a:rPr lang="es-ES_tradnl" altLang="ja-JP" sz="3600"/>
              <a:t>ón</a:t>
            </a:r>
            <a:endParaRPr lang="es-ES_trad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14"/>
            </a:pPr>
            <a:r>
              <a:rPr lang="es-ES_tradnl" altLang="ja-JP"/>
              <a:t>¡Acuérdense de que nadie va a quejarse porque el sermón ha sido demasiado claro y entendible!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14"/>
            </a:pPr>
            <a:r>
              <a:rPr lang="es-ES_tradnl" altLang="ja-JP"/>
              <a:t>Teniendo la proposición, ya estamos listos para desarrollar el bosquejo del sermón.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600"/>
              <a:t>La proposici</a:t>
            </a:r>
            <a:r>
              <a:rPr lang="es-ES_tradnl" altLang="ja-JP" sz="3600"/>
              <a:t>ón</a:t>
            </a:r>
            <a:endParaRPr lang="es-ES_tradn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/>
              <a:t>El diagrama exegético o sintáctico no es necesariamente el bosquejo homilético.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/>
              <a:t>El diagrama exegético revela la estructura del texto.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/>
              <a:t>El bosquejo homilético contiene los puntos principales en el orden en el cual el predicador va a presentar el texto a la congregación.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/>
              <a:t>Es el orden que mejor facilita la predicación y comprensión del texto.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/>
              <a:t>Normalmente el diagrama exegético nos da las pistas necesarias para hacer el bosquejo homilético.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s-ES_tradnl" sz="3600"/>
              <a:t>El bosquejo del serm</a:t>
            </a:r>
            <a:r>
              <a:rPr lang="es-ES_tradnl" altLang="ja-JP" sz="3600"/>
              <a:t>ón</a:t>
            </a:r>
            <a:endParaRPr lang="es-ES_tradn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s-ES_tradnl" altLang="ja-JP" sz="2800"/>
              <a:t>6.	Muchas veces el bosquejo homilético sigue el orden del texto.</a:t>
            </a:r>
          </a:p>
          <a:p>
            <a:pPr marL="609600" indent="-609600">
              <a:buFont typeface="Arial" charset="0"/>
              <a:buAutoNum type="arabicPeriod" startAt="7"/>
            </a:pPr>
            <a:r>
              <a:rPr lang="es-ES_tradnl" altLang="ja-JP" sz="2800"/>
              <a:t>Sin embargo, para promover mayor entendimiento del texto, a veces es conveniente usar un bosquejo que no sigue el orden del texto.</a:t>
            </a:r>
          </a:p>
          <a:p>
            <a:pPr marL="609600" indent="-609600">
              <a:buFont typeface="Arial" charset="0"/>
              <a:buAutoNum type="arabicPeriod" startAt="7"/>
            </a:pPr>
            <a:r>
              <a:rPr lang="es-ES_tradnl" altLang="ja-JP" sz="2800"/>
              <a:t>El bosquejo homilético desarrolla la proposición.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s-ES_tradnl" sz="3600"/>
              <a:t>El bosquejo del serm</a:t>
            </a:r>
            <a:r>
              <a:rPr lang="es-ES_tradnl" altLang="ja-JP" sz="3600"/>
              <a:t>ón</a:t>
            </a:r>
            <a:endParaRPr lang="es-ES_tradn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483</TotalTime>
  <Words>903</Words>
  <Application>Microsoft Macintosh PowerPoint</Application>
  <PresentationFormat>Presentación en pantalla (4:3)</PresentationFormat>
  <Paragraphs>132</Paragraphs>
  <Slides>16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Pptssem</vt:lpstr>
      <vt:lpstr>La proposición y el bosquejo homilético</vt:lpstr>
      <vt:lpstr>La proposición</vt:lpstr>
      <vt:lpstr>La proposición</vt:lpstr>
      <vt:lpstr>La proposición</vt:lpstr>
      <vt:lpstr>La proposición</vt:lpstr>
      <vt:lpstr>La proposición</vt:lpstr>
      <vt:lpstr>La proposición</vt:lpstr>
      <vt:lpstr>El bosquejo del sermón</vt:lpstr>
      <vt:lpstr>El bosquejo del sermón</vt:lpstr>
      <vt:lpstr>El bosquejo del sermón</vt:lpstr>
      <vt:lpstr>El bosquejo del sermón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Diagramas exegéticos y la idea central</dc:title>
  <dc:creator>Larry Trotter</dc:creator>
  <cp:lastModifiedBy>Carla Gallareta</cp:lastModifiedBy>
  <cp:revision>36</cp:revision>
  <dcterms:created xsi:type="dcterms:W3CDTF">2010-10-29T13:17:34Z</dcterms:created>
  <dcterms:modified xsi:type="dcterms:W3CDTF">2012-10-10T17:41:59Z</dcterms:modified>
</cp:coreProperties>
</file>