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67" r:id="rId2"/>
    <p:sldId id="288" r:id="rId3"/>
    <p:sldId id="260" r:id="rId4"/>
    <p:sldId id="289" r:id="rId5"/>
    <p:sldId id="290" r:id="rId6"/>
    <p:sldId id="291" r:id="rId7"/>
    <p:sldId id="304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673FE-6E0E-7246-8A80-18F1CC3E992B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712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68714-0447-9B4A-B811-48D2C8DE5648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59843-FF6F-094C-A8CE-9DAEAA7ABDB9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B9F55-1328-FB43-8F3D-C5D05E05D8C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A648D-077B-9E4A-94AA-1514047147A2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9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70C33-CA45-694E-92F0-4AF3E8C3A555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41EE0-9CAB-5348-8BB2-95A8B0BBD522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6DD4E-879F-4D49-B0B4-616137EAA5E4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5E61B-AC68-6041-9164-5777061E17DF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6BE4E-E35A-C54E-9B9C-BDFDCA4486D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F0DDE-8DB4-FB47-9243-CBBB4B45844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3FD43-C576-7349-AC33-C368E7AA00E1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8E1A2-88F9-9F46-A2F9-725226FB1A6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D850F-6B20-FC4D-AD05-35FC5D1985EB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E1536-90A7-F748-A12D-04E2EB21CA1D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668F5-8493-D543-A4E6-7251418059CE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8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CB495-7224-8243-BF88-80F4FFE4070E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90189-A809-F348-97D9-D44FD6F2B1D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94B2-AB10-AD4B-B9E7-986C3ECE736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B271-31F2-5343-AA41-E5045828E18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05E537-236D-A94A-8DCE-AC2BA00C64A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0EA7-034A-904D-92F9-EB0138D1615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FA228-7C93-5B43-90FE-4D53E97942F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3E82-158F-6D4E-B1C7-49D60936C91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EFC6-B9A4-7841-ADBC-C704B24B709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489C-27BD-A34F-BB2F-83CC7655E3C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534DD8-013B-8D48-8BA0-9F691CAF8CC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9F5ED-7CC7-AD47-8E58-F442CB97BB2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C85EB7-758B-B64E-AD62-CFA728F8793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000" dirty="0">
                <a:latin typeface="AveriaSerif-Bold"/>
                <a:cs typeface="AveriaSerif-Bold"/>
              </a:rPr>
              <a:t>Las ilustraciones y</a:t>
            </a:r>
            <a:br>
              <a:rPr lang="es-ES_tradnl" sz="5000" dirty="0">
                <a:latin typeface="AveriaSerif-Bold"/>
                <a:cs typeface="AveriaSerif-Bold"/>
              </a:rPr>
            </a:br>
            <a:r>
              <a:rPr lang="es-ES_tradnl" sz="5000" dirty="0">
                <a:latin typeface="AveriaSerif-Bold"/>
                <a:cs typeface="AveriaSerif-Bold"/>
              </a:rPr>
              <a:t>la aplicaci</a:t>
            </a:r>
            <a:r>
              <a:rPr lang="es-ES_tradnl" altLang="ja-JP" sz="5000" dirty="0">
                <a:latin typeface="AveriaSerif-Bold"/>
                <a:cs typeface="AveriaSerif-Bold"/>
              </a:rPr>
              <a:t>ón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La mejor forma es leer mucho y observar mucho.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Si uno sabe de que va a predicar semanas antes de la predicación, es como un “poderoso imán de ideas” (Chapell 194).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Cuando encuentras una idea interesante que podría servir algún día como ilustración, hay que archivarla en un sistema que permita encontrarla después.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Pueden ser archiveros físicos o electrónicos.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Como encontrar las ilustraciones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Escoge algún objeto en esta aula y utilízalo para ilustrar algo.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Menciona una buena ilustración que has escuchado y porqué fue buena.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/>
              <a:t>Evalúa algunas anécdotas que he archivado para ver si sirven como ilustraciones de algunas verdades bíblicas.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Ejercicios con las ilustraciones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aplicaci</a:t>
            </a:r>
            <a:r>
              <a:rPr lang="es-ES_tradnl" altLang="ja-JP"/>
              <a:t>ón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Braga (250) define la aplicación: “el proceso retórico, mediante el cual se hace que la verdad se aplique directa y personalmente a los individuos, a fin de persuadirles a que respondan adecuadamente a él”.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“Qué es lo que principalmente enseña la Biblia?  Lo que principalmente enseña la Biblia es lo que el hombre debe creer acerca de Dios y los deberes que Dios requiere del hombre.” (Catecismo Menor, pregunta 3).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Según Chapell, “la aplicación es la consecuencia actual de la verdad bíblica” (199).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/>
              <a:t>Algunos predicadores reformados temen hacer aplicación del texto, porque quieren evitar el legalismo o el moralismo y quieren confiar en la obra del Espíritu Santo en las vidas de los oyentes.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/>
              <a:t>Aunque estos deseos son correctos, no podemos asumir que la congregación automaticamente vaya a saber cómo se relaciona el texto con sus vidas.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/>
              <a:t>La aplicación es esa ayuda que la congregación necesita para hacer esta conexión entre el texto y sus vidas.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El predicador tiene que tener integridad personal para poder hacer aplicación del texto a la vida de otros.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En su </a:t>
            </a:r>
            <a:r>
              <a:rPr lang="es-ES_tradnl" altLang="ja-JP" sz="2400" i="1"/>
              <a:t>Retórica</a:t>
            </a:r>
            <a:r>
              <a:rPr lang="es-ES_tradnl" altLang="ja-JP" sz="2400"/>
              <a:t>, Aristóteles identificó las tres medios de persuasión: logos, ethos y pathos.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La exposición es el logos.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El carácter del orador es el ethos.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La pasión de la presentación es el pathos.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El predicador tiene que cultivar un ethos positivo con los oyentes constantemente, no solo en el momento de la predicación.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Tiene que aplicar el texto a sí mismo primero.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Tiene que humillarse ante Dios y someterse a su palabra.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Requisitos para buena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2.	El predicador tiene que entender y amar a los oyentes. 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/>
              <a:t>El predicador tiene que entender la naturaleza humana.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/>
              <a:t>El predicador tiene que conocer la gracia de Dios en Cristo.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Muchas aplicaciones son “bibliazos” arrogantes, porque el predicador no se trata a sí mismo ni trata a los oyentes como pecadores salvados por la gracia de Dios en Cristo.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El sermón cristiano es un sermón que predica a Cristo.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La aplicación cristiana es una aplicación basada en la persona y obra de Cristo.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Requisitos para buena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Debe ser relevante y realista.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Debe salir del texto.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Puede abarca pensamientos, actitudes, palabras, acciones y la falta de éstas (tanto prohibición como mandato).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Debe ser suficientemente específica para que llegue concretamente a los oyentes.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No debe ser demasiado específica o llegará a algunos cuantos que se sentirán señalados publicamente.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Los oyentes deben tener suficiente información para hacer la aplicación individual.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buena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Chapell (213-14) recomienda hacer una concreta aplicación y luego mencionar otras posibilidades.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altLang="ja-JP" sz="2400"/>
              <a:t>Por ejemplo, si el texto trata el tema del perdón, la aplicación concreta podría ser en el matrimonio con una mención posterior de otras relaciones.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Asegura que la aplicación es mandada por el texto y no solo una preferencia del predicador.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Si el predicador quiere ofrecer una sugerencia en cuanto a cómo llevar a cabo la aplicación, puede hacerlo pero como un consejo.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Por ejemplo, si el tema es la oración personal, el predicador puede recomendar cierta práctica devocional como una forma de desarrollar la oración personal.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buena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/>
              <a:t>No hagas aplicación en público que no harías en privado con un ser querido.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/>
              <a:t>No tengas miedo de dirigir el texto directamente a las situaciones concretas (y a veces delicadas) que la congregación se enfrenta.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/>
              <a:t>Aplica el texto naturalmente y con tacto.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/>
              <a:t>La aplicación puede estar en cualquier parte del sermón, pero normalmente le sigue a la explicación y la ilustración.</a:t>
            </a:r>
          </a:p>
          <a:p>
            <a:pPr marL="609600" indent="-609600">
              <a:buFont typeface="Arial" charset="0"/>
              <a:buAutoNum type="arabicPeriod" startAt="9"/>
            </a:pPr>
            <a:r>
              <a:rPr lang="es-ES_tradnl" altLang="ja-JP" sz="2800"/>
              <a:t>También, juega un papel importante en la conclusión.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para buena aplicaci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Las ilustraciones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/>
              <a:t>Las ilustraciones son iluminaciones de la explicación del texto.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/>
              <a:t>Ilustrar significar iluminar.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/>
              <a:t>Según </a:t>
            </a:r>
            <a:r>
              <a:rPr lang="es-ES_tradnl" altLang="ja-JP" sz="2800" dirty="0" err="1"/>
              <a:t>Spurgeon</a:t>
            </a:r>
            <a:r>
              <a:rPr lang="es-ES_tradnl" altLang="ja-JP" sz="2800" dirty="0"/>
              <a:t> (</a:t>
            </a:r>
            <a:r>
              <a:rPr lang="es-ES_tradnl" altLang="ja-JP" sz="2800" dirty="0" err="1"/>
              <a:t>cap</a:t>
            </a:r>
            <a:r>
              <a:rPr lang="es-ES_tradnl" altLang="ja-JP" sz="2800" dirty="0"/>
              <a:t> 24), las ilustraciones funcionan como las ventanas de una casa que dejan entrar la luz para que los artículos de la casa se vean mejor.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 dirty="0"/>
              <a:t>Pregunta: ¿Qué efecto tuvo en ti esta ilustración acerca de ilustraciones? 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 dirty="0"/>
              <a:t>4.	Toman la forma de relatos de hechos o eventos.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 dirty="0"/>
              <a:t>5.	Introducen un elemento narrativo en una explicación didáctica.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Las ilustraciones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Según Spurgeon, las ilustraciones: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Hacen el sermón más placentero e interesante.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Avivan la audiencia y reviven la atención.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Braga (cap 10) agrega que las ilustraciones: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Dan claridad al sermón.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Hacen el sermón más interesante.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Hacen más vivaz la verdad.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Enfatizan la verdad.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En su </a:t>
            </a:r>
            <a:r>
              <a:rPr lang="es-ES_tradnl" altLang="ja-JP" sz="2800" i="1"/>
              <a:t>Christ-centered Preaching</a:t>
            </a:r>
            <a:r>
              <a:rPr lang="es-ES_tradnl" altLang="ja-JP" sz="2800"/>
              <a:t>, (cap 7) Bryan Chapell dice que no debemos ilustrar para: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Dar diversión a la congregación.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Instruir a sus congregaciones “ignorantes”.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Los prop</a:t>
            </a:r>
            <a:r>
              <a:rPr lang="es-ES_tradnl" altLang="ja-JP" sz="3600"/>
              <a:t>ósitos de las ilustraciones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Según Spurgeon, las ilustraciones: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deben ser numerosas.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Deben de veras iluminar el punto.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deben ser demasiado prominentes.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Deben ser naturales, saliendo del tema.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deben ser extremadamente detalladas.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deben ser indignas del púlpito.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deben confundir metáforas.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Braga repite algunos de estos consejos y agrega que las ilustraciones: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Deben ser verdaderas si son relatadas como hechos o historias (¡más importante hoy en día con el Internet y muchas leyendas urbanas cristianas!).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Deben ser breves.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sobre las ilustraciones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3.	Chapell agrega: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usen ilustraciones como sustituto de exposición.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Una ilustración que necesita ser iluminada no sirve.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Usen ilustraciones con las cuales los oyentes se pueden identificar.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Nunca uses una ilustración que expone información de otras personas (incluyendo los miembros de la familia) sin su permiso.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Ten cuidado de no usar ilustraciones que podrían causar polémica.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No uses ilustraciones que denigran a alguien (salvo a ti mismo) o que te exaltan a ti mismo.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Termina lo que empiezas, no dejando detalles interesantes no resueltos.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sobre las ilustraciones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/>
              <a:t>Normalmente la ilustración le sigue a la explicación, pero puede precederla para aumentar la necesidad de la explicación.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 sz="2800"/>
              <a:t>Normalmente la mejor manera de iniciar la ilustración es sin ninguna introducción, porque la congregación sabrá inmediatamente que estás ilustrando el punto. 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Consejos sobre las ilustraciones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1.	La Biblia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Algunos (como MacArthur) prefieren tomar sus ilustraciones de la Biblia misma.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Al mismo tiempo, las parábolas de Jesús demuestran la legitimidad de emplear ilustraciones de la vida cotidiana.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Además, no queremos dar la impresión de que el Antiguo Testamento (la fuente de la mayoría de las ilustraciones bíblicas) sea basicamente un libro de ejemplos con moralejas.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/>
              <a:t>Las noticias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/>
              <a:t>La historia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/>
              <a:t>La ciencia y las artes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800"/>
              <a:t>Las estadísticas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Fuentes de las ilustraciones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/>
              <a:t>6.	La vida personal (de uno mismo o de otros)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Chapell ya nos advirtió acerca de algunos peligros de estas ilustraciones.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Otro peligro es que pueden fijar la atención de la congregación en la vida del predicador.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Como es una persona pública, la congregación puede deleitarse en los detalles acerca de su vida como el público hace con las estrellas.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/>
              <a:t>Aunque el predicador puede exponer sus propios errores en las ilustraciones, deben tener cuidado de</a:t>
            </a:r>
          </a:p>
          <a:p>
            <a:pPr marL="1371600" lvl="2" indent="-457200">
              <a:buFont typeface="Arial" charset="0"/>
              <a:buAutoNum type="alphaLcParenR"/>
            </a:pPr>
            <a:r>
              <a:rPr lang="es-ES_tradnl" altLang="ja-JP" sz="2000"/>
              <a:t>no desacreditar su propio testimonio.</a:t>
            </a:r>
          </a:p>
          <a:p>
            <a:pPr marL="1371600" lvl="2" indent="-457200">
              <a:buFont typeface="Arial" charset="0"/>
              <a:buAutoNum type="alphaLcParenR"/>
            </a:pPr>
            <a:r>
              <a:rPr lang="es-ES_tradnl" altLang="ja-JP" sz="2000"/>
              <a:t>fingir humildad por medio de una “confesión” que realmente es una jactancia.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La literatura (mejor la conocida)</a:t>
            </a:r>
          </a:p>
          <a:p>
            <a:pPr marL="609600" indent="-609600">
              <a:buFont typeface="Arial" charset="0"/>
              <a:buAutoNum type="arabicPeriod" startAt="7"/>
            </a:pPr>
            <a:r>
              <a:rPr lang="es-ES_tradnl" altLang="ja-JP" sz="2800"/>
              <a:t>La imaginación (aclarando que es inventada)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600"/>
              <a:t>Fuentes de las ilustraciones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802</TotalTime>
  <Words>1036</Words>
  <Application>Microsoft Macintosh PowerPoint</Application>
  <PresentationFormat>Presentación en pantalla (4:3)</PresentationFormat>
  <Paragraphs>133</Paragraphs>
  <Slides>19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Pptssem</vt:lpstr>
      <vt:lpstr>Las ilustraciones y la aplicación</vt:lpstr>
      <vt:lpstr>Las ilustraciones</vt:lpstr>
      <vt:lpstr>Las ilustraciones</vt:lpstr>
      <vt:lpstr>Los propósitos de las ilustraciones</vt:lpstr>
      <vt:lpstr>Consejos sobre las ilustraciones</vt:lpstr>
      <vt:lpstr>Consejos sobre las ilustraciones</vt:lpstr>
      <vt:lpstr>Consejos sobre las ilustraciones</vt:lpstr>
      <vt:lpstr>Fuentes de las ilustraciones</vt:lpstr>
      <vt:lpstr>Fuentes de las ilustraciones</vt:lpstr>
      <vt:lpstr>Como encontrar las ilustraciones</vt:lpstr>
      <vt:lpstr>Ejercicios con las ilustraciones</vt:lpstr>
      <vt:lpstr>La aplicación</vt:lpstr>
      <vt:lpstr>La aplicación</vt:lpstr>
      <vt:lpstr>La aplicación</vt:lpstr>
      <vt:lpstr>Requisitos para buena aplicación</vt:lpstr>
      <vt:lpstr>Requisitos para buena aplicación</vt:lpstr>
      <vt:lpstr>Consejos para buena aplicación</vt:lpstr>
      <vt:lpstr>Consejos para buena aplicación</vt:lpstr>
      <vt:lpstr>Consejos para buena aplicación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94</cp:revision>
  <dcterms:created xsi:type="dcterms:W3CDTF">2010-10-29T13:17:34Z</dcterms:created>
  <dcterms:modified xsi:type="dcterms:W3CDTF">2012-10-10T17:43:08Z</dcterms:modified>
</cp:coreProperties>
</file>