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261" r:id="rId3"/>
    <p:sldId id="262" r:id="rId4"/>
    <p:sldId id="256" r:id="rId5"/>
    <p:sldId id="257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B2AE49-5ACB-AD41-8C7C-7410B02C182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12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10435-136C-B943-B349-AC1827989AA9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F49E5-05DB-9944-BBFE-658273EE853B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0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48B94-7E1A-834A-8562-FF96B8F24F0E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2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ED5FC8-65D5-3F4F-93D0-21FF4F9D3BC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CA13-6499-8D48-A13E-217F496A43B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0C21-41CE-D84A-B228-BCC15B2FB032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36C97C-AF5E-0945-B4E5-74FE2213E9FE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D7F9-63CD-1D45-B28E-1D50D8E9642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99B1-F494-8B40-893A-8C614E6F7BE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6ADF-130E-CB41-A9B9-37026D0F13F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AE36-736A-F84B-8006-9E0DE3A9FFB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592-99E2-9D42-88C0-AD8B09871E3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5A6222-14B2-DC4A-A354-4387DEB1778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43369-2C92-B849-AB76-77028831906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83ECAA-C0D2-174B-A843-5B3ADF1D6B7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_-_20041.doc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Una oración o un enunciado es un conjunto de palabras que normalmente tienen un sujeto (el actor) y un predicado (lo afirmado), ligados con un verbo.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100"/>
              <a:t>“el rey” no es una oración completa.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100"/>
              <a:t>“El rey decretó una ley.”  Es una oración completa.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Algunas palabras complementan el sujeto y otras el predicado.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100"/>
              <a:t>En su vejez, el rey de Roma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100"/>
              <a:t>cruelmente decretó una nueva ley para los ciudadanos.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Los sustantivos son las “cosas”, incluyendo personas, lugares, conceptos, ideas, objetos, etc.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Los adjetivos modifican los sustantivos.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Los verbos expresan acción o estado.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/>
              <a:t>Los adverbios modifican los verbos o los adjetivos (casi siempre terminan en “mente).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882352"/>
          </a:xfrm>
        </p:spPr>
        <p:txBody>
          <a:bodyPr/>
          <a:lstStyle/>
          <a:p>
            <a:r>
              <a:rPr lang="es-ES_tradnl" sz="3600" dirty="0"/>
              <a:t>Repaso de la gram</a:t>
            </a:r>
            <a:r>
              <a:rPr lang="es-ES_tradnl" altLang="ja-JP" sz="3600" dirty="0"/>
              <a:t>ática y la sintaxis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400"/>
              <a:t>Los objetos directos reciben la acción del verbo, y los objetos indirectos son perjudicados o beneficiados por la acción del verbo.  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Me robó el dinero.  </a:t>
            </a:r>
          </a:p>
          <a:p>
            <a:pPr marL="971550" lvl="1" indent="-5143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Me pagó el dinero.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400"/>
              <a:t>Los verbos en español tienen persona (1,2,3), número (singular o plural), tiempo (presente, pretérito, imperfecto, perfecto, pluscuamperfecto, futuro) y modo (indicativo, subjuntivo, imperativo).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400"/>
              <a:t>Los participios y los infinitivos son híbridas entre sustantivos y verbos y tienen muchas funciones.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400"/>
              <a:t>La conjunciones y las frases “conjuncionales” son indicadores importantes de las relaciones entre las partes de un enunciado y entre enunciados (pero, y, no obstante, sin embargo, por lo tanto, para que, etc.)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s-ES_tradnl" sz="3600"/>
              <a:t>Repaso de la gram</a:t>
            </a:r>
            <a:r>
              <a:rPr lang="es-ES_tradnl" altLang="ja-JP" sz="3600"/>
              <a:t>ática y la sintaxis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/>
              <a:t>Cada idioma tiene su propia gramática.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1"/>
            </a:pPr>
            <a:r>
              <a:rPr lang="es-ES_tradnl" altLang="ja-JP" sz="2400"/>
              <a:t>La traducción requiere un entendimiento de las dos gramáticas.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/>
              <a:t>13.	Una de las mejores maneras de dominar la gramática española es estudiar otros idiomas.</a:t>
            </a:r>
            <a:endParaRPr lang="es-ES_tradnl" altLang="ja-JP" sz="200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/>
              <a:t>14.	Al estudiar otros idiomas, hacemos explícito lo que normalmente queda implícito.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/>
              <a:t>15.	Con la práctica de dar atención a la gramática, podremos lograr analizar la sintaxis de pasajes automaticamente mientras los leemos.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/>
              <a:t>Los diagramas nos ayudan a visualizar la sintaxis de un pasaje.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/>
              <a:t>No necesariamente requieren precisión en cuanto a términos gramáticos.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6"/>
            </a:pPr>
            <a:r>
              <a:rPr lang="es-ES_tradnl" altLang="ja-JP" sz="2400"/>
              <a:t>Más que nada, nos permiten ver relaciones entre las partes del texto.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s-ES_tradnl" sz="3600"/>
              <a:t>Repaso de la gram</a:t>
            </a:r>
            <a:r>
              <a:rPr lang="es-ES_tradnl" altLang="ja-JP" sz="3600"/>
              <a:t>ática y la sintaxis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Diagramas exeg</a:t>
            </a:r>
            <a:r>
              <a:rPr lang="es-ES_tradnl" altLang="ja-JP"/>
              <a:t>éticos</a:t>
            </a:r>
            <a:br>
              <a:rPr lang="es-ES_tradnl" altLang="ja-JP"/>
            </a:br>
            <a:r>
              <a:rPr lang="es-ES_tradnl" altLang="ja-JP"/>
              <a:t>y la idea central</a:t>
            </a: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Ver Hermeneutica06.ppt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429000" y="381000"/>
            <a:ext cx="209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Jueces 13:1-5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5517232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Idea Central</a:t>
            </a:r>
            <a:r>
              <a:rPr lang="es-ES_tradnl" dirty="0" smtClean="0"/>
              <a:t>: Dios di</a:t>
            </a:r>
            <a:r>
              <a:rPr lang="es-ES_tradnl" altLang="ja-JP" dirty="0" smtClean="0"/>
              <a:t>o un hijo a la estéril para liberar a su pueblo de la opresión causada por sus pecados.</a:t>
            </a:r>
            <a:endParaRPr lang="es-ES_tradnl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82012"/>
              </p:ext>
            </p:extLst>
          </p:nvPr>
        </p:nvGraphicFramePr>
        <p:xfrm>
          <a:off x="755576" y="891647"/>
          <a:ext cx="7560840" cy="462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o" r:id="rId3" imgW="6578600" imgH="4025900" progId="Word.Document.8">
                  <p:embed/>
                </p:oleObj>
              </mc:Choice>
              <mc:Fallback>
                <p:oleObj name="Documento" r:id="rId3" imgW="6578600" imgH="4025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891647"/>
                        <a:ext cx="7560840" cy="4625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352800" y="381000"/>
            <a:ext cx="231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II Corintios 5:17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1143000"/>
            <a:ext cx="7924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>
                <a:solidFill>
                  <a:srgbClr val="FF0000"/>
                </a:solidFill>
              </a:rPr>
              <a:t>Condici</a:t>
            </a:r>
            <a:r>
              <a:rPr lang="es-ES_tradnl" altLang="ja-JP">
                <a:solidFill>
                  <a:srgbClr val="FF0000"/>
                </a:solidFill>
              </a:rPr>
              <a:t>ón</a:t>
            </a:r>
            <a:r>
              <a:rPr lang="es-ES_tradnl" altLang="ja-JP"/>
              <a:t>: </a:t>
            </a:r>
            <a:r>
              <a:rPr lang="es-ES_tradnl"/>
              <a:t>De modo que si alguno está en Cristo</a:t>
            </a:r>
          </a:p>
          <a:p>
            <a:endParaRPr lang="es-ES_tradnl"/>
          </a:p>
          <a:p>
            <a:r>
              <a:rPr lang="es-ES_tradnl">
                <a:solidFill>
                  <a:srgbClr val="FF0000"/>
                </a:solidFill>
              </a:rPr>
              <a:t>Resultado de la condici</a:t>
            </a:r>
            <a:r>
              <a:rPr lang="es-ES_tradnl" altLang="ja-JP">
                <a:solidFill>
                  <a:srgbClr val="FF0000"/>
                </a:solidFill>
              </a:rPr>
              <a:t>ón</a:t>
            </a:r>
            <a:r>
              <a:rPr lang="es-ES_tradnl" altLang="ja-JP"/>
              <a:t>: </a:t>
            </a:r>
            <a:r>
              <a:rPr lang="es-ES_tradnl"/>
              <a:t>nueva criatura es</a:t>
            </a:r>
          </a:p>
          <a:p>
            <a:endParaRPr lang="es-ES_tradnl"/>
          </a:p>
          <a:p>
            <a:r>
              <a:rPr lang="es-ES_tradnl">
                <a:solidFill>
                  <a:srgbClr val="FF0000"/>
                </a:solidFill>
              </a:rPr>
              <a:t>Descripci</a:t>
            </a:r>
            <a:r>
              <a:rPr lang="es-ES_tradnl" altLang="ja-JP">
                <a:solidFill>
                  <a:srgbClr val="FF0000"/>
                </a:solidFill>
              </a:rPr>
              <a:t>ón del resultado</a:t>
            </a:r>
            <a:r>
              <a:rPr lang="es-ES_tradnl"/>
              <a:t>:</a:t>
            </a:r>
          </a:p>
          <a:p>
            <a:r>
              <a:rPr lang="es-ES_tradnl"/>
              <a:t>	</a:t>
            </a:r>
            <a:r>
              <a:rPr lang="es-ES_tradnl">
                <a:solidFill>
                  <a:srgbClr val="FF0000"/>
                </a:solidFill>
              </a:rPr>
              <a:t>negativa</a:t>
            </a:r>
            <a:r>
              <a:rPr lang="es-ES_tradnl"/>
              <a:t>: las cosas viejas pasaron</a:t>
            </a:r>
          </a:p>
          <a:p>
            <a:r>
              <a:rPr lang="es-ES_tradnl"/>
              <a:t>	</a:t>
            </a:r>
            <a:r>
              <a:rPr lang="es-ES_tradnl">
                <a:solidFill>
                  <a:srgbClr val="FF0000"/>
                </a:solidFill>
              </a:rPr>
              <a:t>positiva</a:t>
            </a:r>
            <a:r>
              <a:rPr lang="es-ES_tradnl"/>
              <a:t>: he aquí, son hechas nuevas.</a:t>
            </a:r>
          </a:p>
          <a:p>
            <a:endParaRPr lang="es-ES_tradnl"/>
          </a:p>
          <a:p>
            <a:r>
              <a:rPr lang="es-ES_tradnl">
                <a:solidFill>
                  <a:srgbClr val="FF0000"/>
                </a:solidFill>
              </a:rPr>
              <a:t>Idea central</a:t>
            </a:r>
            <a:r>
              <a:rPr lang="es-ES_tradnl"/>
              <a:t>: La persona que est</a:t>
            </a:r>
            <a:r>
              <a:rPr lang="es-ES_tradnl" altLang="ja-JP"/>
              <a:t>á en Cristo es nueva.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347864" y="404664"/>
            <a:ext cx="1963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/>
              <a:t>I </a:t>
            </a:r>
            <a:r>
              <a:rPr lang="es-ES_tradnl" dirty="0" smtClean="0"/>
              <a:t>Pedro </a:t>
            </a:r>
            <a:r>
              <a:rPr lang="es-ES_tradnl" dirty="0"/>
              <a:t>2:1-3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" y="944137"/>
            <a:ext cx="8610600" cy="550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2200" dirty="0">
                <a:solidFill>
                  <a:srgbClr val="FF0000"/>
                </a:solidFill>
              </a:rPr>
              <a:t>Conjunci</a:t>
            </a:r>
            <a:r>
              <a:rPr lang="es-ES_tradnl" altLang="ja-JP" sz="2200" dirty="0">
                <a:solidFill>
                  <a:srgbClr val="FF0000"/>
                </a:solidFill>
              </a:rPr>
              <a:t>ón con lo anterior</a:t>
            </a:r>
            <a:r>
              <a:rPr lang="es-ES_tradnl" altLang="ja-JP" sz="2200" dirty="0"/>
              <a:t>  </a:t>
            </a:r>
            <a:r>
              <a:rPr lang="es-ES_tradnl" sz="2200" dirty="0"/>
              <a:t>1Por tanto, 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Imperativa</a:t>
            </a:r>
            <a:r>
              <a:rPr lang="es-ES_tradnl" altLang="ja-JP" sz="2200" dirty="0">
                <a:solidFill>
                  <a:srgbClr val="FF0000"/>
                </a:solidFill>
              </a:rPr>
              <a:t> negativa</a:t>
            </a:r>
            <a:r>
              <a:rPr lang="es-ES_tradnl" altLang="ja-JP" sz="2200" dirty="0"/>
              <a:t>: </a:t>
            </a:r>
            <a:r>
              <a:rPr lang="es-ES_tradnl" sz="2200" dirty="0"/>
              <a:t>desechando (</a:t>
            </a:r>
            <a:r>
              <a:rPr lang="es-ES_tradnl" sz="2200" dirty="0">
                <a:solidFill>
                  <a:srgbClr val="FFFF00"/>
                </a:solidFill>
              </a:rPr>
              <a:t>participio</a:t>
            </a:r>
            <a:r>
              <a:rPr lang="es-ES_tradnl" sz="2200" dirty="0"/>
              <a:t>)</a:t>
            </a:r>
          </a:p>
          <a:p>
            <a:r>
              <a:rPr lang="es-ES_tradnl" sz="2200" dirty="0"/>
              <a:t>	</a:t>
            </a:r>
            <a:r>
              <a:rPr lang="es-ES_tradnl" sz="2200" dirty="0">
                <a:solidFill>
                  <a:srgbClr val="0000FF"/>
                </a:solidFill>
              </a:rPr>
              <a:t>toda</a:t>
            </a:r>
            <a:r>
              <a:rPr lang="es-ES_tradnl" sz="2200" dirty="0"/>
              <a:t> malicia</a:t>
            </a:r>
          </a:p>
          <a:p>
            <a:r>
              <a:rPr lang="es-ES_tradnl" sz="2200" dirty="0"/>
              <a:t>	y </a:t>
            </a:r>
            <a:r>
              <a:rPr lang="es-ES_tradnl" sz="2200" dirty="0">
                <a:solidFill>
                  <a:srgbClr val="0000FF"/>
                </a:solidFill>
              </a:rPr>
              <a:t>todo</a:t>
            </a:r>
            <a:r>
              <a:rPr lang="es-ES_tradnl" sz="2200" dirty="0"/>
              <a:t> engaño,</a:t>
            </a:r>
          </a:p>
          <a:p>
            <a:r>
              <a:rPr lang="es-ES_tradnl" sz="2200" dirty="0"/>
              <a:t>	e hipocresías,</a:t>
            </a:r>
          </a:p>
          <a:p>
            <a:r>
              <a:rPr lang="es-ES_tradnl" sz="2200" dirty="0"/>
              <a:t>	envidias </a:t>
            </a:r>
          </a:p>
          <a:p>
            <a:r>
              <a:rPr lang="es-ES_tradnl" sz="2200" dirty="0"/>
              <a:t>	y </a:t>
            </a:r>
            <a:r>
              <a:rPr lang="es-ES_tradnl" sz="2200" dirty="0">
                <a:solidFill>
                  <a:srgbClr val="0000FF"/>
                </a:solidFill>
              </a:rPr>
              <a:t>toda</a:t>
            </a:r>
            <a:r>
              <a:rPr lang="es-ES_tradnl" sz="2200" dirty="0"/>
              <a:t> difamación,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Imperativa positiva</a:t>
            </a:r>
            <a:r>
              <a:rPr lang="es-ES_tradnl" sz="2200" dirty="0"/>
              <a:t>: 2desead (</a:t>
            </a:r>
            <a:r>
              <a:rPr lang="es-ES_tradnl" sz="2200" dirty="0">
                <a:solidFill>
                  <a:srgbClr val="FFFF00"/>
                </a:solidFill>
              </a:rPr>
              <a:t>imperativo</a:t>
            </a:r>
            <a:r>
              <a:rPr lang="es-ES_tradnl" sz="2200" dirty="0"/>
              <a:t>)</a:t>
            </a:r>
          </a:p>
          <a:p>
            <a:r>
              <a:rPr lang="es-ES_tradnl" sz="2200" dirty="0"/>
              <a:t>	como niños recién nacidos, (</a:t>
            </a:r>
            <a:r>
              <a:rPr lang="es-ES_tradnl" sz="2200" dirty="0">
                <a:solidFill>
                  <a:srgbClr val="FFFF00"/>
                </a:solidFill>
              </a:rPr>
              <a:t>cl</a:t>
            </a:r>
            <a:r>
              <a:rPr lang="es-ES_tradnl" altLang="ja-JP" sz="2200" dirty="0">
                <a:solidFill>
                  <a:srgbClr val="FFFF00"/>
                </a:solidFill>
              </a:rPr>
              <a:t>áusula adverbial</a:t>
            </a:r>
            <a:r>
              <a:rPr lang="es-ES_tradnl" altLang="ja-JP" sz="2200" dirty="0"/>
              <a:t>)</a:t>
            </a:r>
            <a:endParaRPr lang="es-ES_tradnl" sz="2200" dirty="0"/>
          </a:p>
          <a:p>
            <a:r>
              <a:rPr lang="es-ES_tradnl" sz="2200" dirty="0"/>
              <a:t>	la leche pura de la palabra, (</a:t>
            </a:r>
            <a:r>
              <a:rPr lang="es-ES_tradnl" sz="2200" dirty="0">
                <a:solidFill>
                  <a:srgbClr val="FFFF00"/>
                </a:solidFill>
              </a:rPr>
              <a:t>objeto directo</a:t>
            </a:r>
            <a:r>
              <a:rPr lang="es-ES_tradnl" sz="2200" dirty="0"/>
              <a:t>)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Prop</a:t>
            </a:r>
            <a:r>
              <a:rPr lang="es-ES_tradnl" altLang="ja-JP" sz="2200" dirty="0">
                <a:solidFill>
                  <a:srgbClr val="FF0000"/>
                </a:solidFill>
              </a:rPr>
              <a:t>ósito</a:t>
            </a:r>
            <a:r>
              <a:rPr lang="es-ES_tradnl" altLang="ja-JP" sz="2200" dirty="0"/>
              <a:t>: </a:t>
            </a:r>
            <a:r>
              <a:rPr lang="es-ES_tradnl" sz="2200" dirty="0"/>
              <a:t>para que por ella crezcáis para salvación,</a:t>
            </a:r>
          </a:p>
          <a:p>
            <a:r>
              <a:rPr lang="es-ES_tradnl" sz="2200" dirty="0">
                <a:solidFill>
                  <a:srgbClr val="FF0000"/>
                </a:solidFill>
              </a:rPr>
              <a:t>Condici</a:t>
            </a:r>
            <a:r>
              <a:rPr lang="es-ES_tradnl" altLang="ja-JP" sz="2200" dirty="0">
                <a:solidFill>
                  <a:srgbClr val="FF0000"/>
                </a:solidFill>
              </a:rPr>
              <a:t>ón</a:t>
            </a:r>
            <a:r>
              <a:rPr lang="es-ES_tradnl" altLang="ja-JP" sz="2200" dirty="0"/>
              <a:t>: </a:t>
            </a:r>
            <a:r>
              <a:rPr lang="es-ES_tradnl" sz="2200" dirty="0"/>
              <a:t>3si es que habéis probado la benignidad del Señor.</a:t>
            </a:r>
          </a:p>
          <a:p>
            <a:endParaRPr lang="es-ES_tradnl" sz="2200" dirty="0"/>
          </a:p>
          <a:p>
            <a:r>
              <a:rPr lang="es-ES_tradnl" sz="2200" dirty="0">
                <a:solidFill>
                  <a:srgbClr val="FF0000"/>
                </a:solidFill>
              </a:rPr>
              <a:t>Idea central</a:t>
            </a:r>
            <a:r>
              <a:rPr lang="es-ES_tradnl" sz="2200" dirty="0"/>
              <a:t>: La bondad del Señor nos conduce al crecimiento espiritual por medio de la negaci</a:t>
            </a:r>
            <a:r>
              <a:rPr lang="es-ES_tradnl" altLang="ja-JP" sz="2200" dirty="0"/>
              <a:t>ón del pecado y el consumo de la palabra de Dios.</a:t>
            </a:r>
            <a:endParaRPr lang="es-ES_tradnl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_tradnl" sz="2800"/>
              <a:t>La idea central del pasaje es una declarac</a:t>
            </a:r>
            <a:r>
              <a:rPr lang="es-ES_tradnl" altLang="ja-JP" sz="2800"/>
              <a:t>ión sencilla de lo que el pasaje quiere comunicar.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800"/>
              <a:t>Contesta la pregunta: ¿De qué se trata?</a:t>
            </a:r>
          </a:p>
          <a:p>
            <a:pPr marL="609600" indent="-609600">
              <a:buFontTx/>
              <a:buAutoNum type="arabicPeriod"/>
            </a:pPr>
            <a:r>
              <a:rPr lang="es-ES_tradnl" sz="2800"/>
              <a:t>El proceso de la ex</a:t>
            </a:r>
            <a:r>
              <a:rPr lang="es-ES_tradnl" altLang="ja-JP" sz="2800"/>
              <a:t>égesis descuartiza el texto.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800"/>
              <a:t>No predicamos la exégesis; predicamos el texto con el conocimiento adquirido por medio de la exégesis.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800"/>
              <a:t>Al final, hay que ensamblar el texto de nuevo con un entendimiento mayor de su significado.</a:t>
            </a:r>
          </a:p>
          <a:p>
            <a:pPr marL="609600" indent="-609600">
              <a:buFontTx/>
              <a:buAutoNum type="arabicPeriod"/>
            </a:pPr>
            <a:r>
              <a:rPr lang="es-ES_tradnl" sz="2800"/>
              <a:t>La formulaci</a:t>
            </a:r>
            <a:r>
              <a:rPr lang="es-ES_tradnl" altLang="ja-JP" sz="2800"/>
              <a:t>ón de la idea central del texto nos ayuda a ensamblarlo de nuevo en nuestras mentes.</a:t>
            </a:r>
            <a:endParaRPr lang="es-ES_tradnl" sz="28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9512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La idea central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s-ES_tradnl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800"/>
              <a:t>Vamos a pasar el resto de la hora identificando textos en 1 Pedro que representan unidades de pensamiento, haciendo diagramas exeg</a:t>
            </a:r>
            <a:r>
              <a:rPr lang="es-ES_tradnl" altLang="ja-JP" sz="2800"/>
              <a:t>éticos de ellos y formulando la idea central.</a:t>
            </a:r>
            <a:endParaRPr lang="es-ES_tradnl" sz="28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s-ES_tradnl"/>
              <a:t>Ejercicio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247</TotalTime>
  <Words>517</Words>
  <Application>Microsoft Macintosh PowerPoint</Application>
  <PresentationFormat>Presentación en pantalla (4:3)</PresentationFormat>
  <Paragraphs>69</Paragraphs>
  <Slides>9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Pptssem</vt:lpstr>
      <vt:lpstr>Documento de Microsoft Word 97 - 2004</vt:lpstr>
      <vt:lpstr>Repaso de la gramática y la sintaxis</vt:lpstr>
      <vt:lpstr>Repaso de la gramática y la sintaxis</vt:lpstr>
      <vt:lpstr>Repaso de la gramática y la sintaxis</vt:lpstr>
      <vt:lpstr>Diagramas exegéticos y la idea central</vt:lpstr>
      <vt:lpstr>Presentación de PowerPoint</vt:lpstr>
      <vt:lpstr>Presentación de PowerPoint</vt:lpstr>
      <vt:lpstr>Presentación de PowerPoint</vt:lpstr>
      <vt:lpstr>La idea central</vt:lpstr>
      <vt:lpstr>Ejercicio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13</cp:revision>
  <dcterms:created xsi:type="dcterms:W3CDTF">2010-10-29T13:17:34Z</dcterms:created>
  <dcterms:modified xsi:type="dcterms:W3CDTF">2012-10-10T17:33:49Z</dcterms:modified>
</cp:coreProperties>
</file>