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22"/>
  </p:notesMasterIdLst>
  <p:handoutMasterIdLst>
    <p:handoutMasterId r:id="rId23"/>
  </p:handoutMasterIdLst>
  <p:sldIdLst>
    <p:sldId id="256" r:id="rId2"/>
    <p:sldId id="983" r:id="rId3"/>
    <p:sldId id="987" r:id="rId4"/>
    <p:sldId id="986" r:id="rId5"/>
    <p:sldId id="985" r:id="rId6"/>
    <p:sldId id="984" r:id="rId7"/>
    <p:sldId id="988" r:id="rId8"/>
    <p:sldId id="989" r:id="rId9"/>
    <p:sldId id="990" r:id="rId10"/>
    <p:sldId id="991" r:id="rId11"/>
    <p:sldId id="992" r:id="rId12"/>
    <p:sldId id="993" r:id="rId13"/>
    <p:sldId id="994" r:id="rId14"/>
    <p:sldId id="995" r:id="rId15"/>
    <p:sldId id="996" r:id="rId16"/>
    <p:sldId id="997" r:id="rId17"/>
    <p:sldId id="998" r:id="rId18"/>
    <p:sldId id="1000" r:id="rId19"/>
    <p:sldId id="999" r:id="rId20"/>
    <p:sldId id="1001" r:id="rId21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963" autoAdjust="0"/>
  </p:normalViewPr>
  <p:slideViewPr>
    <p:cSldViewPr>
      <p:cViewPr varScale="1">
        <p:scale>
          <a:sx n="79" d="100"/>
          <a:sy n="79" d="100"/>
        </p:scale>
        <p:origin x="-104" y="-3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482" y="-7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1CA12F4-AC8E-4427-B164-FA3C26F01108}" type="datetimeFigureOut">
              <a:rPr lang="en-US"/>
              <a:pPr>
                <a:defRPr/>
              </a:pPr>
              <a:t>4/16/15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6AD3BAB-32B9-4EA7-9148-DE8E925D7860}" type="slidenum">
              <a:rPr lang="es-MX"/>
              <a:pPr>
                <a:defRPr/>
              </a:pPr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48577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02C7A89-C73C-41B4-9D7A-D5EBBA246AD5}" type="datetimeFigureOut">
              <a:rPr lang="en-US"/>
              <a:pPr>
                <a:defRPr/>
              </a:pPr>
              <a:t>4/16/15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MX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s-MX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257747D-5298-46E7-B354-42E68B339007}" type="slidenum">
              <a:rPr lang="es-MX"/>
              <a:pPr>
                <a:defRPr/>
              </a:pPr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68091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390A9-8CD3-45C8-800F-CEDE90CAD2F7}" type="datetimeFigureOut">
              <a:rPr lang="en-US"/>
              <a:pPr>
                <a:defRPr/>
              </a:pPr>
              <a:t>4/16/15</a:t>
            </a:fld>
            <a:endParaRPr lang="en-US"/>
          </a:p>
        </p:txBody>
      </p:sp>
      <p:sp>
        <p:nvSpPr>
          <p:cNvPr id="8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11F2D-8207-4B0D-BFB4-E1A8D77F34E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14C4B-67F9-4E53-92E3-9305C6CD1E1A}" type="datetimeFigureOut">
              <a:rPr lang="en-US"/>
              <a:pPr>
                <a:defRPr/>
              </a:pPr>
              <a:t>4/16/15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2D16D-882C-46CC-978B-36E36969829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40035-F1F6-41DF-AEEE-174719AF7625}" type="datetimeFigureOut">
              <a:rPr lang="en-US"/>
              <a:pPr>
                <a:defRPr/>
              </a:pPr>
              <a:t>4/16/15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07D74-D632-402D-A252-E9AA252B9A8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2C6CD-AD6D-474B-AAB0-BAA8C2EC7BFC}" type="datetimeFigureOut">
              <a:rPr lang="en-US"/>
              <a:pPr>
                <a:defRPr/>
              </a:pPr>
              <a:t>4/16/15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0C06C-3754-4C54-B936-35B5D6B1C95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504D6-CB30-418A-9837-5876DB10A00D}" type="datetimeFigureOut">
              <a:rPr lang="en-US"/>
              <a:pPr>
                <a:defRPr/>
              </a:pPr>
              <a:t>4/16/15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0782B-54DF-4F14-9CD5-C5CB012DF1F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3FE8C-9D55-4200-B3A5-A390A55B6F78}" type="datetimeFigureOut">
              <a:rPr lang="en-US"/>
              <a:pPr>
                <a:defRPr/>
              </a:pPr>
              <a:t>4/16/15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7113B-D8C4-4A80-8050-015E0945D7D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4A23A-5933-4710-B4AB-83E7CF0A9A9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D9061-828B-48F9-8BF9-A73730CB7E39}" type="datetimeFigureOut">
              <a:rPr lang="en-US"/>
              <a:pPr>
                <a:defRPr/>
              </a:pPr>
              <a:t>4/16/15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7224D-71F8-41D0-82A8-09780420C743}" type="datetimeFigureOut">
              <a:rPr lang="en-US"/>
              <a:pPr>
                <a:defRPr/>
              </a:pPr>
              <a:t>4/16/15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734B1-E583-46ED-93EF-3042C2CC9D8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018D1-6A8E-4E9D-87ED-6BCB53D540D1}" type="datetimeFigureOut">
              <a:rPr lang="en-US"/>
              <a:pPr>
                <a:defRPr/>
              </a:pPr>
              <a:t>4/16/15</a:t>
            </a:fld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95D82-4C33-4CA5-A807-3C81F0B55B8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19ED2-0AD1-455D-A7FD-C288D7FCC50F}" type="datetimeFigureOut">
              <a:rPr lang="en-US"/>
              <a:pPr>
                <a:defRPr/>
              </a:pPr>
              <a:t>4/16/15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55DC4-026E-4F44-872E-D9D9E8DE469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DA04D-4B48-436F-94B9-D36CB9FD719B}" type="datetimeFigureOut">
              <a:rPr lang="en-US"/>
              <a:pPr>
                <a:defRPr/>
              </a:pPr>
              <a:t>4/16/15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4C8FD-B898-46BC-8ADC-9A7CFF6D899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5F0DAC4B-9675-4E7D-A104-6A2C18BC15BA}" type="datetimeFigureOut">
              <a:rPr lang="en-US"/>
              <a:pPr>
                <a:defRPr/>
              </a:pPr>
              <a:t>4/16/15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FBB377DC-CE74-4E52-B7D2-C614A970185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89" r:id="rId1"/>
    <p:sldLayoutId id="2147483981" r:id="rId2"/>
    <p:sldLayoutId id="2147483990" r:id="rId3"/>
    <p:sldLayoutId id="2147483982" r:id="rId4"/>
    <p:sldLayoutId id="2147483991" r:id="rId5"/>
    <p:sldLayoutId id="2147483983" r:id="rId6"/>
    <p:sldLayoutId id="2147483984" r:id="rId7"/>
    <p:sldLayoutId id="2147483985" r:id="rId8"/>
    <p:sldLayoutId id="2147483986" r:id="rId9"/>
    <p:sldLayoutId id="2147483987" r:id="rId10"/>
    <p:sldLayoutId id="214748398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Arial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jonathanedwardshoy.com.mx/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57200" y="3700463"/>
            <a:ext cx="8305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MX" sz="3600" dirty="0" smtClean="0">
                <a:latin typeface="Helvetica"/>
                <a:cs typeface="Helvetica"/>
              </a:rPr>
              <a:t>24 </a:t>
            </a:r>
            <a:r>
              <a:rPr lang="es-MX" sz="3600" dirty="0" smtClean="0">
                <a:latin typeface="Helvetica"/>
                <a:cs typeface="Helvetica"/>
              </a:rPr>
              <a:t>de septiembre de 2011</a:t>
            </a:r>
            <a:endParaRPr lang="es-MX" sz="3600" dirty="0">
              <a:latin typeface="Helvetica"/>
              <a:cs typeface="Helvetica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1143000"/>
            <a:ext cx="8305800" cy="1981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5400" dirty="0" smtClean="0">
                <a:latin typeface="AveriaSerif-Bold"/>
                <a:cs typeface="AveriaSerif-Bold"/>
              </a:rPr>
              <a:t>Cómo escribir un ensayo 1</a:t>
            </a:r>
            <a:endParaRPr lang="es-MX" sz="5400" dirty="0">
              <a:latin typeface="AveriaSerif-Bold"/>
              <a:cs typeface="AveriaSerif-Bold"/>
            </a:endParaRPr>
          </a:p>
        </p:txBody>
      </p:sp>
      <p:pic>
        <p:nvPicPr>
          <p:cNvPr id="6" name="Imagen 5" descr="Logo color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348330"/>
            <a:ext cx="2880320" cy="19376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 marL="681038" indent="-681038">
              <a:buNone/>
            </a:pPr>
            <a:r>
              <a:rPr lang="es-MX" sz="3200" dirty="0" smtClean="0">
                <a:latin typeface="Helvetica"/>
                <a:cs typeface="Helvetica"/>
              </a:rPr>
              <a:t>1.	Debe representar un tema importante e interesante.</a:t>
            </a:r>
            <a:endParaRPr lang="en-US" sz="3200" dirty="0" smtClean="0">
              <a:latin typeface="Helvetica"/>
              <a:cs typeface="Helvetica"/>
            </a:endParaRPr>
          </a:p>
          <a:p>
            <a:pPr marL="681038" lvl="0" indent="-681038">
              <a:buNone/>
            </a:pPr>
            <a:endParaRPr lang="en-US" sz="3200" dirty="0">
              <a:latin typeface="Helvetica"/>
              <a:cs typeface="Helvetica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14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MX" sz="4400" dirty="0" smtClean="0">
                <a:latin typeface="Constantia"/>
                <a:cs typeface="Constantia"/>
              </a:rPr>
              <a:t>Una tesis</a:t>
            </a:r>
            <a:endParaRPr sz="4400" dirty="0">
              <a:latin typeface="Constantia"/>
              <a:cs typeface="Constanti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 marL="681038" lvl="0" indent="-681038">
              <a:buNone/>
            </a:pPr>
            <a:r>
              <a:rPr lang="es-MX" sz="3200" dirty="0" smtClean="0">
                <a:latin typeface="Helvetica"/>
                <a:cs typeface="Helvetica"/>
              </a:rPr>
              <a:t>2.	Debe ser limitada, específica, unida, y paralela.</a:t>
            </a:r>
            <a:endParaRPr lang="en-US" sz="3200" dirty="0">
              <a:latin typeface="Helvetica"/>
              <a:cs typeface="Helvetica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14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MX" sz="4400" dirty="0" smtClean="0">
                <a:latin typeface="Constantia"/>
                <a:cs typeface="Constantia"/>
              </a:rPr>
              <a:t>Una tesis</a:t>
            </a:r>
            <a:endParaRPr sz="4400" dirty="0">
              <a:latin typeface="Constantia"/>
              <a:cs typeface="Constanti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 marL="681038" indent="-681038">
              <a:buNone/>
            </a:pPr>
            <a:r>
              <a:rPr lang="es-MX" sz="3200" dirty="0" smtClean="0">
                <a:latin typeface="Helvetica"/>
                <a:cs typeface="Helvetica"/>
              </a:rPr>
              <a:t>1.	Es bueno captar citas o referencias de otros autores que te llaman la atención, pero hay que citarlas correctamente.</a:t>
            </a:r>
            <a:endParaRPr lang="en-US" sz="3200" dirty="0" smtClean="0">
              <a:latin typeface="Helvetica"/>
              <a:cs typeface="Helvetica"/>
            </a:endParaRPr>
          </a:p>
          <a:p>
            <a:pPr marL="681038" lvl="0" indent="-681038">
              <a:buNone/>
            </a:pPr>
            <a:endParaRPr lang="en-US" sz="3200" dirty="0">
              <a:latin typeface="Helvetica"/>
              <a:cs typeface="Helvetica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14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MX" sz="4400" smtClean="0">
                <a:latin typeface="Constantia"/>
                <a:cs typeface="Constantia"/>
              </a:rPr>
              <a:t>Citas y referencias</a:t>
            </a:r>
            <a:endParaRPr sz="4400" dirty="0">
              <a:latin typeface="Constantia"/>
              <a:cs typeface="Constanti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 marL="681038" lvl="0" indent="-681038">
              <a:buNone/>
            </a:pPr>
            <a:r>
              <a:rPr lang="es-MX" sz="3200" dirty="0" smtClean="0">
                <a:latin typeface="Helvetica"/>
                <a:cs typeface="Helvetica"/>
              </a:rPr>
              <a:t>2.	No citarlas correctamente es plagio.  El plagio es pecado porque es mentira y robo.</a:t>
            </a:r>
            <a:endParaRPr lang="en-US" sz="3200" dirty="0">
              <a:latin typeface="Helvetica"/>
              <a:cs typeface="Helvetica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14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MX" sz="4400" dirty="0" smtClean="0">
                <a:latin typeface="Constantia"/>
                <a:cs typeface="Constantia"/>
              </a:rPr>
              <a:t>Citas y referencias</a:t>
            </a:r>
            <a:endParaRPr sz="4400" dirty="0">
              <a:latin typeface="Constantia"/>
              <a:cs typeface="Constanti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 marL="681038" lvl="0" indent="-681038">
              <a:buNone/>
            </a:pPr>
            <a:r>
              <a:rPr lang="es-MX" sz="3200" dirty="0" smtClean="0">
                <a:latin typeface="Helvetica"/>
                <a:cs typeface="Helvetica"/>
              </a:rPr>
              <a:t>3.	Cuando haces una cita o una referencia en el ensayo, hay que analizarla utilizando tus propios pensamientos.</a:t>
            </a:r>
            <a:endParaRPr lang="en-US" sz="3200" dirty="0">
              <a:latin typeface="Helvetica"/>
              <a:cs typeface="Helvetica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14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MX" sz="4400" dirty="0" smtClean="0">
                <a:latin typeface="Constantia"/>
                <a:cs typeface="Constantia"/>
              </a:rPr>
              <a:t>Citas y referencias</a:t>
            </a:r>
            <a:endParaRPr sz="4400" dirty="0">
              <a:latin typeface="Constantia"/>
              <a:cs typeface="Constanti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 marL="681038" indent="-681038">
              <a:buNone/>
            </a:pPr>
            <a:r>
              <a:rPr lang="es-MX" sz="3200" dirty="0" smtClean="0">
                <a:latin typeface="Helvetica"/>
                <a:cs typeface="Helvetica"/>
              </a:rPr>
              <a:t>1.	Ver ejemplos de entradas para la bibliografía en los apuntes del instructor.</a:t>
            </a:r>
            <a:endParaRPr lang="en-US" sz="3200" dirty="0" smtClean="0">
              <a:latin typeface="Helvetica"/>
              <a:cs typeface="Helvetica"/>
            </a:endParaRPr>
          </a:p>
          <a:p>
            <a:pPr marL="681038" lvl="0" indent="-681038">
              <a:buNone/>
            </a:pPr>
            <a:endParaRPr lang="en-US" sz="3200" dirty="0">
              <a:latin typeface="Helvetica"/>
              <a:cs typeface="Helvetica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14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MX" sz="4400" dirty="0" smtClean="0">
                <a:latin typeface="Constantia"/>
                <a:cs typeface="Constantia"/>
              </a:rPr>
              <a:t>La bibliografía</a:t>
            </a:r>
            <a:endParaRPr sz="4400" dirty="0">
              <a:latin typeface="Constantia"/>
              <a:cs typeface="Constanti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 marL="681038" lvl="0" indent="-681038">
              <a:buNone/>
            </a:pPr>
            <a:r>
              <a:rPr lang="es-MX" sz="3200" dirty="0" smtClean="0">
                <a:latin typeface="Helvetica"/>
                <a:cs typeface="Helvetica"/>
              </a:rPr>
              <a:t>2.	Ver también la bibliografía para el curso.</a:t>
            </a:r>
            <a:endParaRPr lang="en-US" sz="3200" dirty="0">
              <a:latin typeface="Helvetica"/>
              <a:cs typeface="Helvetica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14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MX" sz="4400" dirty="0" smtClean="0">
                <a:latin typeface="Constantia"/>
                <a:cs typeface="Constantia"/>
              </a:rPr>
              <a:t>La bibliografía</a:t>
            </a:r>
            <a:endParaRPr sz="4400" dirty="0">
              <a:latin typeface="Constantia"/>
              <a:cs typeface="Constanti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 marL="681038" lvl="0" indent="-681038">
              <a:buClr>
                <a:schemeClr val="tx1"/>
              </a:buClr>
              <a:buAutoNum type="arabicPeriod" startAt="3"/>
            </a:pPr>
            <a:r>
              <a:rPr lang="es-MX" sz="3200" dirty="0" smtClean="0">
                <a:latin typeface="Helvetica"/>
                <a:cs typeface="Helvetica"/>
              </a:rPr>
              <a:t>Para citar una página web:</a:t>
            </a:r>
          </a:p>
          <a:p>
            <a:pPr marL="914400" lvl="1" indent="-449263">
              <a:buClr>
                <a:schemeClr val="tx1"/>
              </a:buClr>
              <a:buNone/>
            </a:pPr>
            <a:r>
              <a:rPr lang="es-MX" dirty="0" smtClean="0">
                <a:solidFill>
                  <a:schemeClr val="tx1"/>
                </a:solidFill>
                <a:latin typeface="Helvetica"/>
                <a:cs typeface="Helvetica"/>
              </a:rPr>
              <a:t>	a.	En el ensayo se hace referencia a la página 	web así (“Jonathan Edwards Hoy 1999”).</a:t>
            </a:r>
          </a:p>
          <a:p>
            <a:pPr marL="914400" lvl="1" indent="-449263">
              <a:buClr>
                <a:schemeClr val="tx1"/>
              </a:buClr>
              <a:buNone/>
            </a:pPr>
            <a:r>
              <a:rPr lang="es-MX" dirty="0" smtClean="0">
                <a:solidFill>
                  <a:schemeClr val="tx1"/>
                </a:solidFill>
                <a:latin typeface="Helvetica"/>
                <a:cs typeface="Helvetica"/>
              </a:rPr>
              <a:t>	b.	En la bibliografía se escribiría: </a:t>
            </a:r>
            <a:endParaRPr lang="en-US" sz="2000" dirty="0" smtClean="0">
              <a:solidFill>
                <a:schemeClr val="tx1"/>
              </a:solidFill>
              <a:latin typeface="Helvetica"/>
              <a:cs typeface="Helvetica"/>
            </a:endParaRPr>
          </a:p>
          <a:p>
            <a:pPr marL="914400" indent="-449263">
              <a:buClr>
                <a:schemeClr val="tx1"/>
              </a:buClr>
              <a:buNone/>
            </a:pPr>
            <a:r>
              <a:rPr lang="es-MX" sz="2800" dirty="0" smtClean="0">
                <a:latin typeface="Helvetica"/>
                <a:cs typeface="Helvetica"/>
              </a:rPr>
              <a:t>		</a:t>
            </a:r>
            <a:r>
              <a:rPr lang="es-MX" sz="2200" dirty="0" smtClean="0">
                <a:latin typeface="Helvetica"/>
                <a:cs typeface="Helvetica"/>
              </a:rPr>
              <a:t>Pérez, Isaac.  “Jonathan Edwards Hoy.”  31 	octubre 1999.  14 octubre 2011 	&lt;</a:t>
            </a:r>
            <a:r>
              <a:rPr lang="es-MX" sz="2200" dirty="0" smtClean="0">
                <a:latin typeface="Helvetica"/>
                <a:cs typeface="Helvetica"/>
                <a:hlinkClick r:id="rId2"/>
              </a:rPr>
              <a:t>http://www.jonathanedwardshoy.com.mx</a:t>
            </a:r>
            <a:r>
              <a:rPr lang="es-MX" sz="2200" dirty="0" smtClean="0">
                <a:latin typeface="Helvetica"/>
                <a:cs typeface="Helvetica"/>
              </a:rPr>
              <a:t>&gt;.</a:t>
            </a:r>
            <a:endParaRPr lang="en-US" sz="2200" dirty="0" smtClean="0">
              <a:latin typeface="Helvetica"/>
              <a:cs typeface="Helvetica"/>
            </a:endParaRPr>
          </a:p>
          <a:p>
            <a:pPr marL="914400" lvl="1" indent="-449263">
              <a:buClr>
                <a:schemeClr val="tx1"/>
              </a:buClr>
              <a:buNone/>
            </a:pPr>
            <a:r>
              <a:rPr lang="es-MX" dirty="0" smtClean="0">
                <a:solidFill>
                  <a:schemeClr val="tx1"/>
                </a:solidFill>
                <a:latin typeface="Helvetica"/>
                <a:cs typeface="Helvetica"/>
              </a:rPr>
              <a:t>	c.	Si hay dos autores: Pérez, Isaac y Nancy 	Díaz.</a:t>
            </a:r>
            <a:endParaRPr lang="en-US" sz="2000" dirty="0" smtClean="0">
              <a:solidFill>
                <a:schemeClr val="tx1"/>
              </a:solidFill>
              <a:latin typeface="Helvetica"/>
              <a:cs typeface="Helvetica"/>
            </a:endParaRPr>
          </a:p>
          <a:p>
            <a:pPr marL="681038" lvl="0" indent="-681038">
              <a:buClr>
                <a:schemeClr val="tx1"/>
              </a:buClr>
              <a:buNone/>
            </a:pPr>
            <a:endParaRPr lang="es-MX" sz="3200" dirty="0" smtClean="0">
              <a:latin typeface="Helvetica"/>
              <a:cs typeface="Helvetica"/>
            </a:endParaRPr>
          </a:p>
          <a:p>
            <a:pPr marL="681038" lvl="0" indent="-681038">
              <a:buClr>
                <a:schemeClr val="tx1"/>
              </a:buClr>
              <a:buNone/>
            </a:pPr>
            <a:endParaRPr lang="en-US" sz="3200" dirty="0">
              <a:latin typeface="Helvetica"/>
              <a:cs typeface="Helvetica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14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MX" sz="4400" dirty="0" smtClean="0">
                <a:latin typeface="Constantia"/>
                <a:cs typeface="Constantia"/>
              </a:rPr>
              <a:t>La bibliografía</a:t>
            </a:r>
            <a:endParaRPr sz="4400" dirty="0">
              <a:latin typeface="Constantia"/>
              <a:cs typeface="Constanti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 marL="681038" lvl="0" indent="-681038">
              <a:buClr>
                <a:schemeClr val="tx1"/>
              </a:buClr>
              <a:buAutoNum type="arabicPeriod" startAt="3"/>
            </a:pPr>
            <a:r>
              <a:rPr lang="es-MX" sz="3200" dirty="0" smtClean="0">
                <a:latin typeface="Helvetica"/>
                <a:cs typeface="Helvetica"/>
              </a:rPr>
              <a:t>Para citar una página web:</a:t>
            </a:r>
          </a:p>
          <a:p>
            <a:pPr marL="914400" lvl="0" indent="-449263" defTabSz="465138">
              <a:buClr>
                <a:schemeClr val="tx1"/>
              </a:buClr>
              <a:buNone/>
              <a:tabLst>
                <a:tab pos="914400" algn="l"/>
              </a:tabLst>
            </a:pPr>
            <a:r>
              <a:rPr lang="es-MX" sz="3200" dirty="0" smtClean="0">
                <a:solidFill>
                  <a:schemeClr val="tx1"/>
                </a:solidFill>
                <a:latin typeface="Helvetica"/>
                <a:cs typeface="Helvetica"/>
              </a:rPr>
              <a:t>	</a:t>
            </a:r>
            <a:r>
              <a:rPr lang="es-MX" dirty="0" smtClean="0">
                <a:latin typeface="Helvetica"/>
                <a:cs typeface="Helvetica"/>
              </a:rPr>
              <a:t>d.	</a:t>
            </a:r>
            <a:r>
              <a:rPr lang="es-MX" sz="2400" dirty="0" smtClean="0">
                <a:solidFill>
                  <a:schemeClr val="tx1"/>
                </a:solidFill>
                <a:latin typeface="Helvetica"/>
                <a:cs typeface="Helvetica"/>
              </a:rPr>
              <a:t>Si hay tres autores: Pérez, Isaac, Nancy 	Díaz, y 		Raymundo Castillo.</a:t>
            </a:r>
            <a:endParaRPr lang="en-US" sz="2400" dirty="0" smtClean="0">
              <a:solidFill>
                <a:schemeClr val="tx1"/>
              </a:solidFill>
              <a:latin typeface="Helvetica"/>
              <a:cs typeface="Helvetica"/>
            </a:endParaRPr>
          </a:p>
          <a:p>
            <a:pPr marL="914400" lvl="1" indent="-449263" defTabSz="465138">
              <a:buNone/>
            </a:pPr>
            <a:r>
              <a:rPr lang="es-MX" dirty="0" smtClean="0">
                <a:solidFill>
                  <a:schemeClr val="tx1"/>
                </a:solidFill>
                <a:latin typeface="Helvetica"/>
                <a:cs typeface="Helvetica"/>
              </a:rPr>
              <a:t>	e.	Si hay cuatro o más autores: Pérez, Isaac, et al.</a:t>
            </a:r>
            <a:endParaRPr lang="en-US" dirty="0" smtClean="0">
              <a:solidFill>
                <a:schemeClr val="tx1"/>
              </a:solidFill>
              <a:latin typeface="Helvetica"/>
              <a:cs typeface="Helvetica"/>
            </a:endParaRPr>
          </a:p>
          <a:p>
            <a:pPr marL="914400" lvl="1" indent="-449263" defTabSz="465138">
              <a:buNone/>
            </a:pPr>
            <a:r>
              <a:rPr lang="es-MX" dirty="0" smtClean="0">
                <a:solidFill>
                  <a:schemeClr val="tx1"/>
                </a:solidFill>
                <a:latin typeface="Helvetica"/>
                <a:cs typeface="Helvetica"/>
              </a:rPr>
              <a:t>	f.	Si no es evidente quién es el autor, se coloca 			en la lista alfabéticamente según la primera 	letra 		del nombre de la página “Jonathan Edwards 			Hoy.”    </a:t>
            </a:r>
            <a:endParaRPr lang="en-US" dirty="0" smtClean="0">
              <a:solidFill>
                <a:schemeClr val="tx1"/>
              </a:solidFill>
              <a:latin typeface="Helvetica"/>
              <a:cs typeface="Helvetica"/>
            </a:endParaRPr>
          </a:p>
          <a:p>
            <a:pPr marL="914400" lvl="1" indent="-449263" defTabSz="465138">
              <a:buNone/>
            </a:pPr>
            <a:r>
              <a:rPr lang="es-MX" dirty="0" smtClean="0">
                <a:solidFill>
                  <a:schemeClr val="tx1"/>
                </a:solidFill>
                <a:latin typeface="Helvetica"/>
                <a:cs typeface="Helvetica"/>
              </a:rPr>
              <a:t>	g.	¿Qué significan las fechas?  31 octubre 1999 			significa la fecha cuando la página fue 					actualizada.  14 octubre 2011 significa la 	fecha 			cuando de página fue consultada.</a:t>
            </a:r>
            <a:endParaRPr lang="en-US" dirty="0" smtClean="0">
              <a:solidFill>
                <a:schemeClr val="tx1"/>
              </a:solidFill>
              <a:latin typeface="Helvetica"/>
              <a:cs typeface="Helvetica"/>
            </a:endParaRPr>
          </a:p>
          <a:p>
            <a:pPr marL="681038" lvl="0" indent="-681038">
              <a:buClr>
                <a:schemeClr val="tx1"/>
              </a:buClr>
              <a:buNone/>
            </a:pPr>
            <a:endParaRPr lang="es-MX" sz="3200" dirty="0" smtClean="0">
              <a:latin typeface="Helvetica"/>
              <a:cs typeface="Helvetica"/>
            </a:endParaRPr>
          </a:p>
          <a:p>
            <a:pPr marL="681038" lvl="0" indent="-681038">
              <a:buClr>
                <a:schemeClr val="tx1"/>
              </a:buClr>
              <a:buNone/>
            </a:pPr>
            <a:endParaRPr lang="en-US" sz="3200" dirty="0">
              <a:latin typeface="Helvetica"/>
              <a:cs typeface="Helvetica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14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MX" sz="4400" dirty="0" smtClean="0">
                <a:latin typeface="Constantia"/>
                <a:cs typeface="Constantia"/>
              </a:rPr>
              <a:t>La bibliografía</a:t>
            </a:r>
            <a:endParaRPr sz="4400" dirty="0">
              <a:latin typeface="Constantia"/>
              <a:cs typeface="Constanti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 marL="681038" indent="-681038">
              <a:buNone/>
            </a:pPr>
            <a:r>
              <a:rPr lang="es-MX" sz="3200" dirty="0" smtClean="0">
                <a:latin typeface="Helvetica"/>
                <a:cs typeface="Helvetica"/>
              </a:rPr>
              <a:t>1.	Una vez escogido el tema, el próximo paso es empezar a formular la tesis.  ¿Hay algo que te provoca, te irrita, te inspira, etc. sobre el tema?  Escríbelo.  La tesis busca convencer al lector a compartir la misma convicción que el autor.  ¿De qué quieres convencer al lector?</a:t>
            </a:r>
            <a:endParaRPr lang="en-US" sz="3200" dirty="0" smtClean="0">
              <a:latin typeface="Helvetica"/>
              <a:cs typeface="Helvetica"/>
            </a:endParaRPr>
          </a:p>
          <a:p>
            <a:pPr marL="681038" lvl="0" indent="-681038">
              <a:buNone/>
            </a:pPr>
            <a:endParaRPr lang="en-US" sz="3200" dirty="0">
              <a:latin typeface="Helvetica"/>
              <a:cs typeface="Helvetica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14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MX" sz="4400" dirty="0" smtClean="0">
                <a:latin typeface="Constantia"/>
                <a:cs typeface="Constantia"/>
              </a:rPr>
              <a:t>Próximos pasos</a:t>
            </a:r>
            <a:endParaRPr sz="4400" dirty="0">
              <a:latin typeface="Constantia"/>
              <a:cs typeface="Constanti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 marL="681038" lvl="0" indent="-681038">
              <a:buNone/>
            </a:pPr>
            <a:r>
              <a:rPr lang="es-MX" sz="3200" dirty="0" smtClean="0">
                <a:latin typeface="Helvetica"/>
                <a:cs typeface="Helvetica"/>
              </a:rPr>
              <a:t>1.	Una objeción: algunos dicen, “Si quiero servir en el ministerio, ¿por qué debo de perder mi tiempo escribiendo un ensayo?”</a:t>
            </a:r>
            <a:endParaRPr lang="en-US" sz="3200" dirty="0">
              <a:latin typeface="Helvetica"/>
              <a:cs typeface="Helvetica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14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MX" sz="4400" dirty="0" smtClean="0">
                <a:latin typeface="Constantia"/>
                <a:cs typeface="Constantia"/>
              </a:rPr>
              <a:t>Introducción	</a:t>
            </a:r>
            <a:endParaRPr sz="4400" dirty="0">
              <a:latin typeface="Constantia"/>
              <a:cs typeface="Constanti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 marL="681038" lvl="0" indent="-681038">
              <a:buNone/>
            </a:pPr>
            <a:r>
              <a:rPr lang="es-MX" sz="3200" dirty="0" smtClean="0">
                <a:latin typeface="Helvetica"/>
                <a:cs typeface="Helvetica"/>
              </a:rPr>
              <a:t>2.	Escribir la primera parte del ensayo: explicar el significado de la doctrina positivamente.  Sugiero que esta sección sea de más o menos dos páginas.  Debe explicar más o menos tres aspectos o facetas de la doctrina.  </a:t>
            </a:r>
            <a:endParaRPr lang="en-US" sz="3200" dirty="0">
              <a:latin typeface="Helvetica"/>
              <a:cs typeface="Helvetica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14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MX" sz="4400" dirty="0" smtClean="0">
                <a:latin typeface="Constantia"/>
                <a:cs typeface="Constantia"/>
              </a:rPr>
              <a:t>Próximos pasos</a:t>
            </a:r>
            <a:endParaRPr sz="4400" dirty="0">
              <a:latin typeface="Constantia"/>
              <a:cs typeface="Constanti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 marL="681038" lvl="0" indent="-681038">
              <a:buNone/>
            </a:pPr>
            <a:r>
              <a:rPr lang="es-MX" sz="3200" dirty="0" smtClean="0">
                <a:latin typeface="Helvetica"/>
                <a:cs typeface="Helvetica"/>
              </a:rPr>
              <a:t>2.	La respuesta es porque, al escribir un ensayo, uno aprende a pensar, y el pensamiento claro y ordenado es un aspecto muy importante del ministerio (o de la vida en general).</a:t>
            </a:r>
            <a:endParaRPr lang="en-US" sz="3200" dirty="0">
              <a:latin typeface="Helvetica"/>
              <a:cs typeface="Helvetica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14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MX" sz="4400" dirty="0" smtClean="0">
                <a:latin typeface="Constantia"/>
                <a:cs typeface="Constantia"/>
              </a:rPr>
              <a:t>Introducción	</a:t>
            </a:r>
            <a:endParaRPr sz="4400" dirty="0">
              <a:latin typeface="Constantia"/>
              <a:cs typeface="Constanti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 marL="681038" lvl="0" indent="-681038">
              <a:buNone/>
            </a:pPr>
            <a:r>
              <a:rPr lang="es-MX" sz="3200" dirty="0" smtClean="0">
                <a:latin typeface="Helvetica"/>
                <a:cs typeface="Helvetica"/>
              </a:rPr>
              <a:t>3.	Adicionalmente, consideren esta cita: “Solamente dentro del contexto de un ensayo bien estructurado con una tesis limitada, específica, y unida y por lo menos tres párrafos de apoyo que son lógicamente paralelos y coherentes, puede salir algún pensamiento profundo o elegante” (autor desconocido).</a:t>
            </a:r>
            <a:endParaRPr lang="en-US" sz="3200" dirty="0">
              <a:latin typeface="Helvetica"/>
              <a:cs typeface="Helvetica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14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MX" sz="4400" dirty="0" smtClean="0">
                <a:latin typeface="Constantia"/>
                <a:cs typeface="Constantia"/>
              </a:rPr>
              <a:t>Introducción</a:t>
            </a:r>
            <a:r>
              <a:rPr lang="es-MX" sz="4400" b="1" dirty="0" smtClean="0">
                <a:latin typeface="Constantia"/>
                <a:cs typeface="Constantia"/>
              </a:rPr>
              <a:t>	</a:t>
            </a:r>
            <a:endParaRPr sz="4400" b="1" dirty="0">
              <a:latin typeface="Constantia"/>
              <a:cs typeface="Constanti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 marL="681038" lvl="0" indent="-681038">
              <a:buNone/>
            </a:pPr>
            <a:r>
              <a:rPr lang="es-MX" sz="3200" dirty="0" smtClean="0">
                <a:latin typeface="Helvetica"/>
                <a:cs typeface="Helvetica"/>
              </a:rPr>
              <a:t>4.	Entonces un enfoque principal del ensayo es crear una estructura para organizar nuestros pensamientos con respecto a un tema.</a:t>
            </a:r>
            <a:endParaRPr lang="en-US" sz="3200" dirty="0">
              <a:latin typeface="Helvetica"/>
              <a:cs typeface="Helvetica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14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MX" sz="4400" dirty="0" smtClean="0">
                <a:latin typeface="Constantia"/>
                <a:cs typeface="Constantia"/>
              </a:rPr>
              <a:t>Introducción</a:t>
            </a:r>
            <a:r>
              <a:rPr lang="es-MX" sz="4400" b="1" dirty="0" smtClean="0">
                <a:latin typeface="Constantia"/>
                <a:cs typeface="Constantia"/>
              </a:rPr>
              <a:t>	</a:t>
            </a:r>
            <a:endParaRPr sz="4400" b="1" dirty="0">
              <a:latin typeface="Constantia"/>
              <a:cs typeface="Constanti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 marL="681038" lvl="0" indent="-681038">
              <a:buNone/>
            </a:pPr>
            <a:r>
              <a:rPr lang="es-MX" sz="3200" dirty="0" smtClean="0">
                <a:latin typeface="Helvetica"/>
                <a:cs typeface="Helvetica"/>
              </a:rPr>
              <a:t>5.	Un tema ideal para un ensayo es algo que tiene algo que ver con lo que hemos visto en la clase, pero deja espacio para desarrollar nuevas ideas.</a:t>
            </a:r>
            <a:endParaRPr lang="en-US" sz="3200" dirty="0">
              <a:latin typeface="Helvetica"/>
              <a:cs typeface="Helvetica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14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MX" sz="4400" dirty="0" smtClean="0">
                <a:latin typeface="Constantia"/>
                <a:cs typeface="Constantia"/>
              </a:rPr>
              <a:t>Introducción</a:t>
            </a:r>
            <a:r>
              <a:rPr lang="es-MX" sz="4400" b="1" dirty="0" smtClean="0">
                <a:latin typeface="Constantia"/>
                <a:cs typeface="Constantia"/>
              </a:rPr>
              <a:t>	</a:t>
            </a:r>
            <a:endParaRPr sz="4400" b="1" dirty="0">
              <a:latin typeface="Constantia"/>
              <a:cs typeface="Constanti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 marL="681038" indent="-681038">
              <a:buNone/>
            </a:pPr>
            <a:r>
              <a:rPr lang="es-MX" sz="3200" dirty="0" smtClean="0">
                <a:latin typeface="Helvetica"/>
                <a:cs typeface="Helvetica"/>
              </a:rPr>
              <a:t>1.	Ver la descripción del ensayo en la descripción del curso.</a:t>
            </a:r>
            <a:endParaRPr lang="en-US" sz="3200" dirty="0" smtClean="0">
              <a:latin typeface="Helvetica"/>
              <a:cs typeface="Helvetica"/>
            </a:endParaRPr>
          </a:p>
          <a:p>
            <a:pPr marL="681038" lvl="0" indent="-681038">
              <a:buNone/>
            </a:pPr>
            <a:endParaRPr lang="en-US" sz="3200" dirty="0">
              <a:latin typeface="Helvetica"/>
              <a:cs typeface="Helvetica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14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MX" sz="4400" dirty="0" smtClean="0">
                <a:latin typeface="Constantia"/>
                <a:cs typeface="Constantia"/>
              </a:rPr>
              <a:t>Requisitos del ensayo</a:t>
            </a:r>
            <a:endParaRPr sz="4400" dirty="0">
              <a:latin typeface="Constantia"/>
              <a:cs typeface="Constanti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 marL="681038" lvl="0" indent="-681038">
              <a:buNone/>
            </a:pPr>
            <a:r>
              <a:rPr lang="es-MX" sz="3200" dirty="0" smtClean="0">
                <a:latin typeface="Helvetica"/>
                <a:cs typeface="Helvetica"/>
              </a:rPr>
              <a:t>2.	Ver las normas para escribir un ensayo en los apuntes del instructor, con énfasis en la bibliografía.  </a:t>
            </a:r>
            <a:endParaRPr lang="en-US" sz="3200" dirty="0">
              <a:latin typeface="Helvetica"/>
              <a:cs typeface="Helvetica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14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MX" sz="4400" dirty="0" smtClean="0">
                <a:latin typeface="Constantia"/>
                <a:cs typeface="Constantia"/>
              </a:rPr>
              <a:t>Requisitos del ensayo</a:t>
            </a:r>
            <a:endParaRPr sz="4400" dirty="0">
              <a:latin typeface="Constantia"/>
              <a:cs typeface="Constanti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 marL="681038" lvl="0" indent="-681038">
              <a:buNone/>
            </a:pPr>
            <a:r>
              <a:rPr lang="es-MX" sz="3200" dirty="0" smtClean="0">
                <a:latin typeface="Helvetica"/>
                <a:cs typeface="Helvetica"/>
              </a:rPr>
              <a:t>3.	Ver el formato de mi ensayo.</a:t>
            </a:r>
            <a:endParaRPr lang="en-US" sz="3200" dirty="0">
              <a:latin typeface="Helvetica"/>
              <a:cs typeface="Helvetica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14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MX" sz="4400" dirty="0" smtClean="0">
                <a:latin typeface="Constantia"/>
                <a:cs typeface="Constantia"/>
              </a:rPr>
              <a:t>Requisitos del ensayo</a:t>
            </a:r>
            <a:endParaRPr sz="4400" dirty="0">
              <a:latin typeface="Constantia"/>
              <a:cs typeface="Constanti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2186</TotalTime>
  <Words>95</Words>
  <Application>Microsoft Macintosh PowerPoint</Application>
  <PresentationFormat>Presentación en pantalla (4:3)</PresentationFormat>
  <Paragraphs>48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Paper</vt:lpstr>
      <vt:lpstr>Cómo escribir un ensayo 1</vt:lpstr>
      <vt:lpstr>Introducción </vt:lpstr>
      <vt:lpstr>Introducción </vt:lpstr>
      <vt:lpstr>Introducción </vt:lpstr>
      <vt:lpstr>Introducción </vt:lpstr>
      <vt:lpstr>Introducción </vt:lpstr>
      <vt:lpstr>Requisitos del ensayo</vt:lpstr>
      <vt:lpstr>Requisitos del ensayo</vt:lpstr>
      <vt:lpstr>Requisitos del ensayo</vt:lpstr>
      <vt:lpstr>Una tesis</vt:lpstr>
      <vt:lpstr>Una tesis</vt:lpstr>
      <vt:lpstr>Citas y referencias</vt:lpstr>
      <vt:lpstr>Citas y referencias</vt:lpstr>
      <vt:lpstr>Citas y referencias</vt:lpstr>
      <vt:lpstr>La bibliografía</vt:lpstr>
      <vt:lpstr>La bibliografía</vt:lpstr>
      <vt:lpstr>La bibliografía</vt:lpstr>
      <vt:lpstr>La bibliografía</vt:lpstr>
      <vt:lpstr>Próximos pasos</vt:lpstr>
      <vt:lpstr>Próximos pasos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Hechos y las cartas de Pablo</dc:title>
  <dc:creator>Administratr</dc:creator>
  <cp:lastModifiedBy>Carla Gallareta</cp:lastModifiedBy>
  <cp:revision>60</cp:revision>
  <dcterms:created xsi:type="dcterms:W3CDTF">2010-03-12T17:58:51Z</dcterms:created>
  <dcterms:modified xsi:type="dcterms:W3CDTF">2015-04-16T17:21:31Z</dcterms:modified>
</cp:coreProperties>
</file>