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4"/>
  </p:notesMasterIdLst>
  <p:handoutMasterIdLst>
    <p:handoutMasterId r:id="rId35"/>
  </p:handoutMasterIdLst>
  <p:sldIdLst>
    <p:sldId id="256" r:id="rId2"/>
    <p:sldId id="983" r:id="rId3"/>
    <p:sldId id="1002" r:id="rId4"/>
    <p:sldId id="1003" r:id="rId5"/>
    <p:sldId id="1004" r:id="rId6"/>
    <p:sldId id="1005" r:id="rId7"/>
    <p:sldId id="1006" r:id="rId8"/>
    <p:sldId id="1009" r:id="rId9"/>
    <p:sldId id="1008" r:id="rId10"/>
    <p:sldId id="1007" r:id="rId11"/>
    <p:sldId id="1010" r:id="rId12"/>
    <p:sldId id="1011" r:id="rId13"/>
    <p:sldId id="1015" r:id="rId14"/>
    <p:sldId id="1014" r:id="rId15"/>
    <p:sldId id="1013" r:id="rId16"/>
    <p:sldId id="1012" r:id="rId17"/>
    <p:sldId id="1016" r:id="rId18"/>
    <p:sldId id="1017" r:id="rId19"/>
    <p:sldId id="1021" r:id="rId20"/>
    <p:sldId id="1020" r:id="rId21"/>
    <p:sldId id="1019" r:id="rId22"/>
    <p:sldId id="1018" r:id="rId23"/>
    <p:sldId id="1022" r:id="rId24"/>
    <p:sldId id="1023" r:id="rId25"/>
    <p:sldId id="1027" r:id="rId26"/>
    <p:sldId id="1026" r:id="rId27"/>
    <p:sldId id="1025" r:id="rId28"/>
    <p:sldId id="1024" r:id="rId29"/>
    <p:sldId id="1028" r:id="rId30"/>
    <p:sldId id="1001" r:id="rId31"/>
    <p:sldId id="1029" r:id="rId32"/>
    <p:sldId id="1030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79" d="100"/>
          <a:sy n="79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CA12F4-AC8E-4427-B164-FA3C26F01108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AD3BAB-32B9-4EA7-9148-DE8E925D7860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924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2C7A89-C73C-41B4-9D7A-D5EBBA246AD5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57747D-5298-46E7-B354-42E68B33900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644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90A9-8CD3-45C8-800F-CEDE90CAD2F7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1F2D-8207-4B0D-BFB4-E1A8D77F34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4C4B-67F9-4E53-92E3-9305C6CD1E1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D16D-882C-46CC-978B-36E3696982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0035-F1F6-41DF-AEEE-174719AF7625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7D74-D632-402D-A252-E9AA252B9A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C6CD-AD6D-474B-AAB0-BAA8C2EC7BFC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C06C-3754-4C54-B936-35B5D6B1C9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04D6-CB30-418A-9837-5876DB10A00D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782B-54DF-4F14-9CD5-C5CB012DF1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FE8C-9D55-4200-B3A5-A390A55B6F78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113B-D8C4-4A80-8050-015E0945D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A23A-5933-4710-B4AB-83E7CF0A9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9061-828B-48F9-8BF9-A73730CB7E39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224D-71F8-41D0-82A8-09780420C743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34B1-E583-46ED-93EF-3042C2CC9D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18D1-6A8E-4E9D-87ED-6BCB53D540D1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5D82-4C33-4CA5-A807-3C81F0B55B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9ED2-0AD1-455D-A7FD-C288D7FCC50F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DC4-026E-4F44-872E-D9D9E8DE46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A04D-4B48-436F-94B9-D36CB9FD719B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C8FD-B898-46BC-8ADC-9A7CFF6D89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0DAC4B-9675-4E7D-A104-6A2C18BC15B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BB377DC-CE74-4E52-B7D2-C614A97018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81" r:id="rId2"/>
    <p:sldLayoutId id="2147483990" r:id="rId3"/>
    <p:sldLayoutId id="2147483982" r:id="rId4"/>
    <p:sldLayoutId id="2147483991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3600" dirty="0" smtClean="0"/>
              <a:t>22 </a:t>
            </a:r>
            <a:r>
              <a:rPr lang="es-MX" sz="3600" dirty="0" smtClean="0"/>
              <a:t>de octubre de 2011</a:t>
            </a:r>
            <a:endParaRPr lang="es-MX" sz="3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400" dirty="0" smtClean="0">
                <a:latin typeface="AveriaSerif-Bold"/>
                <a:cs typeface="AveriaSerif-Bold"/>
              </a:rPr>
              <a:t>Cómo escribir un ensayo 2</a:t>
            </a:r>
            <a:endParaRPr lang="es-MX" sz="54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3200" dirty="0" smtClean="0"/>
              <a:t>5.	Se califica normalmente según tres criterios:</a:t>
            </a:r>
            <a:endParaRPr lang="en-US" sz="3200" dirty="0" smtClean="0"/>
          </a:p>
          <a:p>
            <a:pPr marL="1204912" lvl="3" indent="-565150">
              <a:buClr>
                <a:schemeClr val="tx1"/>
              </a:buClr>
            </a:pPr>
            <a:r>
              <a:rPr lang="es-MX" sz="3200" dirty="0" smtClean="0"/>
              <a:t>Un contenido relevante y bien documentado.</a:t>
            </a:r>
            <a:endParaRPr lang="en-US" sz="3200" dirty="0" smtClean="0"/>
          </a:p>
          <a:p>
            <a:pPr marL="1204912" lvl="3" indent="-565150">
              <a:buClr>
                <a:schemeClr val="tx1"/>
              </a:buClr>
            </a:pPr>
            <a:r>
              <a:rPr lang="es-MX" sz="3200" dirty="0" smtClean="0"/>
              <a:t>Un argumento apropiado y bien organizado.</a:t>
            </a:r>
            <a:endParaRPr lang="en-US" sz="3200" dirty="0" smtClean="0"/>
          </a:p>
          <a:p>
            <a:pPr marL="1204912" lvl="3" indent="-565150">
              <a:buClr>
                <a:schemeClr val="tx1"/>
              </a:buClr>
            </a:pPr>
            <a:r>
              <a:rPr lang="es-MX" sz="3200" dirty="0" smtClean="0"/>
              <a:t>El uso correcto e idiomático del lenguaje.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latin typeface="Constantia"/>
                <a:cs typeface="Constantia"/>
              </a:rPr>
              <a:t>Qué es un ensayo </a:t>
            </a:r>
            <a:endParaRPr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1.	La escritura de un ensayo requiere uno o más borradores antes de la versión final.  Es parte del proceso; no lo tema.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2.	Al principio es mejor anotar las ideas si preocuparse por cuestiones de gramática.  Luego se puede pulir.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3.	Primero hacer una lista, dibujo, o esquema del tema con tus ideas y preguntas.  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4.	Luego, trata de organizar la lista o esquema en algún orden lógico (por ejemplo, una secuencia o agrupar las ideas en categorías).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5.	Entonces, puedes hacer un bosquejo para seguir organizando las ideas.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6.	Escribir el primer borrador.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3600" dirty="0" smtClean="0">
                <a:latin typeface="Constantia"/>
                <a:cs typeface="Constantia"/>
              </a:rPr>
              <a:t>Antes de empezar a escribir 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1.	Empezar con los dos libros que estamos usando en el curso: </a:t>
            </a:r>
            <a:r>
              <a:rPr lang="es-MX" sz="3200" u="sng" dirty="0" smtClean="0"/>
              <a:t>Manual de Doctrina Cristiana</a:t>
            </a:r>
            <a:r>
              <a:rPr lang="es-MX" sz="3200" dirty="0" smtClean="0"/>
              <a:t> y </a:t>
            </a:r>
            <a:r>
              <a:rPr lang="es-MX" sz="3200" u="sng" dirty="0" smtClean="0"/>
              <a:t>Teología Sistemática</a:t>
            </a:r>
            <a:r>
              <a:rPr lang="es-MX" sz="3200" dirty="0" smtClean="0"/>
              <a:t>, ambos por Luis </a:t>
            </a:r>
            <a:r>
              <a:rPr lang="es-MX" sz="3200" dirty="0" err="1" smtClean="0"/>
              <a:t>Berkhof</a:t>
            </a:r>
            <a:r>
              <a:rPr lang="es-MX" sz="3200" dirty="0" smtClean="0"/>
              <a:t>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2.	Incluir las citas bíblicas más importantes (RV 60 o NVI).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3.	Debes consultar también los credos, confesiones, y catecismos de la iglesia, especialmente la Confesión de Fe de Westminster y los Catecismos de Westminster.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3200" dirty="0" smtClean="0"/>
              <a:t>1.	Escribir un ensayo nos ayuda a pensar, y, por lo tanto, aprender y crecer.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4.	Trata de incluir por lo menos dos libros más.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5.	Puedes incluir artículos de revistas, páginas web, o entrevistas personales.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6.	A la medida que </a:t>
            </a:r>
            <a:r>
              <a:rPr lang="es-MX" sz="3200" dirty="0" smtClean="0"/>
              <a:t>vas </a:t>
            </a:r>
            <a:r>
              <a:rPr lang="es-MX" sz="3200" dirty="0" smtClean="0"/>
              <a:t>leyendo, sugiero colocar las citas o resúmenes que encuentras de una vez en el ensayo.  De la misma manera, captura la información bibliográfica necesaria.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Cómo investigar</a:t>
            </a:r>
            <a:endParaRPr lang="en-US"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1.	El cuerpo desarrolla los aspectos que se introdujeron en la introducción (incluidos en la tesis).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lang="en-US"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2.	Por lo general, cada frase de la tesis corresponde a cada sección en el cuerpo del ensayo.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3.	El cuerpo es dónde el escritor demuestra más claramente su organización y argumentación.  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4.	Son cruciales las transiciones, la lógica, y la coherencia del ensayo.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5.	Normalmente cada sección o cada párrafo empieza con una declaración general y luego la evidencia específica para apoyarla.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2800" dirty="0" smtClean="0"/>
              <a:t>6.	</a:t>
            </a:r>
            <a:r>
              <a:rPr lang="es-MX" sz="3200" dirty="0" smtClean="0"/>
              <a:t>Hay diferentes estrategias de argumentación que pueden ser empleadas:</a:t>
            </a:r>
            <a:endParaRPr lang="en-US" sz="32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2800" dirty="0" smtClean="0"/>
              <a:t>El análisis: consiste en describir las partes de una entidad.</a:t>
            </a:r>
            <a:endParaRPr lang="en-US" sz="28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2800" dirty="0" smtClean="0"/>
              <a:t>La comparación y el contraste: demuestra semejanzas y diferencias entre dos o más conjuntos o entidades.</a:t>
            </a:r>
            <a:endParaRPr lang="en-US" sz="28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2800" dirty="0" smtClean="0"/>
              <a:t>Definición: consiste en la aclaración de un término o concepto.</a:t>
            </a:r>
            <a:endParaRPr lang="en-US" sz="28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2800" dirty="0" smtClean="0"/>
              <a:t>Etc.</a:t>
            </a:r>
            <a:endParaRPr lang="en-US" sz="28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El cuerpo del ensayo 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3200" dirty="0" smtClean="0"/>
              <a:t>1.	Ver mi ensayo</a:t>
            </a:r>
            <a:endParaRPr lang="en-US" sz="3200" dirty="0" smtClean="0"/>
          </a:p>
          <a:p>
            <a:pPr marL="565150" lvl="0" indent="-565150">
              <a:buNone/>
            </a:pPr>
            <a:r>
              <a:rPr lang="es-MX" sz="3200" dirty="0" smtClean="0"/>
              <a:t>2.	Ver el ensayo de Silvia</a:t>
            </a:r>
            <a:endParaRPr lang="en-US" sz="3200" dirty="0" smtClean="0"/>
          </a:p>
          <a:p>
            <a:pPr marL="565150" lvl="0" indent="-565150">
              <a:buNone/>
            </a:pPr>
            <a:r>
              <a:rPr lang="es-MX" sz="3200" dirty="0" smtClean="0"/>
              <a:t>3.	Ver el ensayo de Guillermo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Constantia"/>
                <a:cs typeface="Constantia"/>
              </a:rPr>
              <a:t>Ejemplos</a:t>
            </a:r>
            <a:endParaRPr lang="en-US" sz="32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3200" dirty="0" smtClean="0"/>
              <a:t>2.	Un enfoque principal del ensayo es crear una estructura para organizar nuestros pensamientos con respecto a un tema.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1.	Pulir la primera sección del cuerpo del ensayo.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2.	Elaborar el primer borrador de la segunda sección del ensayo.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/>
              <a:t>3.	Empezar a elaborar la tesis.</a:t>
            </a:r>
            <a:endParaRPr lang="en-US" sz="3200" dirty="0" smtClean="0"/>
          </a:p>
          <a:p>
            <a:pPr marL="681038" lvl="0" indent="-681038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lvl="0" indent="-565150">
              <a:buNone/>
            </a:pPr>
            <a:r>
              <a:rPr lang="es-MX" sz="3200" dirty="0" smtClean="0"/>
              <a:t>3.	El ensayo tiene las siguientes partes</a:t>
            </a:r>
            <a:endParaRPr lang="en-US" sz="32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3000" dirty="0" smtClean="0"/>
              <a:t>Una introducción que termina con la tesis</a:t>
            </a:r>
          </a:p>
          <a:p>
            <a:pPr marL="930275" lvl="2" indent="-565150">
              <a:buClr>
                <a:schemeClr val="tx1"/>
              </a:buClr>
            </a:pPr>
            <a:r>
              <a:rPr lang="es-MX" sz="3000" dirty="0" smtClean="0"/>
              <a:t>Un cuerpo con tres secciones:</a:t>
            </a:r>
            <a:endParaRPr lang="en-US" sz="3000" dirty="0" smtClean="0"/>
          </a:p>
          <a:p>
            <a:pPr marL="1389062" lvl="5" indent="-565150">
              <a:buClr>
                <a:schemeClr val="tx1"/>
              </a:buClr>
            </a:pPr>
            <a:r>
              <a:rPr lang="es-MX" sz="3000" dirty="0" smtClean="0"/>
              <a:t>La doctrina explicada</a:t>
            </a:r>
            <a:endParaRPr lang="en-US" sz="3000" dirty="0" smtClean="0"/>
          </a:p>
          <a:p>
            <a:pPr marL="1389062" lvl="5" indent="-565150">
              <a:buClr>
                <a:schemeClr val="tx1"/>
              </a:buClr>
            </a:pPr>
            <a:r>
              <a:rPr lang="es-MX" sz="3000" dirty="0" smtClean="0"/>
              <a:t>La doctrina criticada (con respuestas a las críticas)</a:t>
            </a:r>
            <a:endParaRPr lang="en-US" sz="3000" dirty="0" smtClean="0"/>
          </a:p>
          <a:p>
            <a:pPr marL="1389062" lvl="5" indent="-565150">
              <a:buClr>
                <a:schemeClr val="tx1"/>
              </a:buClr>
            </a:pPr>
            <a:r>
              <a:rPr lang="es-MX" sz="3000" dirty="0" smtClean="0"/>
              <a:t>La importancia de la doctrina</a:t>
            </a:r>
            <a:endParaRPr lang="en-US" sz="30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3000" dirty="0" smtClean="0"/>
              <a:t>Una conclusión</a:t>
            </a:r>
            <a:endParaRPr lang="en-US" sz="3000" dirty="0" smtClean="0"/>
          </a:p>
          <a:p>
            <a:pPr marL="930275" lvl="2" indent="-565150">
              <a:buClr>
                <a:schemeClr val="tx1"/>
              </a:buClr>
            </a:pPr>
            <a:r>
              <a:rPr lang="es-MX" sz="3000" dirty="0" smtClean="0"/>
              <a:t>Una bibliografía</a:t>
            </a:r>
            <a:endParaRPr lang="en-US" sz="30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</a:t>
            </a:r>
            <a:r>
              <a:rPr lang="es-MX" sz="4400" b="1" dirty="0" smtClean="0">
                <a:latin typeface="Constantia"/>
                <a:cs typeface="Constantia"/>
              </a:rPr>
              <a:t>	</a:t>
            </a:r>
            <a:endParaRPr sz="4400" b="1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4.	El ensayo debe ser de cinco páginas con cinco fuentes de información.  Es de suma importancia citar correctamente las fuentes de información.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Repaso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1.	Un ensayo es un escrito académico que pone por escrito un pensamiento acerca de algún tema.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latin typeface="Constantia"/>
                <a:cs typeface="Constantia"/>
              </a:rPr>
              <a:t>Qué es un ensayo </a:t>
            </a:r>
            <a:r>
              <a:rPr lang="es-MX" sz="2800" dirty="0" smtClean="0">
                <a:latin typeface="Constantia"/>
                <a:cs typeface="Constantia"/>
              </a:rPr>
              <a:t>(ver Gamboa)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2.	Un ensayo analiza, interpreta, o evalúa un tema.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latin typeface="Constantia"/>
                <a:cs typeface="Constantia"/>
              </a:rPr>
              <a:t>Qué es un ensayo </a:t>
            </a:r>
            <a:endParaRPr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3.	Utiliza un tono formal.  Evita el humor, el sarcasmo, un vocabulario coloquial.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latin typeface="Constantia"/>
                <a:cs typeface="Constantia"/>
              </a:rPr>
              <a:t>Qué es un ensayo </a:t>
            </a:r>
            <a:endParaRPr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65150" indent="-565150">
              <a:buNone/>
            </a:pPr>
            <a:r>
              <a:rPr lang="es-MX" sz="3200" dirty="0" smtClean="0"/>
              <a:t>4.	Es para demostrar los conocimientos del escritor sobre algún tema en una manera completa.</a:t>
            </a:r>
            <a:endParaRPr lang="en-US" sz="3200" dirty="0" smtClean="0"/>
          </a:p>
          <a:p>
            <a:pPr marL="565150" lvl="0" indent="-56515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latin typeface="Constantia"/>
                <a:cs typeface="Constantia"/>
              </a:rPr>
              <a:t>Qué es un ensayo </a:t>
            </a:r>
            <a:endParaRPr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181</Words>
  <Application>Microsoft Macintosh PowerPoint</Application>
  <PresentationFormat>Presentación en pantalla (4:3)</PresentationFormat>
  <Paragraphs>80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Paper</vt:lpstr>
      <vt:lpstr>Cómo escribir un ensayo 2</vt:lpstr>
      <vt:lpstr>Repaso </vt:lpstr>
      <vt:lpstr>Repaso </vt:lpstr>
      <vt:lpstr>Repaso </vt:lpstr>
      <vt:lpstr>Repaso </vt:lpstr>
      <vt:lpstr>Qué es un ensayo (ver Gamboa)</vt:lpstr>
      <vt:lpstr>Qué es un ensayo </vt:lpstr>
      <vt:lpstr>Qué es un ensayo </vt:lpstr>
      <vt:lpstr>Qué es un ensayo </vt:lpstr>
      <vt:lpstr>Qué es un ensayo </vt:lpstr>
      <vt:lpstr>Antes de empezar a escribir (ver Gamboa)</vt:lpstr>
      <vt:lpstr>Antes de empezar a escribir </vt:lpstr>
      <vt:lpstr>Antes de empezar a escribir </vt:lpstr>
      <vt:lpstr>Antes de empezar a escribir </vt:lpstr>
      <vt:lpstr>Antes de empezar a escribir </vt:lpstr>
      <vt:lpstr>Antes de empezar a escribir </vt:lpstr>
      <vt:lpstr>Cómo investigar</vt:lpstr>
      <vt:lpstr>Cómo investigar</vt:lpstr>
      <vt:lpstr>Cómo investigar</vt:lpstr>
      <vt:lpstr>Cómo investigar</vt:lpstr>
      <vt:lpstr>Cómo investigar</vt:lpstr>
      <vt:lpstr>Cómo investigar</vt:lpstr>
      <vt:lpstr>El cuerpo del ensayo (ver Gamboa)</vt:lpstr>
      <vt:lpstr>El cuerpo del ensayo </vt:lpstr>
      <vt:lpstr>El cuerpo del ensayo </vt:lpstr>
      <vt:lpstr>El cuerpo del ensayo </vt:lpstr>
      <vt:lpstr>El cuerpo del ensayo </vt:lpstr>
      <vt:lpstr>El cuerpo del ensayo </vt:lpstr>
      <vt:lpstr>Ejemplos</vt:lpstr>
      <vt:lpstr>Próximos pasos</vt:lpstr>
      <vt:lpstr>Próximos pasos</vt:lpstr>
      <vt:lpstr>Próximos pasos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60</cp:revision>
  <dcterms:created xsi:type="dcterms:W3CDTF">2010-03-12T17:58:51Z</dcterms:created>
  <dcterms:modified xsi:type="dcterms:W3CDTF">2015-04-16T17:26:12Z</dcterms:modified>
</cp:coreProperties>
</file>